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wav" ContentType="audio/x-wav"/>
  <Default Extension="jpeg" ContentType="image/jpeg"/>
  <Default Extension="wmf" ContentType="image/x-wmf"/>
  <Default Extension="gif" ContentType="image/gi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Lst>
  <p:notesMasterIdLst>
    <p:notesMasterId r:id="rId6"/>
  </p:notesMasterIdLst>
  <p:sldIdLst>
    <p:sldId id="338" r:id="rId4"/>
    <p:sldId id="266" r:id="rId5"/>
    <p:sldId id="337" r:id="rId7"/>
    <p:sldId id="274" r:id="rId8"/>
    <p:sldId id="357" r:id="rId9"/>
    <p:sldId id="358" r:id="rId10"/>
    <p:sldId id="368" r:id="rId11"/>
    <p:sldId id="463" r:id="rId12"/>
    <p:sldId id="370" r:id="rId13"/>
    <p:sldId id="371" r:id="rId14"/>
    <p:sldId id="361" r:id="rId15"/>
    <p:sldId id="364" r:id="rId16"/>
    <p:sldId id="367" r:id="rId17"/>
    <p:sldId id="275" r:id="rId18"/>
    <p:sldId id="372" r:id="rId19"/>
    <p:sldId id="339" r:id="rId20"/>
    <p:sldId id="340" r:id="rId21"/>
    <p:sldId id="341" r:id="rId22"/>
    <p:sldId id="342" r:id="rId23"/>
    <p:sldId id="343" r:id="rId24"/>
    <p:sldId id="344" r:id="rId25"/>
    <p:sldId id="345" r:id="rId26"/>
    <p:sldId id="346" r:id="rId27"/>
    <p:sldId id="347" r:id="rId28"/>
    <p:sldId id="348" r:id="rId29"/>
    <p:sldId id="349" r:id="rId30"/>
    <p:sldId id="350" r:id="rId31"/>
    <p:sldId id="351" r:id="rId32"/>
    <p:sldId id="352" r:id="rId33"/>
    <p:sldId id="353" r:id="rId34"/>
    <p:sldId id="354" r:id="rId35"/>
    <p:sldId id="355" r:id="rId36"/>
    <p:sldId id="356" r:id="rId37"/>
    <p:sldId id="373" r:id="rId38"/>
    <p:sldId id="374" r:id="rId39"/>
    <p:sldId id="375" r:id="rId40"/>
    <p:sldId id="376" r:id="rId41"/>
    <p:sldId id="281" r:id="rId42"/>
    <p:sldId id="377" r:id="rId43"/>
    <p:sldId id="378" r:id="rId44"/>
    <p:sldId id="379" r:id="rId45"/>
    <p:sldId id="302" r:id="rId46"/>
    <p:sldId id="287" r:id="rId47"/>
    <p:sldId id="288" r:id="rId48"/>
    <p:sldId id="291" r:id="rId49"/>
    <p:sldId id="292" r:id="rId50"/>
    <p:sldId id="279" r:id="rId51"/>
    <p:sldId id="303" r:id="rId52"/>
    <p:sldId id="481" r:id="rId53"/>
    <p:sldId id="293" r:id="rId54"/>
    <p:sldId id="276" r:id="rId55"/>
    <p:sldId id="295" r:id="rId56"/>
    <p:sldId id="298" r:id="rId57"/>
    <p:sldId id="296" r:id="rId58"/>
    <p:sldId id="301" r:id="rId59"/>
    <p:sldId id="304" r:id="rId60"/>
    <p:sldId id="277" r:id="rId61"/>
    <p:sldId id="381" r:id="rId62"/>
    <p:sldId id="380" r:id="rId63"/>
    <p:sldId id="299" r:id="rId64"/>
    <p:sldId id="382" r:id="rId65"/>
    <p:sldId id="383" r:id="rId66"/>
    <p:sldId id="384" r:id="rId67"/>
    <p:sldId id="305" r:id="rId68"/>
    <p:sldId id="459" r:id="rId69"/>
    <p:sldId id="461" r:id="rId70"/>
    <p:sldId id="462" r:id="rId71"/>
    <p:sldId id="309" r:id="rId72"/>
    <p:sldId id="320" r:id="rId73"/>
    <p:sldId id="285" r:id="rId74"/>
    <p:sldId id="398" r:id="rId75"/>
    <p:sldId id="399" r:id="rId76"/>
    <p:sldId id="400" r:id="rId77"/>
    <p:sldId id="312" r:id="rId78"/>
    <p:sldId id="464" r:id="rId79"/>
    <p:sldId id="469" r:id="rId80"/>
    <p:sldId id="470" r:id="rId81"/>
    <p:sldId id="471" r:id="rId82"/>
    <p:sldId id="472" r:id="rId83"/>
    <p:sldId id="473" r:id="rId84"/>
    <p:sldId id="313" r:id="rId85"/>
    <p:sldId id="314" r:id="rId86"/>
    <p:sldId id="315" r:id="rId87"/>
    <p:sldId id="317" r:id="rId88"/>
    <p:sldId id="479" r:id="rId89"/>
    <p:sldId id="318" r:id="rId90"/>
    <p:sldId id="319" r:id="rId91"/>
    <p:sldId id="478" r:id="rId92"/>
    <p:sldId id="474" r:id="rId93"/>
    <p:sldId id="475" r:id="rId94"/>
    <p:sldId id="476" r:id="rId95"/>
    <p:sldId id="477" r:id="rId96"/>
    <p:sldId id="433" r:id="rId97"/>
    <p:sldId id="480" r:id="rId98"/>
    <p:sldId id="435" r:id="rId99"/>
    <p:sldId id="436" r:id="rId100"/>
    <p:sldId id="437" r:id="rId101"/>
    <p:sldId id="439" r:id="rId102"/>
    <p:sldId id="440" r:id="rId103"/>
    <p:sldId id="445" r:id="rId104"/>
    <p:sldId id="446" r:id="rId105"/>
    <p:sldId id="441" r:id="rId106"/>
    <p:sldId id="442" r:id="rId107"/>
    <p:sldId id="443" r:id="rId108"/>
    <p:sldId id="444" r:id="rId109"/>
    <p:sldId id="447" r:id="rId110"/>
    <p:sldId id="448" r:id="rId111"/>
    <p:sldId id="402" r:id="rId112"/>
    <p:sldId id="406" r:id="rId113"/>
    <p:sldId id="407" r:id="rId114"/>
    <p:sldId id="408" r:id="rId115"/>
    <p:sldId id="409" r:id="rId116"/>
    <p:sldId id="410" r:id="rId117"/>
    <p:sldId id="411" r:id="rId118"/>
    <p:sldId id="412" r:id="rId119"/>
    <p:sldId id="413" r:id="rId120"/>
    <p:sldId id="414" r:id="rId121"/>
    <p:sldId id="415" r:id="rId122"/>
    <p:sldId id="416" r:id="rId123"/>
    <p:sldId id="420" r:id="rId124"/>
    <p:sldId id="424" r:id="rId125"/>
    <p:sldId id="431" r:id="rId126"/>
    <p:sldId id="432" r:id="rId127"/>
    <p:sldId id="449" r:id="rId128"/>
    <p:sldId id="453" r:id="rId129"/>
    <p:sldId id="327" r:id="rId130"/>
    <p:sldId id="330" r:id="rId131"/>
    <p:sldId id="457" r:id="rId132"/>
    <p:sldId id="458" r:id="rId133"/>
    <p:sldId id="331" r:id="rId134"/>
    <p:sldId id="454" r:id="rId135"/>
    <p:sldId id="455" r:id="rId136"/>
    <p:sldId id="332" r:id="rId137"/>
    <p:sldId id="333" r:id="rId138"/>
    <p:sldId id="452" r:id="rId139"/>
    <p:sldId id="450" r:id="rId140"/>
    <p:sldId id="451" r:id="rId141"/>
    <p:sldId id="334" r:id="rId142"/>
    <p:sldId id="335" r:id="rId143"/>
    <p:sldId id="456" r:id="rId144"/>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Gulim" pitchFamily="34" charset="-127"/>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Gulim" pitchFamily="34" charset="-127"/>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Gulim" pitchFamily="34" charset="-127"/>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Gulim" pitchFamily="34" charset="-127"/>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Gulim" pitchFamily="34" charset="-127"/>
        <a:cs typeface="+mn-cs"/>
      </a:defRPr>
    </a:lvl5pPr>
    <a:lvl6pPr marL="2286000" algn="l" defTabSz="914400" rtl="0" eaLnBrk="1" latinLnBrk="0" hangingPunct="1">
      <a:defRPr kern="1200">
        <a:solidFill>
          <a:schemeClr val="tx1"/>
        </a:solidFill>
        <a:latin typeface="Arial" panose="020B0604020202020204" pitchFamily="34" charset="0"/>
        <a:ea typeface="Gulim" pitchFamily="34" charset="-127"/>
        <a:cs typeface="+mn-cs"/>
      </a:defRPr>
    </a:lvl6pPr>
    <a:lvl7pPr marL="2743200" algn="l" defTabSz="914400" rtl="0" eaLnBrk="1" latinLnBrk="0" hangingPunct="1">
      <a:defRPr kern="1200">
        <a:solidFill>
          <a:schemeClr val="tx1"/>
        </a:solidFill>
        <a:latin typeface="Arial" panose="020B0604020202020204" pitchFamily="34" charset="0"/>
        <a:ea typeface="Gulim" pitchFamily="34" charset="-127"/>
        <a:cs typeface="+mn-cs"/>
      </a:defRPr>
    </a:lvl7pPr>
    <a:lvl8pPr marL="3200400" algn="l" defTabSz="914400" rtl="0" eaLnBrk="1" latinLnBrk="0" hangingPunct="1">
      <a:defRPr kern="1200">
        <a:solidFill>
          <a:schemeClr val="tx1"/>
        </a:solidFill>
        <a:latin typeface="Arial" panose="020B0604020202020204" pitchFamily="34" charset="0"/>
        <a:ea typeface="Gulim" pitchFamily="34" charset="-127"/>
        <a:cs typeface="+mn-cs"/>
      </a:defRPr>
    </a:lvl8pPr>
    <a:lvl9pPr marL="3657600" algn="l" defTabSz="914400" rtl="0" eaLnBrk="1" latinLnBrk="0" hangingPunct="1">
      <a:defRPr kern="1200">
        <a:solidFill>
          <a:schemeClr val="tx1"/>
        </a:solidFill>
        <a:latin typeface="Arial" panose="020B0604020202020204" pitchFamily="34" charset="0"/>
        <a:ea typeface="Gulim" pitchFamily="34" charset="-127"/>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a:srgbClr val="66CCFF"/>
    <a:srgbClr val="33CCCC"/>
    <a:srgbClr val="0000CC"/>
    <a:srgbClr val="003399"/>
    <a:srgbClr val="4D4DF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4" autoAdjust="0"/>
    <p:restoredTop sz="79436" autoAdjust="0"/>
  </p:normalViewPr>
  <p:slideViewPr>
    <p:cSldViewPr>
      <p:cViewPr varScale="1">
        <p:scale>
          <a:sx n="76" d="100"/>
          <a:sy n="76" d="100"/>
        </p:scale>
        <p:origin x="1428" y="36"/>
      </p:cViewPr>
      <p:guideLst>
        <p:guide orient="horz" pos="1008"/>
        <p:guide pos="2880"/>
      </p:guideLst>
    </p:cSldViewPr>
  </p:slideViewPr>
  <p:notesTextViewPr>
    <p:cViewPr>
      <p:scale>
        <a:sx n="100" d="100"/>
        <a:sy n="100" d="100"/>
      </p:scale>
      <p:origin x="0" y="0"/>
    </p:cViewPr>
  </p:notesTextViewPr>
  <p:sorterViewPr>
    <p:cViewPr>
      <p:scale>
        <a:sx n="66" d="100"/>
        <a:sy n="66" d="100"/>
      </p:scale>
      <p:origin x="0" y="792"/>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notesMaster" Target="notesMasters/notesMaster1.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7" Type="http://schemas.openxmlformats.org/officeDocument/2006/relationships/tableStyles" Target="tableStyles.xml"/><Relationship Id="rId146" Type="http://schemas.openxmlformats.org/officeDocument/2006/relationships/viewProps" Target="viewProps.xml"/><Relationship Id="rId145" Type="http://schemas.openxmlformats.org/officeDocument/2006/relationships/presProps" Target="presProps.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0.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buFontTx/>
              <a:buNone/>
              <a:defRPr sz="1200">
                <a:latin typeface="+mn-lt"/>
                <a:ea typeface="+mn-ea"/>
                <a:cs typeface="+mn-cs"/>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buFontTx/>
              <a:buNone/>
              <a:defRPr sz="1200">
                <a:latin typeface="+mn-lt"/>
                <a:ea typeface="+mn-ea"/>
                <a:cs typeface="+mn-cs"/>
              </a:defRPr>
            </a:lvl1pPr>
          </a:lstStyle>
          <a:p>
            <a:pPr>
              <a:defRPr/>
            </a:pPr>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buFontTx/>
              <a:buNone/>
              <a:defRPr sz="1200">
                <a:latin typeface="+mn-lt"/>
                <a:ea typeface="+mn-ea"/>
                <a:cs typeface="+mn-cs"/>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buFont typeface="Arial" panose="020B0604020202020204" pitchFamily="34" charset="0"/>
              <a:buNone/>
              <a:defRPr sz="1200" smtClean="0">
                <a:latin typeface="Calibri" panose="020F0502020204030204" pitchFamily="34" charset="0"/>
                <a:ea typeface="+mn-ea"/>
                <a:cs typeface="Tahoma" panose="020B0604030504040204" pitchFamily="34" charset="0"/>
              </a:defRPr>
            </a:lvl1pPr>
          </a:lstStyle>
          <a:p>
            <a:pPr>
              <a:defRPr/>
            </a:pPr>
            <a:fld id="{48F69D5B-3A0E-4135-8B5E-8F6996D42D54}"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idx="4294967295"/>
          </p:nvPr>
        </p:nvSpPr>
        <p:spPr bwMode="auto">
          <a:ln>
            <a:solidFill>
              <a:srgbClr val="000000"/>
            </a:solidFill>
            <a:miter lim="800000"/>
          </a:ln>
        </p:spPr>
      </p:sp>
      <p:sp>
        <p:nvSpPr>
          <p:cNvPr id="9219"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标题一，做动画</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fld id="{CEF287F2-0A51-4A94-87DE-4304D5E7DBEA}" type="slidenum">
              <a:rPr lang="en-US" altLang="zh-CN">
                <a:latin typeface="Calibri" panose="020F0502020204030204" pitchFamily="34" charset="0"/>
                <a:ea typeface="宋体" panose="02010600030101010101" pitchFamily="2" charset="-122"/>
              </a:rPr>
            </a:fld>
            <a:endParaRPr lang="en-US" altLang="zh-CN">
              <a:latin typeface="Calibri" panose="020F0502020204030204" pitchFamily="34" charset="0"/>
              <a:ea typeface="宋体" panose="02010600030101010101" pitchFamily="2" charset="-122"/>
            </a:endParaRPr>
          </a:p>
        </p:txBody>
      </p:sp>
      <p:sp>
        <p:nvSpPr>
          <p:cNvPr id="38915" name="Rectangle 2"/>
          <p:cNvSpPr>
            <a:spLocks noGrp="1" noRot="1" noChangeAspect="1" noChangeArrowheads="1" noTextEdit="1"/>
          </p:cNvSpPr>
          <p:nvPr>
            <p:ph type="sldImg" idx="4294967295"/>
          </p:nvPr>
        </p:nvSpPr>
        <p:spPr bwMode="auto">
          <a:ln>
            <a:solidFill>
              <a:srgbClr val="000000"/>
            </a:solidFill>
            <a:miter lim="800000"/>
          </a:ln>
        </p:spPr>
      </p:sp>
      <p:sp>
        <p:nvSpPr>
          <p:cNvPr id="38916"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fld id="{2A9AEF1B-0BED-454D-9BCF-9D4E6EB5B87E}" type="slidenum">
              <a:rPr lang="en-US" altLang="zh-CN">
                <a:latin typeface="Calibri" panose="020F0502020204030204" pitchFamily="34" charset="0"/>
                <a:ea typeface="宋体" panose="02010600030101010101" pitchFamily="2" charset="-122"/>
              </a:rPr>
            </a:fld>
            <a:endParaRPr lang="en-US" altLang="zh-CN">
              <a:latin typeface="Calibri" panose="020F0502020204030204" pitchFamily="34" charset="0"/>
              <a:ea typeface="宋体" panose="02010600030101010101" pitchFamily="2" charset="-122"/>
            </a:endParaRPr>
          </a:p>
        </p:txBody>
      </p:sp>
      <p:sp>
        <p:nvSpPr>
          <p:cNvPr id="40963" name="Rectangle 2"/>
          <p:cNvSpPr>
            <a:spLocks noGrp="1" noRot="1" noChangeAspect="1" noChangeArrowheads="1" noTextEdit="1"/>
          </p:cNvSpPr>
          <p:nvPr>
            <p:ph type="sldImg" idx="4294967295"/>
          </p:nvPr>
        </p:nvSpPr>
        <p:spPr bwMode="auto">
          <a:ln>
            <a:solidFill>
              <a:srgbClr val="000000"/>
            </a:solidFill>
            <a:miter lim="800000"/>
          </a:ln>
        </p:spPr>
      </p:sp>
      <p:sp>
        <p:nvSpPr>
          <p:cNvPr id="40964"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fld id="{E9B4320C-C575-4CC6-A054-34962D80B04E}" type="slidenum">
              <a:rPr lang="en-US" altLang="zh-CN">
                <a:latin typeface="Calibri" panose="020F0502020204030204" pitchFamily="34" charset="0"/>
                <a:ea typeface="宋体" panose="02010600030101010101" pitchFamily="2" charset="-122"/>
              </a:rPr>
            </a:fld>
            <a:endParaRPr lang="en-US" altLang="zh-CN">
              <a:latin typeface="Calibri" panose="020F0502020204030204" pitchFamily="34" charset="0"/>
              <a:ea typeface="宋体" panose="02010600030101010101" pitchFamily="2" charset="-122"/>
            </a:endParaRPr>
          </a:p>
        </p:txBody>
      </p:sp>
      <p:sp>
        <p:nvSpPr>
          <p:cNvPr id="43011" name="Rectangle 2"/>
          <p:cNvSpPr>
            <a:spLocks noGrp="1" noRot="1" noChangeAspect="1" noChangeArrowheads="1" noTextEdit="1"/>
          </p:cNvSpPr>
          <p:nvPr>
            <p:ph type="sldImg" idx="4294967295"/>
          </p:nvPr>
        </p:nvSpPr>
        <p:spPr bwMode="auto">
          <a:ln>
            <a:solidFill>
              <a:srgbClr val="000000"/>
            </a:solidFill>
            <a:miter lim="800000"/>
          </a:ln>
        </p:spPr>
      </p:sp>
      <p:sp>
        <p:nvSpPr>
          <p:cNvPr id="43012"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fld id="{73DD2BE2-E055-4D8A-ABAB-3DD1D3C53C29}" type="slidenum">
              <a:rPr lang="en-US" altLang="zh-CN">
                <a:latin typeface="Calibri" panose="020F0502020204030204" pitchFamily="34" charset="0"/>
                <a:ea typeface="宋体" panose="02010600030101010101" pitchFamily="2" charset="-122"/>
              </a:rPr>
            </a:fld>
            <a:endParaRPr lang="en-US" altLang="zh-CN">
              <a:latin typeface="Calibri" panose="020F0502020204030204" pitchFamily="34" charset="0"/>
              <a:ea typeface="宋体" panose="02010600030101010101" pitchFamily="2" charset="-122"/>
            </a:endParaRPr>
          </a:p>
        </p:txBody>
      </p:sp>
      <p:sp>
        <p:nvSpPr>
          <p:cNvPr id="45059" name="Rectangle 2"/>
          <p:cNvSpPr>
            <a:spLocks noGrp="1" noRot="1" noChangeAspect="1" noChangeArrowheads="1" noTextEdit="1"/>
          </p:cNvSpPr>
          <p:nvPr>
            <p:ph type="sldImg" idx="4294967295"/>
          </p:nvPr>
        </p:nvSpPr>
        <p:spPr bwMode="auto">
          <a:ln>
            <a:solidFill>
              <a:srgbClr val="000000"/>
            </a:solidFill>
            <a:miter lim="800000"/>
          </a:ln>
        </p:spPr>
      </p:sp>
      <p:sp>
        <p:nvSpPr>
          <p:cNvPr id="45060"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fld id="{BAA7C5DA-A99D-4446-A3F8-7A9BBA97C6B5}" type="slidenum">
              <a:rPr lang="en-US" altLang="zh-CN">
                <a:latin typeface="Calibri" panose="020F0502020204030204" pitchFamily="34" charset="0"/>
                <a:ea typeface="宋体" panose="02010600030101010101" pitchFamily="2" charset="-122"/>
              </a:rPr>
            </a:fld>
            <a:endParaRPr lang="en-US" altLang="zh-CN">
              <a:latin typeface="Calibri" panose="020F0502020204030204" pitchFamily="34" charset="0"/>
              <a:ea typeface="宋体" panose="02010600030101010101" pitchFamily="2" charset="-122"/>
            </a:endParaRPr>
          </a:p>
        </p:txBody>
      </p:sp>
      <p:sp>
        <p:nvSpPr>
          <p:cNvPr id="47107" name="Rectangle 2"/>
          <p:cNvSpPr>
            <a:spLocks noGrp="1" noRot="1" noChangeAspect="1" noChangeArrowheads="1" noTextEdit="1"/>
          </p:cNvSpPr>
          <p:nvPr>
            <p:ph type="sldImg" idx="4294967295"/>
          </p:nvPr>
        </p:nvSpPr>
        <p:spPr bwMode="auto">
          <a:ln>
            <a:solidFill>
              <a:srgbClr val="000000"/>
            </a:solidFill>
            <a:miter lim="800000"/>
          </a:ln>
        </p:spPr>
      </p:sp>
      <p:sp>
        <p:nvSpPr>
          <p:cNvPr id="47108"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fld id="{12DE80BC-3BCB-469E-A70A-00BED00290CE}" type="slidenum">
              <a:rPr lang="en-US" altLang="zh-CN">
                <a:latin typeface="Calibri" panose="020F0502020204030204" pitchFamily="34" charset="0"/>
                <a:ea typeface="宋体" panose="02010600030101010101" pitchFamily="2" charset="-122"/>
              </a:rPr>
            </a:fld>
            <a:endParaRPr lang="en-US" altLang="zh-CN">
              <a:latin typeface="Calibri" panose="020F0502020204030204" pitchFamily="34" charset="0"/>
              <a:ea typeface="宋体" panose="02010600030101010101" pitchFamily="2" charset="-122"/>
            </a:endParaRPr>
          </a:p>
        </p:txBody>
      </p:sp>
      <p:sp>
        <p:nvSpPr>
          <p:cNvPr id="49155" name="Rectangle 2"/>
          <p:cNvSpPr>
            <a:spLocks noGrp="1" noRot="1" noChangeAspect="1" noChangeArrowheads="1" noTextEdit="1"/>
          </p:cNvSpPr>
          <p:nvPr>
            <p:ph type="sldImg" idx="4294967295"/>
          </p:nvPr>
        </p:nvSpPr>
        <p:spPr bwMode="auto">
          <a:ln>
            <a:solidFill>
              <a:srgbClr val="000000"/>
            </a:solidFill>
            <a:miter lim="800000"/>
          </a:ln>
        </p:spPr>
      </p:sp>
      <p:sp>
        <p:nvSpPr>
          <p:cNvPr id="49156"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fld id="{790334E1-1C39-4D0C-B84C-65DAA013D498}" type="slidenum">
              <a:rPr lang="en-US" altLang="zh-CN">
                <a:latin typeface="Calibri" panose="020F0502020204030204" pitchFamily="34" charset="0"/>
                <a:ea typeface="宋体" panose="02010600030101010101" pitchFamily="2" charset="-122"/>
              </a:rPr>
            </a:fld>
            <a:endParaRPr lang="en-US" altLang="zh-CN">
              <a:latin typeface="Calibri" panose="020F0502020204030204" pitchFamily="34" charset="0"/>
              <a:ea typeface="宋体" panose="02010600030101010101" pitchFamily="2" charset="-122"/>
            </a:endParaRPr>
          </a:p>
        </p:txBody>
      </p:sp>
      <p:sp>
        <p:nvSpPr>
          <p:cNvPr id="51203" name="Rectangle 2"/>
          <p:cNvSpPr>
            <a:spLocks noGrp="1" noRot="1" noChangeAspect="1" noChangeArrowheads="1" noTextEdit="1"/>
          </p:cNvSpPr>
          <p:nvPr>
            <p:ph type="sldImg" idx="4294967295"/>
          </p:nvPr>
        </p:nvSpPr>
        <p:spPr bwMode="auto">
          <a:ln>
            <a:solidFill>
              <a:srgbClr val="000000"/>
            </a:solidFill>
            <a:miter lim="800000"/>
          </a:ln>
        </p:spPr>
      </p:sp>
      <p:sp>
        <p:nvSpPr>
          <p:cNvPr id="51204"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fld id="{346C158B-09B7-4D98-887D-E7DA47EE1707}" type="slidenum">
              <a:rPr lang="en-US" altLang="zh-CN">
                <a:latin typeface="Calibri" panose="020F0502020204030204" pitchFamily="34" charset="0"/>
                <a:ea typeface="宋体" panose="02010600030101010101" pitchFamily="2" charset="-122"/>
              </a:rPr>
            </a:fld>
            <a:endParaRPr lang="en-US" altLang="zh-CN">
              <a:latin typeface="Calibri" panose="020F0502020204030204" pitchFamily="34" charset="0"/>
              <a:ea typeface="宋体" panose="02010600030101010101" pitchFamily="2" charset="-122"/>
            </a:endParaRPr>
          </a:p>
        </p:txBody>
      </p:sp>
      <p:sp>
        <p:nvSpPr>
          <p:cNvPr id="53251" name="Rectangle 2"/>
          <p:cNvSpPr>
            <a:spLocks noGrp="1" noRot="1" noChangeAspect="1" noChangeArrowheads="1" noTextEdit="1"/>
          </p:cNvSpPr>
          <p:nvPr>
            <p:ph type="sldImg" idx="4294967295"/>
          </p:nvPr>
        </p:nvSpPr>
        <p:spPr bwMode="auto">
          <a:ln>
            <a:solidFill>
              <a:srgbClr val="000000"/>
            </a:solidFill>
            <a:miter lim="800000"/>
          </a:ln>
        </p:spPr>
      </p:sp>
      <p:sp>
        <p:nvSpPr>
          <p:cNvPr id="53252"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fld id="{99E64A82-5C7D-4A09-80A9-7D197A5FCE94}" type="slidenum">
              <a:rPr lang="en-US" altLang="zh-CN">
                <a:latin typeface="Calibri" panose="020F0502020204030204" pitchFamily="34" charset="0"/>
                <a:ea typeface="宋体" panose="02010600030101010101" pitchFamily="2" charset="-122"/>
              </a:rPr>
            </a:fld>
            <a:endParaRPr lang="en-US" altLang="zh-CN">
              <a:latin typeface="Calibri" panose="020F0502020204030204" pitchFamily="34" charset="0"/>
              <a:ea typeface="宋体" panose="02010600030101010101" pitchFamily="2" charset="-122"/>
            </a:endParaRPr>
          </a:p>
        </p:txBody>
      </p:sp>
      <p:sp>
        <p:nvSpPr>
          <p:cNvPr id="55299" name="Rectangle 2"/>
          <p:cNvSpPr>
            <a:spLocks noGrp="1" noRot="1" noChangeAspect="1" noChangeArrowheads="1" noTextEdit="1"/>
          </p:cNvSpPr>
          <p:nvPr>
            <p:ph type="sldImg" idx="4294967295"/>
          </p:nvPr>
        </p:nvSpPr>
        <p:spPr bwMode="auto">
          <a:ln>
            <a:solidFill>
              <a:srgbClr val="000000"/>
            </a:solidFill>
            <a:miter lim="800000"/>
          </a:ln>
        </p:spPr>
      </p:sp>
      <p:sp>
        <p:nvSpPr>
          <p:cNvPr id="55300"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fld id="{04BFFAC9-672D-4836-B551-17D993D16947}" type="slidenum">
              <a:rPr lang="en-US" altLang="zh-CN">
                <a:latin typeface="Calibri" panose="020F0502020204030204" pitchFamily="34" charset="0"/>
                <a:ea typeface="宋体" panose="02010600030101010101" pitchFamily="2" charset="-122"/>
              </a:rPr>
            </a:fld>
            <a:endParaRPr lang="en-US" altLang="zh-CN">
              <a:latin typeface="Calibri" panose="020F0502020204030204" pitchFamily="34" charset="0"/>
              <a:ea typeface="宋体" panose="02010600030101010101" pitchFamily="2" charset="-122"/>
            </a:endParaRPr>
          </a:p>
        </p:txBody>
      </p:sp>
      <p:sp>
        <p:nvSpPr>
          <p:cNvPr id="57347" name="Rectangle 2"/>
          <p:cNvSpPr>
            <a:spLocks noGrp="1" noRot="1" noChangeAspect="1" noChangeArrowheads="1" noTextEdit="1"/>
          </p:cNvSpPr>
          <p:nvPr>
            <p:ph type="sldImg" idx="4294967295"/>
          </p:nvPr>
        </p:nvSpPr>
        <p:spPr bwMode="auto">
          <a:ln>
            <a:solidFill>
              <a:srgbClr val="000000"/>
            </a:solidFill>
            <a:miter lim="800000"/>
          </a:ln>
        </p:spPr>
      </p:sp>
      <p:sp>
        <p:nvSpPr>
          <p:cNvPr id="57348"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fld id="{DFBF8DB2-2186-46C2-BF73-692814FFDDBC}" type="slidenum">
              <a:rPr lang="en-US" altLang="zh-CN">
                <a:latin typeface="Calibri" panose="020F0502020204030204" pitchFamily="34" charset="0"/>
                <a:ea typeface="宋体" panose="02010600030101010101" pitchFamily="2" charset="-122"/>
              </a:rPr>
            </a:fld>
            <a:endParaRPr lang="en-US" altLang="zh-CN">
              <a:latin typeface="Calibri" panose="020F0502020204030204" pitchFamily="34" charset="0"/>
              <a:ea typeface="宋体" panose="02010600030101010101" pitchFamily="2" charset="-122"/>
            </a:endParaRPr>
          </a:p>
        </p:txBody>
      </p:sp>
      <p:sp>
        <p:nvSpPr>
          <p:cNvPr id="20483" name="Rectangle 2"/>
          <p:cNvSpPr>
            <a:spLocks noGrp="1" noRot="1" noChangeAspect="1" noChangeArrowheads="1" noTextEdit="1"/>
          </p:cNvSpPr>
          <p:nvPr>
            <p:ph type="sldImg" idx="4294967295"/>
          </p:nvPr>
        </p:nvSpPr>
        <p:spPr bwMode="auto">
          <a:ln>
            <a:solidFill>
              <a:srgbClr val="000000"/>
            </a:solidFill>
            <a:miter lim="800000"/>
          </a:ln>
        </p:spPr>
      </p:sp>
      <p:sp>
        <p:nvSpPr>
          <p:cNvPr id="20484"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fld id="{E4A70BA2-C899-4209-9C82-70D758981BC8}" type="slidenum">
              <a:rPr lang="en-US" altLang="zh-CN">
                <a:latin typeface="Calibri" panose="020F0502020204030204" pitchFamily="34" charset="0"/>
                <a:ea typeface="宋体" panose="02010600030101010101" pitchFamily="2" charset="-122"/>
              </a:rPr>
            </a:fld>
            <a:endParaRPr lang="en-US" altLang="zh-CN">
              <a:latin typeface="Calibri" panose="020F0502020204030204" pitchFamily="34" charset="0"/>
              <a:ea typeface="宋体" panose="02010600030101010101" pitchFamily="2" charset="-122"/>
            </a:endParaRPr>
          </a:p>
        </p:txBody>
      </p:sp>
      <p:sp>
        <p:nvSpPr>
          <p:cNvPr id="59395" name="Rectangle 2"/>
          <p:cNvSpPr>
            <a:spLocks noGrp="1" noRot="1" noChangeAspect="1" noChangeArrowheads="1" noTextEdit="1"/>
          </p:cNvSpPr>
          <p:nvPr>
            <p:ph type="sldImg" idx="4294967295"/>
          </p:nvPr>
        </p:nvSpPr>
        <p:spPr bwMode="auto">
          <a:ln>
            <a:solidFill>
              <a:srgbClr val="000000"/>
            </a:solidFill>
            <a:miter lim="800000"/>
          </a:ln>
        </p:spPr>
      </p:sp>
      <p:sp>
        <p:nvSpPr>
          <p:cNvPr id="59396"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fld id="{6D02228F-2A9A-495A-B0BB-B07AE5871ADE}" type="slidenum">
              <a:rPr lang="en-US" altLang="zh-CN">
                <a:latin typeface="Calibri" panose="020F0502020204030204" pitchFamily="34" charset="0"/>
                <a:ea typeface="宋体" panose="02010600030101010101" pitchFamily="2" charset="-122"/>
              </a:rPr>
            </a:fld>
            <a:endParaRPr lang="en-US" altLang="zh-CN">
              <a:latin typeface="Calibri" panose="020F0502020204030204" pitchFamily="34" charset="0"/>
              <a:ea typeface="宋体" panose="02010600030101010101" pitchFamily="2" charset="-122"/>
            </a:endParaRPr>
          </a:p>
        </p:txBody>
      </p:sp>
      <p:sp>
        <p:nvSpPr>
          <p:cNvPr id="61443" name="Rectangle 2"/>
          <p:cNvSpPr>
            <a:spLocks noGrp="1" noRot="1" noChangeAspect="1" noChangeArrowheads="1" noTextEdit="1"/>
          </p:cNvSpPr>
          <p:nvPr>
            <p:ph type="sldImg" idx="4294967295"/>
          </p:nvPr>
        </p:nvSpPr>
        <p:spPr bwMode="auto">
          <a:ln>
            <a:solidFill>
              <a:srgbClr val="000000"/>
            </a:solidFill>
            <a:miter lim="800000"/>
          </a:ln>
        </p:spPr>
      </p:sp>
      <p:sp>
        <p:nvSpPr>
          <p:cNvPr id="61444"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idx="4294967295"/>
          </p:nvPr>
        </p:nvSpPr>
        <p:spPr bwMode="auto">
          <a:ln>
            <a:solidFill>
              <a:srgbClr val="000000"/>
            </a:solidFill>
            <a:miter lim="800000"/>
          </a:ln>
        </p:spPr>
      </p:sp>
      <p:sp>
        <p:nvSpPr>
          <p:cNvPr id="67587"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idx="4294967295"/>
          </p:nvPr>
        </p:nvSpPr>
        <p:spPr bwMode="auto">
          <a:ln>
            <a:solidFill>
              <a:srgbClr val="000000"/>
            </a:solidFill>
            <a:miter lim="800000"/>
          </a:ln>
        </p:spPr>
      </p:sp>
      <p:sp>
        <p:nvSpPr>
          <p:cNvPr id="7168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idx="4294967295"/>
          </p:nvPr>
        </p:nvSpPr>
        <p:spPr bwMode="auto">
          <a:ln>
            <a:solidFill>
              <a:srgbClr val="000000"/>
            </a:solidFill>
            <a:miter lim="800000"/>
          </a:ln>
        </p:spPr>
      </p:sp>
      <p:sp>
        <p:nvSpPr>
          <p:cNvPr id="73731"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标题一，做动画</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idx="4294967295"/>
          </p:nvPr>
        </p:nvSpPr>
        <p:spPr bwMode="auto">
          <a:ln>
            <a:solidFill>
              <a:srgbClr val="000000"/>
            </a:solidFill>
            <a:miter lim="800000"/>
          </a:ln>
        </p:spPr>
      </p:sp>
      <p:sp>
        <p:nvSpPr>
          <p:cNvPr id="75779"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idx="4294967295"/>
          </p:nvPr>
        </p:nvSpPr>
        <p:spPr bwMode="auto">
          <a:ln>
            <a:solidFill>
              <a:srgbClr val="000000"/>
            </a:solidFill>
            <a:miter lim="800000"/>
          </a:ln>
        </p:spPr>
      </p:sp>
      <p:sp>
        <p:nvSpPr>
          <p:cNvPr id="81923"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标题一，做动画</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48F69D5B-3A0E-4135-8B5E-8F6996D42D5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idx="4294967295"/>
          </p:nvPr>
        </p:nvSpPr>
        <p:spPr bwMode="auto">
          <a:ln>
            <a:solidFill>
              <a:srgbClr val="000000"/>
            </a:solidFill>
            <a:miter lim="800000"/>
          </a:ln>
        </p:spPr>
      </p:sp>
      <p:sp>
        <p:nvSpPr>
          <p:cNvPr id="83971"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标题</a:t>
            </a:r>
            <a:r>
              <a:rPr lang="en-US" altLang="zh-CN"/>
              <a:t>1</a:t>
            </a:r>
            <a:r>
              <a:rPr lang="zh-CN" altLang="en-US"/>
              <a:t>做动画</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8806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880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fld id="{4939BDD2-1554-45E1-A4CF-96B72C48462B}"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fld id="{68B1AB0E-A2CC-4241-9168-2D0474442591}" type="slidenum">
              <a:rPr lang="en-US" altLang="zh-CN">
                <a:latin typeface="Calibri" panose="020F0502020204030204" pitchFamily="34" charset="0"/>
                <a:ea typeface="宋体" panose="02010600030101010101" pitchFamily="2" charset="-122"/>
              </a:rPr>
            </a:fld>
            <a:endParaRPr lang="en-US" altLang="zh-CN">
              <a:latin typeface="Calibri" panose="020F0502020204030204" pitchFamily="34" charset="0"/>
              <a:ea typeface="宋体" panose="02010600030101010101" pitchFamily="2" charset="-122"/>
            </a:endParaRPr>
          </a:p>
        </p:txBody>
      </p:sp>
      <p:sp>
        <p:nvSpPr>
          <p:cNvPr id="22531" name="Rectangle 2"/>
          <p:cNvSpPr>
            <a:spLocks noGrp="1" noRot="1" noChangeAspect="1" noChangeArrowheads="1" noTextEdit="1"/>
          </p:cNvSpPr>
          <p:nvPr>
            <p:ph type="sldImg" idx="4294967295"/>
          </p:nvPr>
        </p:nvSpPr>
        <p:spPr bwMode="auto">
          <a:ln>
            <a:solidFill>
              <a:srgbClr val="000000"/>
            </a:solidFill>
            <a:miter lim="800000"/>
          </a:ln>
        </p:spPr>
      </p:sp>
      <p:sp>
        <p:nvSpPr>
          <p:cNvPr id="22532"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idx="4294967295"/>
          </p:nvPr>
        </p:nvSpPr>
        <p:spPr bwMode="auto">
          <a:ln>
            <a:solidFill>
              <a:srgbClr val="000000"/>
            </a:solidFill>
            <a:miter lim="800000"/>
          </a:ln>
        </p:spPr>
      </p:sp>
      <p:sp>
        <p:nvSpPr>
          <p:cNvPr id="91139"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idx="4294967295"/>
          </p:nvPr>
        </p:nvSpPr>
        <p:spPr bwMode="auto">
          <a:ln>
            <a:solidFill>
              <a:srgbClr val="000000"/>
            </a:solidFill>
            <a:miter lim="800000"/>
          </a:ln>
        </p:spPr>
      </p:sp>
      <p:sp>
        <p:nvSpPr>
          <p:cNvPr id="93187"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标题一，做动画</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idx="4294967295"/>
          </p:nvPr>
        </p:nvSpPr>
        <p:spPr bwMode="auto">
          <a:ln>
            <a:solidFill>
              <a:srgbClr val="000000"/>
            </a:solidFill>
            <a:miter lim="800000"/>
          </a:ln>
        </p:spPr>
      </p:sp>
      <p:sp>
        <p:nvSpPr>
          <p:cNvPr id="103427"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标题一，做动画</a:t>
            </a: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idx="4294967295"/>
          </p:nvPr>
        </p:nvSpPr>
        <p:spPr bwMode="auto">
          <a:ln>
            <a:solidFill>
              <a:srgbClr val="000000"/>
            </a:solidFill>
            <a:miter lim="800000"/>
          </a:ln>
        </p:spPr>
      </p:sp>
      <p:sp>
        <p:nvSpPr>
          <p:cNvPr id="119811"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标题一，做动画</a:t>
            </a: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idx="4294967295"/>
          </p:nvPr>
        </p:nvSpPr>
        <p:spPr bwMode="auto">
          <a:ln>
            <a:solidFill>
              <a:srgbClr val="000000"/>
            </a:solidFill>
            <a:miter lim="800000"/>
          </a:ln>
        </p:spPr>
      </p:sp>
      <p:sp>
        <p:nvSpPr>
          <p:cNvPr id="121859"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3107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zh-CN"/>
              <a:t>SSH</a:t>
            </a:r>
            <a:r>
              <a:rPr lang="zh-CN" altLang="en-US"/>
              <a:t>特点：用户可指定可信的公钥，将其存储于</a:t>
            </a:r>
            <a:r>
              <a:rPr lang="en-US" altLang="zh-CN"/>
              <a:t>authorized keys</a:t>
            </a:r>
            <a:r>
              <a:rPr lang="zh-CN" altLang="en-US"/>
              <a:t>文件中，如果客户机知道相应的私钥，用户不用输入口令就能登录。</a:t>
            </a:r>
            <a:endParaRPr lang="en-US" altLang="zh-CN"/>
          </a:p>
          <a:p>
            <a:r>
              <a:rPr lang="en-US" altLang="zh-CN"/>
              <a:t>  </a:t>
            </a:r>
            <a:r>
              <a:rPr lang="zh-CN" altLang="en-US"/>
              <a:t>在</a:t>
            </a:r>
            <a:r>
              <a:rPr lang="en-US" altLang="zh-CN"/>
              <a:t>unix</a:t>
            </a:r>
            <a:r>
              <a:rPr lang="zh-CN" altLang="en-US"/>
              <a:t>系统中，该文件通常位于用户主目录下的</a:t>
            </a:r>
            <a:r>
              <a:rPr lang="en-US" altLang="zh-CN"/>
              <a:t>.ssh</a:t>
            </a:r>
            <a:r>
              <a:rPr lang="zh-CN" altLang="en-US"/>
              <a:t>中。如果有人使用</a:t>
            </a:r>
            <a:r>
              <a:rPr lang="en-US" altLang="zh-CN"/>
              <a:t>SSH</a:t>
            </a:r>
            <a:r>
              <a:rPr lang="zh-CN" altLang="en-US"/>
              <a:t>登录到加载了</a:t>
            </a:r>
            <a:r>
              <a:rPr lang="en-US" altLang="zh-CN"/>
              <a:t>NFS</a:t>
            </a:r>
            <a:r>
              <a:rPr lang="zh-CN" altLang="en-US"/>
              <a:t>主目录的主机上，攻击者就可以欺骗</a:t>
            </a:r>
            <a:r>
              <a:rPr lang="en-US" altLang="zh-CN"/>
              <a:t>NFS</a:t>
            </a:r>
            <a:endParaRPr lang="en-US" altLang="zh-CN"/>
          </a:p>
          <a:p>
            <a:r>
              <a:rPr lang="en-US" altLang="zh-CN"/>
              <a:t>   </a:t>
            </a:r>
            <a:r>
              <a:rPr lang="zh-CN" altLang="en-US"/>
              <a:t>将伪造的</a:t>
            </a:r>
            <a:r>
              <a:rPr lang="en-US" altLang="zh-CN"/>
              <a:t>authorized keys</a:t>
            </a:r>
            <a:r>
              <a:rPr lang="zh-CN" altLang="en-US"/>
              <a:t>文件注入其主目录中</a:t>
            </a:r>
            <a:endParaRPr lang="zh-CN" altLang="en-US"/>
          </a:p>
        </p:txBody>
      </p:sp>
      <p:sp>
        <p:nvSpPr>
          <p:cNvPr id="13107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fld id="{97C150E6-4C53-4595-A510-8EB4F2CE712C}"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8F69D5B-3A0E-4135-8B5E-8F6996D42D54}"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43363"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a:p>
        </p:txBody>
      </p:sp>
      <p:sp>
        <p:nvSpPr>
          <p:cNvPr id="1433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fld id="{75D94F6A-59F6-4980-9271-9976A44DF3F8}"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fld id="{1E536571-A78A-40A3-AE81-3CC91B734963}" type="slidenum">
              <a:rPr lang="en-US" altLang="zh-CN">
                <a:latin typeface="Calibri" panose="020F0502020204030204" pitchFamily="34" charset="0"/>
                <a:ea typeface="宋体" panose="02010600030101010101" pitchFamily="2" charset="-122"/>
              </a:rPr>
            </a:fld>
            <a:endParaRPr lang="en-US" altLang="zh-CN">
              <a:latin typeface="Calibri" panose="020F0502020204030204" pitchFamily="34" charset="0"/>
              <a:ea typeface="宋体" panose="02010600030101010101" pitchFamily="2" charset="-122"/>
            </a:endParaRPr>
          </a:p>
        </p:txBody>
      </p:sp>
      <p:sp>
        <p:nvSpPr>
          <p:cNvPr id="152579" name="Rectangle 2"/>
          <p:cNvSpPr>
            <a:spLocks noGrp="1" noRot="1" noChangeAspect="1" noChangeArrowheads="1" noTextEdit="1"/>
          </p:cNvSpPr>
          <p:nvPr>
            <p:ph type="sldImg" idx="4294967295"/>
          </p:nvPr>
        </p:nvSpPr>
        <p:spPr bwMode="auto">
          <a:ln>
            <a:solidFill>
              <a:srgbClr val="000000"/>
            </a:solidFill>
            <a:miter lim="800000"/>
          </a:ln>
        </p:spPr>
      </p:sp>
      <p:sp>
        <p:nvSpPr>
          <p:cNvPr id="152580"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zh-CN" altLang="en-US" sz="1000"/>
              <a:t>已经成为当今网络安全领域面临的三大威胁并在世界各国引起了高度重视。尽管各个国家纷纷完善相关法律和网络安全产品，这些问题并没有得到有效的改善，反而有愈演愈烈之势，究其原因，一方面在于这些威胁天生具有反追踪、反定位的优势，这一点是大家公认的；另一方面在于攻击手段的简易和自动化程度越来越高，而这一点的支撑力量就是</a:t>
            </a:r>
            <a:r>
              <a:rPr lang="en-US" altLang="zh-CN" sz="1000"/>
              <a:t>BotNet</a:t>
            </a:r>
            <a:r>
              <a:rPr lang="zh-CN" altLang="en-US" sz="1000"/>
              <a:t>。</a:t>
            </a:r>
            <a:r>
              <a:rPr lang="en-US" altLang="zh-CN" sz="1400"/>
              <a:t>2004</a:t>
            </a:r>
            <a:r>
              <a:rPr lang="zh-CN" altLang="en-US" sz="1400"/>
              <a:t>年，利用</a:t>
            </a:r>
            <a:r>
              <a:rPr lang="en-US" altLang="zh-CN" sz="1400"/>
              <a:t>BotNet</a:t>
            </a:r>
            <a:r>
              <a:rPr lang="zh-CN" altLang="en-US" sz="1400"/>
              <a:t>发送</a:t>
            </a:r>
            <a:r>
              <a:rPr lang="en-US" altLang="zh-CN" sz="1400"/>
              <a:t>Spam</a:t>
            </a:r>
            <a:r>
              <a:rPr lang="zh-CN" altLang="en-US" sz="1400"/>
              <a:t>和进行</a:t>
            </a:r>
            <a:r>
              <a:rPr lang="en-US" altLang="zh-CN" sz="1400"/>
              <a:t>DDos</a:t>
            </a:r>
            <a:r>
              <a:rPr lang="zh-CN" altLang="en-US" sz="1400"/>
              <a:t>攻击的事件越来越多，</a:t>
            </a:r>
            <a:r>
              <a:rPr lang="en-US" altLang="zh-CN" sz="1400"/>
              <a:t>Bot</a:t>
            </a:r>
            <a:r>
              <a:rPr lang="zh-CN" altLang="en-US" sz="1400"/>
              <a:t>的种类也迅速增加，</a:t>
            </a:r>
            <a:r>
              <a:rPr lang="en-US" altLang="zh-CN" sz="1400"/>
              <a:t>Botnet</a:t>
            </a:r>
            <a:r>
              <a:rPr lang="zh-CN" altLang="en-US" sz="1400"/>
              <a:t>的危害在国际上引起了广泛重视 。</a:t>
            </a:r>
            <a:endParaRPr lang="zh-CN" altLang="en-US" sz="1400"/>
          </a:p>
          <a:p>
            <a:pPr>
              <a:spcBef>
                <a:spcPct val="20000"/>
              </a:spcBef>
            </a:pPr>
            <a:r>
              <a:rPr lang="zh-CN" altLang="en-US" sz="2800">
                <a:latin typeface="Times New Roman" panose="02020603050405020304" pitchFamily="18" charset="0"/>
              </a:rPr>
              <a:t>原因：</a:t>
            </a:r>
            <a:endParaRPr lang="zh-CN" altLang="en-US" sz="2800">
              <a:latin typeface="Times New Roman" panose="02020603050405020304" pitchFamily="18" charset="0"/>
            </a:endParaRPr>
          </a:p>
          <a:p>
            <a:pPr>
              <a:spcBef>
                <a:spcPct val="20000"/>
              </a:spcBef>
              <a:buFontTx/>
              <a:buChar char="•"/>
            </a:pPr>
            <a:r>
              <a:rPr lang="zh-CN" altLang="en-US" sz="2000"/>
              <a:t>攻击手段的简易和自动化程度越来越高</a:t>
            </a:r>
            <a:endParaRPr lang="zh-CN" altLang="en-US" sz="2000"/>
          </a:p>
          <a:p>
            <a:pPr>
              <a:spcBef>
                <a:spcPct val="20000"/>
              </a:spcBef>
              <a:buFontTx/>
              <a:buChar char="•"/>
            </a:pPr>
            <a:r>
              <a:rPr lang="en-US" altLang="zh-CN" sz="2000"/>
              <a:t>BotNet</a:t>
            </a:r>
            <a:endParaRPr lang="en-US" altLang="zh-CN" sz="2000"/>
          </a:p>
          <a:p>
            <a:r>
              <a:rPr lang="en-US" altLang="zh-CN"/>
              <a:t>2004</a:t>
            </a:r>
            <a:r>
              <a:rPr lang="zh-CN" altLang="en-US"/>
              <a:t>年底首次掌握一个大型僵尸网络（</a:t>
            </a:r>
            <a:r>
              <a:rPr lang="en-US" altLang="zh-CN"/>
              <a:t>2003</a:t>
            </a:r>
            <a:r>
              <a:rPr lang="zh-CN" altLang="en-US"/>
              <a:t>年</a:t>
            </a:r>
            <a:r>
              <a:rPr lang="en-US" altLang="zh-CN"/>
              <a:t>3</a:t>
            </a:r>
            <a:r>
              <a:rPr lang="zh-CN" altLang="en-US"/>
              <a:t>月口令蠕虫的教训和启发）</a:t>
            </a:r>
            <a:endParaRPr lang="zh-CN" altLang="en-US"/>
          </a:p>
          <a:p>
            <a:pPr>
              <a:buFontTx/>
              <a:buChar char="•"/>
            </a:pPr>
            <a:r>
              <a:rPr lang="zh-CN" altLang="en-US"/>
              <a:t>从中发现很多重要或敏感部门的地址</a:t>
            </a:r>
            <a:endParaRPr lang="zh-CN" altLang="en-US"/>
          </a:p>
          <a:p>
            <a:pPr>
              <a:buFontTx/>
              <a:buChar char="•"/>
            </a:pPr>
            <a:r>
              <a:rPr lang="zh-CN" altLang="en-US"/>
              <a:t>当前威胁最严重的事件之一</a:t>
            </a:r>
            <a:endParaRPr lang="zh-CN" altLang="en-US"/>
          </a:p>
          <a:p>
            <a:pPr>
              <a:buFontTx/>
              <a:buChar char="•"/>
            </a:pPr>
            <a:r>
              <a:rPr lang="zh-CN" altLang="en-US"/>
              <a:t>防火墙完全无能为力</a:t>
            </a:r>
            <a:endParaRPr lang="zh-CN" altLang="en-US"/>
          </a:p>
          <a:p>
            <a:pPr>
              <a:spcBef>
                <a:spcPct val="20000"/>
              </a:spcBef>
            </a:pPr>
            <a:endParaRPr lang="zh-CN" altLang="en-US" sz="2000">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fld id="{6B24A987-6083-4429-B52C-DF5844A5795E}" type="slidenum">
              <a:rPr lang="en-US" altLang="zh-CN">
                <a:latin typeface="Calibri" panose="020F0502020204030204" pitchFamily="34" charset="0"/>
                <a:ea typeface="宋体" panose="02010600030101010101" pitchFamily="2" charset="-122"/>
              </a:rPr>
            </a:fld>
            <a:endParaRPr lang="en-US" altLang="zh-CN">
              <a:latin typeface="Calibri" panose="020F0502020204030204" pitchFamily="34" charset="0"/>
              <a:ea typeface="宋体" panose="02010600030101010101" pitchFamily="2" charset="-122"/>
            </a:endParaRPr>
          </a:p>
        </p:txBody>
      </p:sp>
      <p:sp>
        <p:nvSpPr>
          <p:cNvPr id="160771" name="Rectangle 2"/>
          <p:cNvSpPr>
            <a:spLocks noGrp="1" noRot="1" noChangeAspect="1" noChangeArrowheads="1" noTextEdit="1"/>
          </p:cNvSpPr>
          <p:nvPr>
            <p:ph type="sldImg" idx="4294967295"/>
          </p:nvPr>
        </p:nvSpPr>
        <p:spPr bwMode="auto">
          <a:ln>
            <a:solidFill>
              <a:srgbClr val="000000"/>
            </a:solidFill>
            <a:miter lim="800000"/>
          </a:ln>
        </p:spPr>
      </p:sp>
      <p:sp>
        <p:nvSpPr>
          <p:cNvPr id="160772"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zh-CN"/>
              <a:t>There are a variety of ways to initially infect a box. We’ll discuss this in a moment.</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fld id="{1FFB1FB4-E39A-4F2C-A9CE-913116E193B3}" type="slidenum">
              <a:rPr lang="en-US" altLang="zh-CN">
                <a:latin typeface="Calibri" panose="020F0502020204030204" pitchFamily="34" charset="0"/>
                <a:ea typeface="宋体" panose="02010600030101010101" pitchFamily="2" charset="-122"/>
              </a:rPr>
            </a:fld>
            <a:endParaRPr lang="en-US" altLang="zh-CN">
              <a:latin typeface="Calibri" panose="020F0502020204030204" pitchFamily="34" charset="0"/>
              <a:ea typeface="宋体" panose="02010600030101010101" pitchFamily="2" charset="-122"/>
            </a:endParaRPr>
          </a:p>
        </p:txBody>
      </p:sp>
      <p:sp>
        <p:nvSpPr>
          <p:cNvPr id="26627" name="Rectangle 2"/>
          <p:cNvSpPr>
            <a:spLocks noGrp="1" noRot="1" noChangeAspect="1" noChangeArrowheads="1" noTextEdit="1"/>
          </p:cNvSpPr>
          <p:nvPr>
            <p:ph type="sldImg" idx="4294967295"/>
          </p:nvPr>
        </p:nvSpPr>
        <p:spPr bwMode="auto">
          <a:ln>
            <a:solidFill>
              <a:srgbClr val="000000"/>
            </a:solidFill>
            <a:miter lim="800000"/>
          </a:ln>
        </p:spPr>
      </p:sp>
      <p:sp>
        <p:nvSpPr>
          <p:cNvPr id="26628"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fld id="{A03B5FE3-0222-4A4C-9D47-0F257034ADE2}" type="slidenum">
              <a:rPr lang="en-US" altLang="zh-CN">
                <a:latin typeface="Calibri" panose="020F0502020204030204" pitchFamily="34" charset="0"/>
                <a:ea typeface="宋体" panose="02010600030101010101" pitchFamily="2" charset="-122"/>
              </a:rPr>
            </a:fld>
            <a:endParaRPr lang="en-US" altLang="zh-CN">
              <a:latin typeface="Calibri" panose="020F0502020204030204" pitchFamily="34" charset="0"/>
              <a:ea typeface="宋体" panose="02010600030101010101" pitchFamily="2" charset="-122"/>
            </a:endParaRPr>
          </a:p>
        </p:txBody>
      </p:sp>
      <p:sp>
        <p:nvSpPr>
          <p:cNvPr id="162819" name="Rectangle 2"/>
          <p:cNvSpPr>
            <a:spLocks noGrp="1" noRot="1" noChangeAspect="1" noChangeArrowheads="1" noTextEdit="1"/>
          </p:cNvSpPr>
          <p:nvPr>
            <p:ph type="sldImg" idx="4294967295"/>
          </p:nvPr>
        </p:nvSpPr>
        <p:spPr bwMode="auto">
          <a:ln>
            <a:solidFill>
              <a:srgbClr val="000000"/>
            </a:solidFill>
            <a:miter lim="800000"/>
          </a:ln>
        </p:spPr>
      </p:sp>
      <p:sp>
        <p:nvSpPr>
          <p:cNvPr id="162820"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zh-CN"/>
              <a:t>Once infected, the bot contacts its C&amp;C. This is typically a different from the source of initial infection. There are many infected PCs talking to the same C&amp;C.</a:t>
            </a:r>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fld id="{ECCAFBD6-273F-4621-8384-453A30C48591}" type="slidenum">
              <a:rPr lang="en-US" altLang="zh-CN">
                <a:latin typeface="Calibri" panose="020F0502020204030204" pitchFamily="34" charset="0"/>
                <a:ea typeface="宋体" panose="02010600030101010101" pitchFamily="2" charset="-122"/>
              </a:rPr>
            </a:fld>
            <a:endParaRPr lang="en-US" altLang="zh-CN">
              <a:latin typeface="Calibri" panose="020F0502020204030204" pitchFamily="34" charset="0"/>
              <a:ea typeface="宋体" panose="02010600030101010101" pitchFamily="2" charset="-122"/>
            </a:endParaRPr>
          </a:p>
        </p:txBody>
      </p:sp>
      <p:sp>
        <p:nvSpPr>
          <p:cNvPr id="164867" name="Rectangle 2"/>
          <p:cNvSpPr>
            <a:spLocks noGrp="1" noRot="1" noChangeAspect="1" noChangeArrowheads="1" noTextEdit="1"/>
          </p:cNvSpPr>
          <p:nvPr>
            <p:ph type="sldImg" idx="4294967295"/>
          </p:nvPr>
        </p:nvSpPr>
        <p:spPr bwMode="auto">
          <a:ln>
            <a:solidFill>
              <a:srgbClr val="000000"/>
            </a:solidFill>
            <a:miter lim="800000"/>
          </a:ln>
        </p:spPr>
      </p:sp>
      <p:sp>
        <p:nvSpPr>
          <p:cNvPr id="164868"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zh-CN"/>
              <a:t>The C&amp;C can instruct the bot to download additional payload from another server. This allows the controller to update the bot as new vulnerabilities are found.</a:t>
            </a:r>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fld id="{28F87A36-D638-43A4-A114-14DC55E2BE6A}" type="slidenum">
              <a:rPr lang="en-US" altLang="zh-CN">
                <a:latin typeface="Calibri" panose="020F0502020204030204" pitchFamily="34" charset="0"/>
                <a:ea typeface="宋体" panose="02010600030101010101" pitchFamily="2" charset="-122"/>
              </a:rPr>
            </a:fld>
            <a:endParaRPr lang="en-US" altLang="zh-CN">
              <a:latin typeface="Calibri" panose="020F0502020204030204" pitchFamily="34" charset="0"/>
              <a:ea typeface="宋体" panose="02010600030101010101" pitchFamily="2" charset="-122"/>
            </a:endParaRPr>
          </a:p>
        </p:txBody>
      </p:sp>
      <p:sp>
        <p:nvSpPr>
          <p:cNvPr id="166915" name="Rectangle 2"/>
          <p:cNvSpPr>
            <a:spLocks noGrp="1" noRot="1" noChangeAspect="1" noChangeArrowheads="1" noTextEdit="1"/>
          </p:cNvSpPr>
          <p:nvPr>
            <p:ph type="sldImg" idx="4294967295"/>
          </p:nvPr>
        </p:nvSpPr>
        <p:spPr bwMode="auto">
          <a:ln>
            <a:solidFill>
              <a:srgbClr val="000000"/>
            </a:solidFill>
            <a:miter lim="800000"/>
          </a:ln>
        </p:spPr>
      </p:sp>
      <p:sp>
        <p:nvSpPr>
          <p:cNvPr id="166916"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zh-CN"/>
              <a:t>The C&amp;C can instruct the bot to spread to additional machines within the internal network. This technique evades firewall/IDS/IPS deployed at the network edge. The newly infected PC starts downloads an initial payload and contacts the C&amp;C for instruction. The CIRCLE OF LIFE begins again.</a:t>
            </a:r>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idx="4294967295"/>
          </p:nvPr>
        </p:nvSpPr>
        <p:spPr bwMode="auto">
          <a:ln>
            <a:solidFill>
              <a:srgbClr val="000000"/>
            </a:solidFill>
            <a:miter lim="800000"/>
          </a:ln>
        </p:spPr>
      </p:sp>
      <p:sp>
        <p:nvSpPr>
          <p:cNvPr id="176131"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标题</a:t>
            </a:r>
            <a:r>
              <a:rPr lang="en-US" altLang="zh-CN"/>
              <a:t>1</a:t>
            </a:r>
            <a:r>
              <a:rPr lang="zh-CN" altLang="en-US"/>
              <a:t>做动画</a:t>
            </a:r>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idx="4294967295"/>
          </p:nvPr>
        </p:nvSpPr>
        <p:spPr bwMode="auto">
          <a:ln>
            <a:solidFill>
              <a:srgbClr val="000000"/>
            </a:solidFill>
            <a:miter lim="800000"/>
          </a:ln>
        </p:spPr>
      </p:sp>
      <p:sp>
        <p:nvSpPr>
          <p:cNvPr id="178179"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标题</a:t>
            </a:r>
            <a:r>
              <a:rPr lang="en-US" altLang="zh-CN"/>
              <a:t>1</a:t>
            </a:r>
            <a:r>
              <a:rPr lang="zh-CN" altLang="en-US"/>
              <a:t>做动画</a:t>
            </a: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85347"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853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fld id="{D5FA9AE0-E0BB-47B6-B79C-1E41A186C44E}"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187395"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8739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fld id="{9BFD677B-C8FE-45C6-81C9-96EF1AFD02DE}" type="slidenum">
              <a:rPr lang="zh-CN"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r" eaLnBrk="1" hangingPunct="1"/>
            <a:fld id="{CA3C5A76-724C-4B09-8C58-D80B31DB4AE8}" type="slidenum">
              <a:rPr lang="en-US" altLang="zh-CN" sz="1200">
                <a:latin typeface="Calibri" panose="020F0502020204030204" pitchFamily="34" charset="0"/>
                <a:ea typeface="宋体" panose="02010600030101010101" pitchFamily="2" charset="-122"/>
              </a:rPr>
            </a:fld>
            <a:endParaRPr lang="en-US" altLang="zh-CN" sz="1200">
              <a:latin typeface="Calibri" panose="020F0502020204030204" pitchFamily="34" charset="0"/>
              <a:ea typeface="宋体" panose="02010600030101010101" pitchFamily="2" charset="-122"/>
            </a:endParaRPr>
          </a:p>
        </p:txBody>
      </p:sp>
      <p:sp>
        <p:nvSpPr>
          <p:cNvPr id="190467" name="Rectangle 2"/>
          <p:cNvSpPr>
            <a:spLocks noGrp="1" noRot="1" noChangeAspect="1" noChangeArrowheads="1" noTextEdit="1"/>
          </p:cNvSpPr>
          <p:nvPr>
            <p:ph type="sldImg" idx="4294967295"/>
          </p:nvPr>
        </p:nvSpPr>
        <p:spPr bwMode="auto">
          <a:ln>
            <a:solidFill>
              <a:srgbClr val="000000"/>
            </a:solidFill>
            <a:miter lim="800000"/>
          </a:ln>
        </p:spPr>
      </p:sp>
      <p:sp>
        <p:nvSpPr>
          <p:cNvPr id="190468"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r" eaLnBrk="1" hangingPunct="1"/>
            <a:fld id="{2A40AF33-5F30-462B-8CC4-E72E808E8B15}" type="slidenum">
              <a:rPr lang="en-US" altLang="zh-CN" sz="1200">
                <a:latin typeface="Calibri" panose="020F0502020204030204" pitchFamily="34" charset="0"/>
                <a:ea typeface="宋体" panose="02010600030101010101" pitchFamily="2" charset="-122"/>
              </a:rPr>
            </a:fld>
            <a:endParaRPr lang="en-US" altLang="zh-CN" sz="1200">
              <a:latin typeface="Calibri" panose="020F0502020204030204" pitchFamily="34" charset="0"/>
              <a:ea typeface="宋体" panose="02010600030101010101" pitchFamily="2" charset="-122"/>
            </a:endParaRPr>
          </a:p>
        </p:txBody>
      </p:sp>
      <p:sp>
        <p:nvSpPr>
          <p:cNvPr id="192515" name="Rectangle 2"/>
          <p:cNvSpPr>
            <a:spLocks noGrp="1" noRot="1" noChangeAspect="1" noChangeArrowheads="1" noTextEdit="1"/>
          </p:cNvSpPr>
          <p:nvPr>
            <p:ph type="sldImg" idx="4294967295"/>
          </p:nvPr>
        </p:nvSpPr>
        <p:spPr bwMode="auto">
          <a:ln>
            <a:solidFill>
              <a:srgbClr val="000000"/>
            </a:solidFill>
            <a:miter lim="800000"/>
          </a:ln>
        </p:spPr>
      </p:sp>
      <p:sp>
        <p:nvSpPr>
          <p:cNvPr id="192516"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fld id="{F67EA51A-A166-455E-A185-1137C5516865}" type="slidenum">
              <a:rPr lang="en-US" altLang="zh-CN">
                <a:latin typeface="Calibri" panose="020F0502020204030204" pitchFamily="34" charset="0"/>
                <a:ea typeface="宋体" panose="02010600030101010101" pitchFamily="2" charset="-122"/>
              </a:rPr>
            </a:fld>
            <a:endParaRPr lang="en-US" altLang="zh-CN">
              <a:latin typeface="Calibri" panose="020F0502020204030204" pitchFamily="34" charset="0"/>
              <a:ea typeface="宋体" panose="02010600030101010101" pitchFamily="2" charset="-122"/>
            </a:endParaRPr>
          </a:p>
        </p:txBody>
      </p:sp>
      <p:sp>
        <p:nvSpPr>
          <p:cNvPr id="28675" name="Rectangle 2"/>
          <p:cNvSpPr>
            <a:spLocks noGrp="1" noRot="1" noChangeAspect="1" noChangeArrowheads="1" noTextEdit="1"/>
          </p:cNvSpPr>
          <p:nvPr>
            <p:ph type="sldImg" idx="4294967295"/>
          </p:nvPr>
        </p:nvSpPr>
        <p:spPr bwMode="auto">
          <a:ln>
            <a:solidFill>
              <a:srgbClr val="000000"/>
            </a:solidFill>
            <a:miter lim="800000"/>
          </a:ln>
        </p:spPr>
      </p:sp>
      <p:sp>
        <p:nvSpPr>
          <p:cNvPr id="28676"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fld id="{C2F10BCE-BC55-4BD6-9D49-A2D303F229D3}" type="slidenum">
              <a:rPr lang="en-US" altLang="zh-CN">
                <a:latin typeface="Calibri" panose="020F0502020204030204" pitchFamily="34" charset="0"/>
                <a:ea typeface="宋体" panose="02010600030101010101" pitchFamily="2" charset="-122"/>
              </a:rPr>
            </a:fld>
            <a:endParaRPr lang="en-US" altLang="zh-CN">
              <a:latin typeface="Calibri" panose="020F0502020204030204" pitchFamily="34" charset="0"/>
              <a:ea typeface="宋体" panose="02010600030101010101" pitchFamily="2" charset="-122"/>
            </a:endParaRPr>
          </a:p>
        </p:txBody>
      </p:sp>
      <p:sp>
        <p:nvSpPr>
          <p:cNvPr id="30723" name="Rectangle 2"/>
          <p:cNvSpPr>
            <a:spLocks noGrp="1" noRot="1" noChangeAspect="1" noChangeArrowheads="1" noTextEdit="1"/>
          </p:cNvSpPr>
          <p:nvPr>
            <p:ph type="sldImg" idx="4294967295"/>
          </p:nvPr>
        </p:nvSpPr>
        <p:spPr bwMode="auto">
          <a:ln>
            <a:solidFill>
              <a:srgbClr val="000000"/>
            </a:solidFill>
            <a:miter lim="800000"/>
          </a:ln>
        </p:spPr>
      </p:sp>
      <p:sp>
        <p:nvSpPr>
          <p:cNvPr id="30724"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fld id="{7085BA57-47DB-43E7-9BA1-55B12CA5DFD4}" type="slidenum">
              <a:rPr lang="en-US" altLang="zh-CN">
                <a:latin typeface="Calibri" panose="020F0502020204030204" pitchFamily="34" charset="0"/>
                <a:ea typeface="宋体" panose="02010600030101010101" pitchFamily="2" charset="-122"/>
              </a:rPr>
            </a:fld>
            <a:endParaRPr lang="en-US" altLang="zh-CN">
              <a:latin typeface="Calibri" panose="020F0502020204030204" pitchFamily="34" charset="0"/>
              <a:ea typeface="宋体" panose="02010600030101010101" pitchFamily="2" charset="-122"/>
            </a:endParaRPr>
          </a:p>
        </p:txBody>
      </p:sp>
      <p:sp>
        <p:nvSpPr>
          <p:cNvPr id="32771" name="Rectangle 2"/>
          <p:cNvSpPr>
            <a:spLocks noGrp="1" noRot="1" noChangeAspect="1" noChangeArrowheads="1" noTextEdit="1"/>
          </p:cNvSpPr>
          <p:nvPr>
            <p:ph type="sldImg" idx="4294967295"/>
          </p:nvPr>
        </p:nvSpPr>
        <p:spPr bwMode="auto">
          <a:ln>
            <a:solidFill>
              <a:srgbClr val="000000"/>
            </a:solidFill>
            <a:miter lim="800000"/>
          </a:ln>
        </p:spPr>
      </p:sp>
      <p:sp>
        <p:nvSpPr>
          <p:cNvPr id="32772"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fld id="{20DAE7CF-8E71-4572-8007-8D54F45CBE5B}" type="slidenum">
              <a:rPr lang="en-US" altLang="zh-CN">
                <a:latin typeface="Calibri" panose="020F0502020204030204" pitchFamily="34" charset="0"/>
                <a:ea typeface="宋体" panose="02010600030101010101" pitchFamily="2" charset="-122"/>
              </a:rPr>
            </a:fld>
            <a:endParaRPr lang="en-US" altLang="zh-CN">
              <a:latin typeface="Calibri" panose="020F0502020204030204" pitchFamily="34" charset="0"/>
              <a:ea typeface="宋体" panose="02010600030101010101" pitchFamily="2" charset="-122"/>
            </a:endParaRPr>
          </a:p>
        </p:txBody>
      </p:sp>
      <p:sp>
        <p:nvSpPr>
          <p:cNvPr id="34819" name="Rectangle 2"/>
          <p:cNvSpPr>
            <a:spLocks noGrp="1" noRot="1" noChangeAspect="1" noChangeArrowheads="1" noTextEdit="1"/>
          </p:cNvSpPr>
          <p:nvPr>
            <p:ph type="sldImg" idx="4294967295"/>
          </p:nvPr>
        </p:nvSpPr>
        <p:spPr bwMode="auto">
          <a:ln>
            <a:solidFill>
              <a:srgbClr val="000000"/>
            </a:solidFill>
            <a:miter lim="800000"/>
          </a:ln>
        </p:spPr>
      </p:sp>
      <p:sp>
        <p:nvSpPr>
          <p:cNvPr id="34820"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fld id="{802F4BC0-B287-4D50-A506-516F41CCC6C6}" type="slidenum">
              <a:rPr lang="en-US" altLang="zh-CN">
                <a:latin typeface="Calibri" panose="020F0502020204030204" pitchFamily="34" charset="0"/>
                <a:ea typeface="宋体" panose="02010600030101010101" pitchFamily="2" charset="-122"/>
              </a:rPr>
            </a:fld>
            <a:endParaRPr lang="en-US" altLang="zh-CN">
              <a:latin typeface="Calibri" panose="020F0502020204030204" pitchFamily="34" charset="0"/>
              <a:ea typeface="宋体" panose="02010600030101010101" pitchFamily="2" charset="-122"/>
            </a:endParaRPr>
          </a:p>
        </p:txBody>
      </p:sp>
      <p:sp>
        <p:nvSpPr>
          <p:cNvPr id="36867" name="Rectangle 2"/>
          <p:cNvSpPr>
            <a:spLocks noGrp="1" noRot="1" noChangeAspect="1" noChangeArrowheads="1" noTextEdit="1"/>
          </p:cNvSpPr>
          <p:nvPr>
            <p:ph type="sldImg" idx="4294967295"/>
          </p:nvPr>
        </p:nvSpPr>
        <p:spPr bwMode="auto">
          <a:ln>
            <a:solidFill>
              <a:srgbClr val="000000"/>
            </a:solidFill>
            <a:miter lim="800000"/>
          </a:ln>
        </p:spPr>
      </p:sp>
      <p:sp>
        <p:nvSpPr>
          <p:cNvPr id="36868" name="Rectangle 3"/>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922" y="274638"/>
            <a:ext cx="8229600" cy="725470"/>
          </a:xfrm>
          <a:prstGeom prst="rect">
            <a:avLst/>
          </a:prstGeom>
        </p:spPr>
        <p:txBody>
          <a:bodyPr/>
          <a:lstStyle/>
          <a:p>
            <a:r>
              <a:rPr lang="zh-TW" altLang="en-US" noProof="1"/>
              <a:t>按一下以編輯母片標題樣式</a:t>
            </a:r>
            <a:endParaRPr lang="zh-TW" altLang="en-US" noProof="1"/>
          </a:p>
        </p:txBody>
      </p:sp>
      <p:sp>
        <p:nvSpPr>
          <p:cNvPr id="3" name="內容版面配置區 2"/>
          <p:cNvSpPr>
            <a:spLocks noGrp="1"/>
          </p:cNvSpPr>
          <p:nvPr>
            <p:ph idx="1"/>
          </p:nvPr>
        </p:nvSpPr>
        <p:spPr>
          <a:xfrm>
            <a:off x="457922" y="1285860"/>
            <a:ext cx="8229600" cy="5214974"/>
          </a:xfrm>
          <a:prstGeom prst="rect">
            <a:avLst/>
          </a:prstGeom>
        </p:spPr>
        <p:txBody>
          <a:bodyPr/>
          <a:lstStyle/>
          <a:p>
            <a:pPr lvl="0"/>
            <a:r>
              <a:rPr lang="zh-TW" altLang="en-US" noProof="1"/>
              <a:t>按一下以編輯母片文字樣式</a:t>
            </a:r>
            <a:endParaRPr lang="zh-TW" altLang="en-US" noProof="1"/>
          </a:p>
          <a:p>
            <a:pPr lvl="1"/>
            <a:r>
              <a:rPr lang="zh-TW" altLang="en-US" noProof="1"/>
              <a:t>第二層</a:t>
            </a:r>
            <a:endParaRPr lang="zh-TW" altLang="en-US" noProof="1"/>
          </a:p>
          <a:p>
            <a:pPr lvl="2"/>
            <a:r>
              <a:rPr lang="zh-TW" altLang="en-US" noProof="1"/>
              <a:t>第三層</a:t>
            </a:r>
            <a:endParaRPr lang="zh-TW" altLang="en-US" noProof="1"/>
          </a:p>
          <a:p>
            <a:pPr lvl="3"/>
            <a:r>
              <a:rPr lang="zh-TW" altLang="en-US" noProof="1"/>
              <a:t>第四層</a:t>
            </a:r>
            <a:endParaRPr lang="zh-TW" altLang="en-US" noProof="1"/>
          </a:p>
          <a:p>
            <a:pPr lvl="4"/>
            <a:r>
              <a:rPr lang="zh-TW" altLang="en-US" noProof="1"/>
              <a:t>第五層</a:t>
            </a:r>
            <a:endParaRPr lang="zh-TW" altLang="en-US" noProof="1"/>
          </a:p>
        </p:txBody>
      </p:sp>
    </p:spTree>
  </p:cSld>
  <p:clrMapOvr>
    <a:masterClrMapping/>
  </p:clrMapOvr>
  <p:transition>
    <p:pull dir="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1200" y="274645"/>
            <a:ext cx="2056320" cy="5851525"/>
          </a:xfrm>
          <a:prstGeom prst="rect">
            <a:avLst/>
          </a:prstGeom>
        </p:spPr>
        <p:txBody>
          <a:bodyPr vert="eaVert"/>
          <a:lstStyle/>
          <a:p>
            <a:r>
              <a:rPr lang="zh-TW" altLang="en-US" noProof="1"/>
              <a:t>按一下以編輯母片標題樣式</a:t>
            </a:r>
            <a:endParaRPr lang="zh-TW" altLang="en-US" noProof="1"/>
          </a:p>
        </p:txBody>
      </p:sp>
      <p:sp>
        <p:nvSpPr>
          <p:cNvPr id="3" name="直排文字版面配置區 2"/>
          <p:cNvSpPr>
            <a:spLocks noGrp="1"/>
          </p:cNvSpPr>
          <p:nvPr>
            <p:ph type="body" orient="vert" idx="1"/>
          </p:nvPr>
        </p:nvSpPr>
        <p:spPr>
          <a:xfrm>
            <a:off x="457922" y="274645"/>
            <a:ext cx="6035040" cy="5851525"/>
          </a:xfrm>
          <a:prstGeom prst="rect">
            <a:avLst/>
          </a:prstGeom>
        </p:spPr>
        <p:txBody>
          <a:bodyPr vert="eaVert"/>
          <a:lstStyle/>
          <a:p>
            <a:pPr lvl="0"/>
            <a:r>
              <a:rPr lang="zh-TW" altLang="en-US" noProof="1"/>
              <a:t>按一下以編輯母片文字樣式</a:t>
            </a:r>
            <a:endParaRPr lang="zh-TW" altLang="en-US" noProof="1"/>
          </a:p>
          <a:p>
            <a:pPr lvl="1"/>
            <a:r>
              <a:rPr lang="zh-TW" altLang="en-US" noProof="1"/>
              <a:t>第二層</a:t>
            </a:r>
            <a:endParaRPr lang="zh-TW" altLang="en-US" noProof="1"/>
          </a:p>
          <a:p>
            <a:pPr lvl="2"/>
            <a:r>
              <a:rPr lang="zh-TW" altLang="en-US" noProof="1"/>
              <a:t>第三層</a:t>
            </a:r>
            <a:endParaRPr lang="zh-TW" altLang="en-US" noProof="1"/>
          </a:p>
          <a:p>
            <a:pPr lvl="3"/>
            <a:r>
              <a:rPr lang="zh-TW" altLang="en-US" noProof="1"/>
              <a:t>第四層</a:t>
            </a:r>
            <a:endParaRPr lang="zh-TW" altLang="en-US" noProof="1"/>
          </a:p>
          <a:p>
            <a:pPr lvl="4"/>
            <a:r>
              <a:rPr lang="zh-TW" altLang="en-US" noProof="1"/>
              <a:t>第五層</a:t>
            </a:r>
            <a:endParaRPr lang="zh-TW" altLang="en-US" noProof="1"/>
          </a:p>
        </p:txBody>
      </p:sp>
    </p:spTree>
  </p:cSld>
  <p:clrMapOvr>
    <a:masterClrMapping/>
  </p:clrMapOvr>
  <p:transition>
    <p:pull dir="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922" y="-26988"/>
            <a:ext cx="8229600" cy="1143001"/>
          </a:xfrm>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457920" y="1268420"/>
            <a:ext cx="4044960" cy="5113337"/>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41124" y="1268420"/>
            <a:ext cx="4046400" cy="5113337"/>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transition>
    <p:pull dir="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440" y="2130432"/>
            <a:ext cx="7773120" cy="1470025"/>
          </a:xfr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372321"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endParaRPr lang="zh-CN" altLang="en-US" noProof="1"/>
          </a:p>
        </p:txBody>
      </p:sp>
    </p:spTree>
  </p:cSld>
  <p:clrMapOvr>
    <a:masterClrMapping/>
  </p:clrMapOvr>
  <p:transition>
    <p:pull dir="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457200" y="1719263"/>
            <a:ext cx="8229600" cy="2128837"/>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200" y="4000500"/>
            <a:ext cx="8229600" cy="213042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4"/>
          <p:cNvSpPr>
            <a:spLocks noGrp="1"/>
          </p:cNvSpPr>
          <p:nvPr>
            <p:ph type="dt" sz="half" idx="10"/>
          </p:nvPr>
        </p:nvSpPr>
        <p:spPr>
          <a:xfrm>
            <a:off x="457200" y="6248400"/>
            <a:ext cx="2133600" cy="457200"/>
          </a:xfrm>
          <a:prstGeom prst="rect">
            <a:avLst/>
          </a:prstGeom>
        </p:spPr>
        <p:txBody>
          <a:bodyPr/>
          <a:lstStyle>
            <a:lvl1pPr eaLnBrk="1" hangingPunct="1">
              <a:buFontTx/>
              <a:buNone/>
              <a:defRPr>
                <a:ea typeface="宋体" panose="02010600030101010101" pitchFamily="2" charset="-122"/>
                <a:cs typeface="+mn-cs"/>
              </a:defRPr>
            </a:lvl1pPr>
          </a:lstStyle>
          <a:p>
            <a:pPr>
              <a:defRPr/>
            </a:pPr>
            <a:fld id="{592FA595-631A-47DC-996F-DC6B576AE561}" type="datetime1">
              <a:rPr lang="zh-CN" altLang="en-US"/>
            </a:fld>
            <a:endParaRPr lang="en-US" altLang="zh-CN"/>
          </a:p>
        </p:txBody>
      </p:sp>
      <p:sp>
        <p:nvSpPr>
          <p:cNvPr id="6" name="页脚占位符 5"/>
          <p:cNvSpPr>
            <a:spLocks noGrp="1"/>
          </p:cNvSpPr>
          <p:nvPr>
            <p:ph type="ftr" sz="quarter" idx="11"/>
          </p:nvPr>
        </p:nvSpPr>
        <p:spPr>
          <a:xfrm>
            <a:off x="3124200" y="6248400"/>
            <a:ext cx="2895600" cy="457200"/>
          </a:xfrm>
          <a:prstGeom prst="rect">
            <a:avLst/>
          </a:prstGeom>
        </p:spPr>
        <p:txBody>
          <a:bodyPr/>
          <a:lstStyle>
            <a:lvl1pPr eaLnBrk="1" hangingPunct="1">
              <a:buFontTx/>
              <a:buNone/>
              <a:defRPr>
                <a:ea typeface="宋体" panose="02010600030101010101" pitchFamily="2" charset="-122"/>
                <a:cs typeface="+mn-cs"/>
              </a:defRPr>
            </a:lvl1pPr>
          </a:lstStyle>
          <a:p>
            <a:pPr>
              <a:defRPr/>
            </a:pPr>
            <a:endParaRPr lang="en-US" altLang="zh-CN"/>
          </a:p>
        </p:txBody>
      </p:sp>
      <p:sp>
        <p:nvSpPr>
          <p:cNvPr id="7" name="灯片编号占位符 6"/>
          <p:cNvSpPr>
            <a:spLocks noGrp="1"/>
          </p:cNvSpPr>
          <p:nvPr>
            <p:ph type="sldNum" sz="quarter" idx="12"/>
          </p:nvPr>
        </p:nvSpPr>
        <p:spPr>
          <a:xfrm>
            <a:off x="6553200" y="6248400"/>
            <a:ext cx="2133600" cy="457200"/>
          </a:xfrm>
          <a:prstGeom prst="rect">
            <a:avLst/>
          </a:prstGeom>
        </p:spPr>
        <p:txBody>
          <a:bodyPr vert="horz" wrap="square" lIns="91440" tIns="45720" rIns="91440" bIns="45720" numCol="1" anchor="t" anchorCtr="0" compatLnSpc="1"/>
          <a:lstStyle>
            <a:lvl1pPr eaLnBrk="1" hangingPunct="1">
              <a:buFont typeface="Arial" panose="020B0604020202020204" pitchFamily="34" charset="0"/>
              <a:buNone/>
              <a:defRPr smtClean="0">
                <a:ea typeface="宋体" panose="02010600030101010101" pitchFamily="2" charset="-122"/>
              </a:defRPr>
            </a:lvl1pPr>
          </a:lstStyle>
          <a:p>
            <a:pPr>
              <a:defRPr/>
            </a:pPr>
            <a:fld id="{FB4C15C6-F4B4-468B-BFEF-7E56990D3D9E}" type="slidenum">
              <a:rPr lang="en-US" altLang="zh-CN"/>
            </a:fld>
            <a:endParaRPr lang="en-US" altLang="zh-CN"/>
          </a:p>
        </p:txBody>
      </p:sp>
    </p:spTree>
  </p:cSld>
  <p:clrMapOvr>
    <a:masterClrMapping/>
  </p:clrMapOvr>
  <p:transition>
    <p:pull dir="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noProof="1"/>
              <a:t>单击此处编辑母版标题样式</a:t>
            </a:r>
            <a:endParaRPr lang="zh-CN" altLang="en-US" noProof="1"/>
          </a:p>
        </p:txBody>
      </p:sp>
      <p:sp>
        <p:nvSpPr>
          <p:cNvPr id="3" name="表格占位符 2"/>
          <p:cNvSpPr>
            <a:spLocks noGrp="1"/>
          </p:cNvSpPr>
          <p:nvPr>
            <p:ph type="tbl" idx="1"/>
          </p:nvPr>
        </p:nvSpPr>
        <p:spPr>
          <a:xfrm>
            <a:off x="457200" y="1719263"/>
            <a:ext cx="8229600" cy="4411662"/>
          </a:xfrm>
        </p:spPr>
        <p:txBody>
          <a:bodyPr/>
          <a:lstStyle/>
          <a:p>
            <a:pPr lvl="0"/>
            <a:endParaRPr lang="zh-CN" altLang="en-US" noProof="0"/>
          </a:p>
        </p:txBody>
      </p:sp>
      <p:sp>
        <p:nvSpPr>
          <p:cNvPr id="4" name="日期占位符 3"/>
          <p:cNvSpPr>
            <a:spLocks noGrp="1"/>
          </p:cNvSpPr>
          <p:nvPr>
            <p:ph type="dt" sz="half" idx="10"/>
          </p:nvPr>
        </p:nvSpPr>
        <p:spPr>
          <a:xfrm>
            <a:off x="457200" y="6248400"/>
            <a:ext cx="2133600" cy="457200"/>
          </a:xfrm>
          <a:prstGeom prst="rect">
            <a:avLst/>
          </a:prstGeom>
        </p:spPr>
        <p:txBody>
          <a:bodyPr/>
          <a:lstStyle>
            <a:lvl1pPr eaLnBrk="1" hangingPunct="1">
              <a:buFontTx/>
              <a:buNone/>
              <a:defRPr>
                <a:ea typeface="宋体" panose="02010600030101010101" pitchFamily="2" charset="-122"/>
                <a:cs typeface="+mn-cs"/>
              </a:defRPr>
            </a:lvl1pPr>
          </a:lstStyle>
          <a:p>
            <a:pPr>
              <a:defRPr/>
            </a:pPr>
            <a:fld id="{3B16728E-3BC1-4D82-8D00-429EF5E10EFC}" type="datetime1">
              <a:rPr lang="zh-CN" altLang="en-US"/>
            </a:fld>
            <a:endParaRPr lang="en-US" altLang="zh-CN"/>
          </a:p>
        </p:txBody>
      </p:sp>
      <p:sp>
        <p:nvSpPr>
          <p:cNvPr id="5" name="页脚占位符 4"/>
          <p:cNvSpPr>
            <a:spLocks noGrp="1"/>
          </p:cNvSpPr>
          <p:nvPr>
            <p:ph type="ftr" sz="quarter" idx="11"/>
          </p:nvPr>
        </p:nvSpPr>
        <p:spPr>
          <a:xfrm>
            <a:off x="3124200" y="6248400"/>
            <a:ext cx="2895600" cy="457200"/>
          </a:xfrm>
          <a:prstGeom prst="rect">
            <a:avLst/>
          </a:prstGeom>
        </p:spPr>
        <p:txBody>
          <a:bodyPr/>
          <a:lstStyle>
            <a:lvl1pPr eaLnBrk="1" hangingPunct="1">
              <a:buFontTx/>
              <a:buNone/>
              <a:defRPr>
                <a:ea typeface="宋体" panose="02010600030101010101" pitchFamily="2" charset="-122"/>
                <a:cs typeface="+mn-cs"/>
              </a:defRPr>
            </a:lvl1pPr>
          </a:lstStyle>
          <a:p>
            <a:pPr>
              <a:defRPr/>
            </a:pPr>
            <a:endParaRPr lang="en-US" altLang="zh-CN"/>
          </a:p>
        </p:txBody>
      </p:sp>
      <p:sp>
        <p:nvSpPr>
          <p:cNvPr id="6" name="灯片编号占位符 5"/>
          <p:cNvSpPr>
            <a:spLocks noGrp="1"/>
          </p:cNvSpPr>
          <p:nvPr>
            <p:ph type="sldNum" sz="quarter" idx="12"/>
          </p:nvPr>
        </p:nvSpPr>
        <p:spPr>
          <a:xfrm>
            <a:off x="6553200" y="6248400"/>
            <a:ext cx="2133600" cy="457200"/>
          </a:xfrm>
          <a:prstGeom prst="rect">
            <a:avLst/>
          </a:prstGeom>
        </p:spPr>
        <p:txBody>
          <a:bodyPr vert="horz" wrap="square" lIns="91440" tIns="45720" rIns="91440" bIns="45720" numCol="1" anchor="t" anchorCtr="0" compatLnSpc="1"/>
          <a:lstStyle>
            <a:lvl1pPr eaLnBrk="1" hangingPunct="1">
              <a:buFont typeface="Arial" panose="020B0604020202020204" pitchFamily="34" charset="0"/>
              <a:buNone/>
              <a:defRPr smtClean="0">
                <a:ea typeface="宋体" panose="02010600030101010101" pitchFamily="2" charset="-122"/>
              </a:defRPr>
            </a:lvl1pPr>
          </a:lstStyle>
          <a:p>
            <a:pPr>
              <a:defRPr/>
            </a:pPr>
            <a:fld id="{E571A20E-3E04-4C70-8DDE-22AA42CE12DD}" type="slidenum">
              <a:rPr lang="en-US" altLang="zh-CN"/>
            </a:fld>
            <a:endParaRPr lang="en-US" altLang="zh-CN"/>
          </a:p>
        </p:txBody>
      </p:sp>
    </p:spTree>
  </p:cSld>
  <p:clrMapOvr>
    <a:masterClrMapping/>
  </p:clrMapOvr>
  <p:transition>
    <p:pull dir="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showMasterSp="0">
  <p:cSld name="標題投影片">
    <p:bg bwMode="auto">
      <p:bgPr>
        <a:solidFill>
          <a:schemeClr val="bg1"/>
        </a:solidFill>
        <a:effectLst/>
      </p:bgPr>
    </p:bg>
    <p:spTree>
      <p:nvGrpSpPr>
        <p:cNvPr id="1" name=""/>
        <p:cNvGrpSpPr/>
        <p:nvPr/>
      </p:nvGrpSpPr>
      <p:grpSpPr>
        <a:xfrm>
          <a:off x="0" y="0"/>
          <a:ext cx="0" cy="0"/>
          <a:chOff x="0" y="0"/>
          <a:chExt cx="0" cy="0"/>
        </a:xfrm>
      </p:grpSpPr>
      <p:pic>
        <p:nvPicPr>
          <p:cNvPr id="2" name="Picture 122"/>
          <p:cNvPicPr>
            <a:picLocks noChangeAspect="1" noChangeArrowheads="1"/>
          </p:cNvPicPr>
          <p:nvPr/>
        </p:nvPicPr>
        <p:blipFill>
          <a:blip r:embed="rId2">
            <a:lum bright="30000" contrast="-36000"/>
            <a:extLst>
              <a:ext uri="{28A0092B-C50C-407E-A947-70E740481C1C}">
                <a14:useLocalDpi xmlns:a14="http://schemas.microsoft.com/office/drawing/2010/main" val="0"/>
              </a:ext>
            </a:extLst>
          </a:blip>
          <a:srcRect/>
          <a:stretch>
            <a:fillRect/>
          </a:stretch>
        </p:blipFill>
        <p:spPr bwMode="auto">
          <a:xfrm>
            <a:off x="0" y="4343400"/>
            <a:ext cx="914400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21" descr="Untitled-5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2689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119"/>
          <p:cNvGrpSpPr/>
          <p:nvPr/>
        </p:nvGrpSpPr>
        <p:grpSpPr bwMode="auto">
          <a:xfrm>
            <a:off x="3184525" y="1300163"/>
            <a:ext cx="5224463" cy="912812"/>
            <a:chOff x="2211" y="819"/>
            <a:chExt cx="3629" cy="575"/>
          </a:xfrm>
        </p:grpSpPr>
        <p:sp>
          <p:nvSpPr>
            <p:cNvPr id="5" name="Oval 10"/>
            <p:cNvSpPr>
              <a:spLocks noChangeArrowheads="1"/>
            </p:cNvSpPr>
            <p:nvPr/>
          </p:nvSpPr>
          <p:spPr bwMode="auto">
            <a:xfrm>
              <a:off x="2211" y="825"/>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6" name="Oval 11"/>
            <p:cNvSpPr>
              <a:spLocks noChangeArrowheads="1"/>
            </p:cNvSpPr>
            <p:nvPr/>
          </p:nvSpPr>
          <p:spPr bwMode="auto">
            <a:xfrm>
              <a:off x="2328" y="823"/>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7" name="Oval 12"/>
            <p:cNvSpPr>
              <a:spLocks noChangeArrowheads="1"/>
            </p:cNvSpPr>
            <p:nvPr/>
          </p:nvSpPr>
          <p:spPr bwMode="auto">
            <a:xfrm>
              <a:off x="2445" y="824"/>
              <a:ext cx="94"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8" name="Oval 13"/>
            <p:cNvSpPr>
              <a:spLocks noChangeArrowheads="1"/>
            </p:cNvSpPr>
            <p:nvPr/>
          </p:nvSpPr>
          <p:spPr bwMode="auto">
            <a:xfrm>
              <a:off x="2562" y="822"/>
              <a:ext cx="95"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9" name="Oval 14"/>
            <p:cNvSpPr>
              <a:spLocks noChangeArrowheads="1"/>
            </p:cNvSpPr>
            <p:nvPr/>
          </p:nvSpPr>
          <p:spPr bwMode="auto">
            <a:xfrm>
              <a:off x="2679" y="823"/>
              <a:ext cx="96"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10" name="Oval 15"/>
            <p:cNvSpPr>
              <a:spLocks noChangeArrowheads="1"/>
            </p:cNvSpPr>
            <p:nvPr/>
          </p:nvSpPr>
          <p:spPr bwMode="auto">
            <a:xfrm>
              <a:off x="2795" y="821"/>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11" name="Oval 16"/>
            <p:cNvSpPr>
              <a:spLocks noChangeArrowheads="1"/>
            </p:cNvSpPr>
            <p:nvPr/>
          </p:nvSpPr>
          <p:spPr bwMode="auto">
            <a:xfrm>
              <a:off x="2920" y="823"/>
              <a:ext cx="92"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12" name="Oval 17"/>
            <p:cNvSpPr>
              <a:spLocks noChangeArrowheads="1"/>
            </p:cNvSpPr>
            <p:nvPr/>
          </p:nvSpPr>
          <p:spPr bwMode="auto">
            <a:xfrm>
              <a:off x="3037" y="821"/>
              <a:ext cx="92"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13" name="Oval 18"/>
            <p:cNvSpPr>
              <a:spLocks noChangeArrowheads="1"/>
            </p:cNvSpPr>
            <p:nvPr/>
          </p:nvSpPr>
          <p:spPr bwMode="auto">
            <a:xfrm>
              <a:off x="3154" y="822"/>
              <a:ext cx="94"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14" name="Oval 19"/>
            <p:cNvSpPr>
              <a:spLocks noChangeArrowheads="1"/>
            </p:cNvSpPr>
            <p:nvPr/>
          </p:nvSpPr>
          <p:spPr bwMode="auto">
            <a:xfrm>
              <a:off x="3270" y="820"/>
              <a:ext cx="96"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15" name="Oval 20"/>
            <p:cNvSpPr>
              <a:spLocks noChangeArrowheads="1"/>
            </p:cNvSpPr>
            <p:nvPr/>
          </p:nvSpPr>
          <p:spPr bwMode="auto">
            <a:xfrm>
              <a:off x="3386" y="821"/>
              <a:ext cx="94"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16" name="Oval 21"/>
            <p:cNvSpPr>
              <a:spLocks noChangeArrowheads="1"/>
            </p:cNvSpPr>
            <p:nvPr/>
          </p:nvSpPr>
          <p:spPr bwMode="auto">
            <a:xfrm>
              <a:off x="3504" y="819"/>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17" name="Oval 22"/>
            <p:cNvSpPr>
              <a:spLocks noChangeArrowheads="1"/>
            </p:cNvSpPr>
            <p:nvPr/>
          </p:nvSpPr>
          <p:spPr bwMode="auto">
            <a:xfrm>
              <a:off x="3629" y="824"/>
              <a:ext cx="92"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18" name="Oval 23"/>
            <p:cNvSpPr>
              <a:spLocks noChangeArrowheads="1"/>
            </p:cNvSpPr>
            <p:nvPr/>
          </p:nvSpPr>
          <p:spPr bwMode="auto">
            <a:xfrm>
              <a:off x="3745" y="822"/>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19" name="Oval 24"/>
            <p:cNvSpPr>
              <a:spLocks noChangeArrowheads="1"/>
            </p:cNvSpPr>
            <p:nvPr/>
          </p:nvSpPr>
          <p:spPr bwMode="auto">
            <a:xfrm>
              <a:off x="3862" y="823"/>
              <a:ext cx="94"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20" name="Oval 25"/>
            <p:cNvSpPr>
              <a:spLocks noChangeArrowheads="1"/>
            </p:cNvSpPr>
            <p:nvPr/>
          </p:nvSpPr>
          <p:spPr bwMode="auto">
            <a:xfrm>
              <a:off x="3979" y="821"/>
              <a:ext cx="95"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21" name="Oval 26"/>
            <p:cNvSpPr>
              <a:spLocks noChangeArrowheads="1"/>
            </p:cNvSpPr>
            <p:nvPr/>
          </p:nvSpPr>
          <p:spPr bwMode="auto">
            <a:xfrm>
              <a:off x="4096" y="822"/>
              <a:ext cx="96"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22" name="Oval 27"/>
            <p:cNvSpPr>
              <a:spLocks noChangeArrowheads="1"/>
            </p:cNvSpPr>
            <p:nvPr/>
          </p:nvSpPr>
          <p:spPr bwMode="auto">
            <a:xfrm>
              <a:off x="4214" y="820"/>
              <a:ext cx="97"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23" name="Oval 28"/>
            <p:cNvSpPr>
              <a:spLocks noChangeArrowheads="1"/>
            </p:cNvSpPr>
            <p:nvPr/>
          </p:nvSpPr>
          <p:spPr bwMode="auto">
            <a:xfrm>
              <a:off x="4337" y="825"/>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24" name="Oval 29"/>
            <p:cNvSpPr>
              <a:spLocks noChangeArrowheads="1"/>
            </p:cNvSpPr>
            <p:nvPr/>
          </p:nvSpPr>
          <p:spPr bwMode="auto">
            <a:xfrm>
              <a:off x="4454" y="823"/>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25" name="Oval 30"/>
            <p:cNvSpPr>
              <a:spLocks noChangeArrowheads="1"/>
            </p:cNvSpPr>
            <p:nvPr/>
          </p:nvSpPr>
          <p:spPr bwMode="auto">
            <a:xfrm>
              <a:off x="4571" y="824"/>
              <a:ext cx="94"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26" name="Oval 31"/>
            <p:cNvSpPr>
              <a:spLocks noChangeArrowheads="1"/>
            </p:cNvSpPr>
            <p:nvPr/>
          </p:nvSpPr>
          <p:spPr bwMode="auto">
            <a:xfrm>
              <a:off x="4688" y="822"/>
              <a:ext cx="95"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27" name="Oval 32"/>
            <p:cNvSpPr>
              <a:spLocks noChangeArrowheads="1"/>
            </p:cNvSpPr>
            <p:nvPr/>
          </p:nvSpPr>
          <p:spPr bwMode="auto">
            <a:xfrm>
              <a:off x="4805" y="823"/>
              <a:ext cx="96"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28" name="Oval 33"/>
            <p:cNvSpPr>
              <a:spLocks noChangeArrowheads="1"/>
            </p:cNvSpPr>
            <p:nvPr/>
          </p:nvSpPr>
          <p:spPr bwMode="auto">
            <a:xfrm>
              <a:off x="4923" y="821"/>
              <a:ext cx="96"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29" name="Oval 34"/>
            <p:cNvSpPr>
              <a:spLocks noChangeArrowheads="1"/>
            </p:cNvSpPr>
            <p:nvPr/>
          </p:nvSpPr>
          <p:spPr bwMode="auto">
            <a:xfrm>
              <a:off x="5046" y="826"/>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30" name="Oval 35"/>
            <p:cNvSpPr>
              <a:spLocks noChangeArrowheads="1"/>
            </p:cNvSpPr>
            <p:nvPr/>
          </p:nvSpPr>
          <p:spPr bwMode="auto">
            <a:xfrm>
              <a:off x="5163" y="824"/>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31" name="Oval 36"/>
            <p:cNvSpPr>
              <a:spLocks noChangeArrowheads="1"/>
            </p:cNvSpPr>
            <p:nvPr/>
          </p:nvSpPr>
          <p:spPr bwMode="auto">
            <a:xfrm>
              <a:off x="5280" y="825"/>
              <a:ext cx="93"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32" name="Oval 37"/>
            <p:cNvSpPr>
              <a:spLocks noChangeArrowheads="1"/>
            </p:cNvSpPr>
            <p:nvPr/>
          </p:nvSpPr>
          <p:spPr bwMode="auto">
            <a:xfrm>
              <a:off x="5397" y="823"/>
              <a:ext cx="95"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33" name="Oval 38"/>
            <p:cNvSpPr>
              <a:spLocks noChangeArrowheads="1"/>
            </p:cNvSpPr>
            <p:nvPr/>
          </p:nvSpPr>
          <p:spPr bwMode="auto">
            <a:xfrm>
              <a:off x="5514" y="824"/>
              <a:ext cx="96" cy="84"/>
            </a:xfrm>
            <a:prstGeom prst="ellipse">
              <a:avLst/>
            </a:prstGeom>
            <a:solidFill>
              <a:srgbClr val="3D76C1">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34" name="Oval 39"/>
            <p:cNvSpPr>
              <a:spLocks noChangeArrowheads="1"/>
            </p:cNvSpPr>
            <p:nvPr/>
          </p:nvSpPr>
          <p:spPr bwMode="auto">
            <a:xfrm>
              <a:off x="2211" y="945"/>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35" name="Oval 40"/>
            <p:cNvSpPr>
              <a:spLocks noChangeArrowheads="1"/>
            </p:cNvSpPr>
            <p:nvPr/>
          </p:nvSpPr>
          <p:spPr bwMode="auto">
            <a:xfrm>
              <a:off x="2328" y="943"/>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36" name="Oval 41"/>
            <p:cNvSpPr>
              <a:spLocks noChangeArrowheads="1"/>
            </p:cNvSpPr>
            <p:nvPr/>
          </p:nvSpPr>
          <p:spPr bwMode="auto">
            <a:xfrm>
              <a:off x="2445" y="944"/>
              <a:ext cx="94"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37" name="Oval 42"/>
            <p:cNvSpPr>
              <a:spLocks noChangeArrowheads="1"/>
            </p:cNvSpPr>
            <p:nvPr/>
          </p:nvSpPr>
          <p:spPr bwMode="auto">
            <a:xfrm>
              <a:off x="2562" y="942"/>
              <a:ext cx="95"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38" name="Oval 43"/>
            <p:cNvSpPr>
              <a:spLocks noChangeArrowheads="1"/>
            </p:cNvSpPr>
            <p:nvPr/>
          </p:nvSpPr>
          <p:spPr bwMode="auto">
            <a:xfrm>
              <a:off x="2679" y="943"/>
              <a:ext cx="96"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39" name="Oval 44"/>
            <p:cNvSpPr>
              <a:spLocks noChangeArrowheads="1"/>
            </p:cNvSpPr>
            <p:nvPr/>
          </p:nvSpPr>
          <p:spPr bwMode="auto">
            <a:xfrm>
              <a:off x="2795" y="941"/>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40" name="Oval 45"/>
            <p:cNvSpPr>
              <a:spLocks noChangeArrowheads="1"/>
            </p:cNvSpPr>
            <p:nvPr/>
          </p:nvSpPr>
          <p:spPr bwMode="auto">
            <a:xfrm>
              <a:off x="2920" y="943"/>
              <a:ext cx="92"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41" name="Oval 46"/>
            <p:cNvSpPr>
              <a:spLocks noChangeArrowheads="1"/>
            </p:cNvSpPr>
            <p:nvPr/>
          </p:nvSpPr>
          <p:spPr bwMode="auto">
            <a:xfrm>
              <a:off x="3037" y="941"/>
              <a:ext cx="92"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42" name="Oval 47"/>
            <p:cNvSpPr>
              <a:spLocks noChangeArrowheads="1"/>
            </p:cNvSpPr>
            <p:nvPr/>
          </p:nvSpPr>
          <p:spPr bwMode="auto">
            <a:xfrm>
              <a:off x="3154" y="942"/>
              <a:ext cx="94"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43" name="Oval 48"/>
            <p:cNvSpPr>
              <a:spLocks noChangeArrowheads="1"/>
            </p:cNvSpPr>
            <p:nvPr/>
          </p:nvSpPr>
          <p:spPr bwMode="auto">
            <a:xfrm>
              <a:off x="3270" y="940"/>
              <a:ext cx="96"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44" name="Oval 49"/>
            <p:cNvSpPr>
              <a:spLocks noChangeArrowheads="1"/>
            </p:cNvSpPr>
            <p:nvPr/>
          </p:nvSpPr>
          <p:spPr bwMode="auto">
            <a:xfrm>
              <a:off x="3386" y="941"/>
              <a:ext cx="94"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45" name="Oval 50"/>
            <p:cNvSpPr>
              <a:spLocks noChangeArrowheads="1"/>
            </p:cNvSpPr>
            <p:nvPr/>
          </p:nvSpPr>
          <p:spPr bwMode="auto">
            <a:xfrm>
              <a:off x="3504" y="939"/>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46" name="Oval 51"/>
            <p:cNvSpPr>
              <a:spLocks noChangeArrowheads="1"/>
            </p:cNvSpPr>
            <p:nvPr/>
          </p:nvSpPr>
          <p:spPr bwMode="auto">
            <a:xfrm>
              <a:off x="3629" y="944"/>
              <a:ext cx="92"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47" name="Oval 52"/>
            <p:cNvSpPr>
              <a:spLocks noChangeArrowheads="1"/>
            </p:cNvSpPr>
            <p:nvPr/>
          </p:nvSpPr>
          <p:spPr bwMode="auto">
            <a:xfrm>
              <a:off x="3745" y="942"/>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48" name="Oval 53"/>
            <p:cNvSpPr>
              <a:spLocks noChangeArrowheads="1"/>
            </p:cNvSpPr>
            <p:nvPr/>
          </p:nvSpPr>
          <p:spPr bwMode="auto">
            <a:xfrm>
              <a:off x="3862" y="943"/>
              <a:ext cx="94"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49" name="Oval 54"/>
            <p:cNvSpPr>
              <a:spLocks noChangeArrowheads="1"/>
            </p:cNvSpPr>
            <p:nvPr/>
          </p:nvSpPr>
          <p:spPr bwMode="auto">
            <a:xfrm>
              <a:off x="3979" y="941"/>
              <a:ext cx="95"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50" name="Oval 55"/>
            <p:cNvSpPr>
              <a:spLocks noChangeArrowheads="1"/>
            </p:cNvSpPr>
            <p:nvPr/>
          </p:nvSpPr>
          <p:spPr bwMode="auto">
            <a:xfrm>
              <a:off x="4096" y="942"/>
              <a:ext cx="96"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51" name="Oval 56"/>
            <p:cNvSpPr>
              <a:spLocks noChangeArrowheads="1"/>
            </p:cNvSpPr>
            <p:nvPr/>
          </p:nvSpPr>
          <p:spPr bwMode="auto">
            <a:xfrm>
              <a:off x="4214" y="940"/>
              <a:ext cx="97"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52" name="Oval 57"/>
            <p:cNvSpPr>
              <a:spLocks noChangeArrowheads="1"/>
            </p:cNvSpPr>
            <p:nvPr/>
          </p:nvSpPr>
          <p:spPr bwMode="auto">
            <a:xfrm>
              <a:off x="4337" y="945"/>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53" name="Oval 58"/>
            <p:cNvSpPr>
              <a:spLocks noChangeArrowheads="1"/>
            </p:cNvSpPr>
            <p:nvPr/>
          </p:nvSpPr>
          <p:spPr bwMode="auto">
            <a:xfrm>
              <a:off x="4454" y="943"/>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54" name="Oval 59"/>
            <p:cNvSpPr>
              <a:spLocks noChangeArrowheads="1"/>
            </p:cNvSpPr>
            <p:nvPr/>
          </p:nvSpPr>
          <p:spPr bwMode="auto">
            <a:xfrm>
              <a:off x="4571" y="944"/>
              <a:ext cx="94"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55" name="Oval 60"/>
            <p:cNvSpPr>
              <a:spLocks noChangeArrowheads="1"/>
            </p:cNvSpPr>
            <p:nvPr/>
          </p:nvSpPr>
          <p:spPr bwMode="auto">
            <a:xfrm>
              <a:off x="4688" y="942"/>
              <a:ext cx="95"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56" name="Oval 61"/>
            <p:cNvSpPr>
              <a:spLocks noChangeArrowheads="1"/>
            </p:cNvSpPr>
            <p:nvPr/>
          </p:nvSpPr>
          <p:spPr bwMode="auto">
            <a:xfrm>
              <a:off x="4805" y="943"/>
              <a:ext cx="96"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57" name="Oval 62"/>
            <p:cNvSpPr>
              <a:spLocks noChangeArrowheads="1"/>
            </p:cNvSpPr>
            <p:nvPr/>
          </p:nvSpPr>
          <p:spPr bwMode="auto">
            <a:xfrm>
              <a:off x="4923" y="941"/>
              <a:ext cx="96"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58" name="Oval 63"/>
            <p:cNvSpPr>
              <a:spLocks noChangeArrowheads="1"/>
            </p:cNvSpPr>
            <p:nvPr/>
          </p:nvSpPr>
          <p:spPr bwMode="auto">
            <a:xfrm>
              <a:off x="5046" y="946"/>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59" name="Oval 64"/>
            <p:cNvSpPr>
              <a:spLocks noChangeArrowheads="1"/>
            </p:cNvSpPr>
            <p:nvPr/>
          </p:nvSpPr>
          <p:spPr bwMode="auto">
            <a:xfrm>
              <a:off x="5163" y="944"/>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60" name="Oval 65"/>
            <p:cNvSpPr>
              <a:spLocks noChangeArrowheads="1"/>
            </p:cNvSpPr>
            <p:nvPr/>
          </p:nvSpPr>
          <p:spPr bwMode="auto">
            <a:xfrm>
              <a:off x="5280" y="945"/>
              <a:ext cx="93"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61" name="Oval 66"/>
            <p:cNvSpPr>
              <a:spLocks noChangeArrowheads="1"/>
            </p:cNvSpPr>
            <p:nvPr/>
          </p:nvSpPr>
          <p:spPr bwMode="auto">
            <a:xfrm>
              <a:off x="5397" y="943"/>
              <a:ext cx="95"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62" name="Oval 67"/>
            <p:cNvSpPr>
              <a:spLocks noChangeArrowheads="1"/>
            </p:cNvSpPr>
            <p:nvPr/>
          </p:nvSpPr>
          <p:spPr bwMode="auto">
            <a:xfrm>
              <a:off x="5514" y="944"/>
              <a:ext cx="96" cy="84"/>
            </a:xfrm>
            <a:prstGeom prst="ellipse">
              <a:avLst/>
            </a:prstGeom>
            <a:solidFill>
              <a:srgbClr val="3D76C1">
                <a:alpha val="50195"/>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63" name="Oval 68"/>
            <p:cNvSpPr>
              <a:spLocks noChangeArrowheads="1"/>
            </p:cNvSpPr>
            <p:nvPr/>
          </p:nvSpPr>
          <p:spPr bwMode="auto">
            <a:xfrm>
              <a:off x="2445" y="1074"/>
              <a:ext cx="94"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64" name="Oval 69"/>
            <p:cNvSpPr>
              <a:spLocks noChangeArrowheads="1"/>
            </p:cNvSpPr>
            <p:nvPr/>
          </p:nvSpPr>
          <p:spPr bwMode="auto">
            <a:xfrm>
              <a:off x="2562" y="1072"/>
              <a:ext cx="95"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65" name="Oval 70"/>
            <p:cNvSpPr>
              <a:spLocks noChangeArrowheads="1"/>
            </p:cNvSpPr>
            <p:nvPr/>
          </p:nvSpPr>
          <p:spPr bwMode="auto">
            <a:xfrm>
              <a:off x="2679" y="1073"/>
              <a:ext cx="96"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66" name="Oval 71"/>
            <p:cNvSpPr>
              <a:spLocks noChangeArrowheads="1"/>
            </p:cNvSpPr>
            <p:nvPr/>
          </p:nvSpPr>
          <p:spPr bwMode="auto">
            <a:xfrm>
              <a:off x="2795" y="1071"/>
              <a:ext cx="93"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67" name="Oval 72"/>
            <p:cNvSpPr>
              <a:spLocks noChangeArrowheads="1"/>
            </p:cNvSpPr>
            <p:nvPr/>
          </p:nvSpPr>
          <p:spPr bwMode="auto">
            <a:xfrm>
              <a:off x="2912" y="1072"/>
              <a:ext cx="93"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68" name="Oval 73"/>
            <p:cNvSpPr>
              <a:spLocks noChangeArrowheads="1"/>
            </p:cNvSpPr>
            <p:nvPr/>
          </p:nvSpPr>
          <p:spPr bwMode="auto">
            <a:xfrm>
              <a:off x="3029" y="1070"/>
              <a:ext cx="93"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69" name="Oval 74"/>
            <p:cNvSpPr>
              <a:spLocks noChangeArrowheads="1"/>
            </p:cNvSpPr>
            <p:nvPr/>
          </p:nvSpPr>
          <p:spPr bwMode="auto">
            <a:xfrm>
              <a:off x="3154" y="1072"/>
              <a:ext cx="94"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70" name="Oval 75"/>
            <p:cNvSpPr>
              <a:spLocks noChangeArrowheads="1"/>
            </p:cNvSpPr>
            <p:nvPr/>
          </p:nvSpPr>
          <p:spPr bwMode="auto">
            <a:xfrm>
              <a:off x="3270" y="1070"/>
              <a:ext cx="96"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71" name="Oval 76"/>
            <p:cNvSpPr>
              <a:spLocks noChangeArrowheads="1"/>
            </p:cNvSpPr>
            <p:nvPr/>
          </p:nvSpPr>
          <p:spPr bwMode="auto">
            <a:xfrm>
              <a:off x="3386" y="1071"/>
              <a:ext cx="94"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72" name="Oval 77"/>
            <p:cNvSpPr>
              <a:spLocks noChangeArrowheads="1"/>
            </p:cNvSpPr>
            <p:nvPr/>
          </p:nvSpPr>
          <p:spPr bwMode="auto">
            <a:xfrm>
              <a:off x="3504" y="1069"/>
              <a:ext cx="93"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73" name="Oval 78"/>
            <p:cNvSpPr>
              <a:spLocks noChangeArrowheads="1"/>
            </p:cNvSpPr>
            <p:nvPr/>
          </p:nvSpPr>
          <p:spPr bwMode="auto">
            <a:xfrm>
              <a:off x="3621" y="1070"/>
              <a:ext cx="93"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74" name="Oval 79"/>
            <p:cNvSpPr>
              <a:spLocks noChangeArrowheads="1"/>
            </p:cNvSpPr>
            <p:nvPr/>
          </p:nvSpPr>
          <p:spPr bwMode="auto">
            <a:xfrm>
              <a:off x="3738" y="1068"/>
              <a:ext cx="92"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75" name="Oval 80"/>
            <p:cNvSpPr>
              <a:spLocks noChangeArrowheads="1"/>
            </p:cNvSpPr>
            <p:nvPr/>
          </p:nvSpPr>
          <p:spPr bwMode="auto">
            <a:xfrm>
              <a:off x="3862" y="1073"/>
              <a:ext cx="94"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76" name="Oval 81"/>
            <p:cNvSpPr>
              <a:spLocks noChangeArrowheads="1"/>
            </p:cNvSpPr>
            <p:nvPr/>
          </p:nvSpPr>
          <p:spPr bwMode="auto">
            <a:xfrm>
              <a:off x="3979" y="1071"/>
              <a:ext cx="95"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77" name="Oval 82"/>
            <p:cNvSpPr>
              <a:spLocks noChangeArrowheads="1"/>
            </p:cNvSpPr>
            <p:nvPr/>
          </p:nvSpPr>
          <p:spPr bwMode="auto">
            <a:xfrm>
              <a:off x="4096" y="1072"/>
              <a:ext cx="96"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78" name="Oval 83"/>
            <p:cNvSpPr>
              <a:spLocks noChangeArrowheads="1"/>
            </p:cNvSpPr>
            <p:nvPr/>
          </p:nvSpPr>
          <p:spPr bwMode="auto">
            <a:xfrm>
              <a:off x="4214" y="1070"/>
              <a:ext cx="97"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79" name="Oval 84"/>
            <p:cNvSpPr>
              <a:spLocks noChangeArrowheads="1"/>
            </p:cNvSpPr>
            <p:nvPr/>
          </p:nvSpPr>
          <p:spPr bwMode="auto">
            <a:xfrm>
              <a:off x="4330" y="1071"/>
              <a:ext cx="92"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80" name="Oval 85"/>
            <p:cNvSpPr>
              <a:spLocks noChangeArrowheads="1"/>
            </p:cNvSpPr>
            <p:nvPr/>
          </p:nvSpPr>
          <p:spPr bwMode="auto">
            <a:xfrm>
              <a:off x="4447" y="1069"/>
              <a:ext cx="92"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81" name="Oval 86"/>
            <p:cNvSpPr>
              <a:spLocks noChangeArrowheads="1"/>
            </p:cNvSpPr>
            <p:nvPr/>
          </p:nvSpPr>
          <p:spPr bwMode="auto">
            <a:xfrm>
              <a:off x="4571" y="1074"/>
              <a:ext cx="94"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82" name="Oval 87"/>
            <p:cNvSpPr>
              <a:spLocks noChangeArrowheads="1"/>
            </p:cNvSpPr>
            <p:nvPr/>
          </p:nvSpPr>
          <p:spPr bwMode="auto">
            <a:xfrm>
              <a:off x="4688" y="1072"/>
              <a:ext cx="95"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83" name="Oval 88"/>
            <p:cNvSpPr>
              <a:spLocks noChangeArrowheads="1"/>
            </p:cNvSpPr>
            <p:nvPr/>
          </p:nvSpPr>
          <p:spPr bwMode="auto">
            <a:xfrm>
              <a:off x="4805" y="1073"/>
              <a:ext cx="96"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84" name="Oval 89"/>
            <p:cNvSpPr>
              <a:spLocks noChangeArrowheads="1"/>
            </p:cNvSpPr>
            <p:nvPr/>
          </p:nvSpPr>
          <p:spPr bwMode="auto">
            <a:xfrm>
              <a:off x="4923" y="1071"/>
              <a:ext cx="96"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85" name="Oval 90"/>
            <p:cNvSpPr>
              <a:spLocks noChangeArrowheads="1"/>
            </p:cNvSpPr>
            <p:nvPr/>
          </p:nvSpPr>
          <p:spPr bwMode="auto">
            <a:xfrm>
              <a:off x="5039" y="1072"/>
              <a:ext cx="92"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86" name="Oval 91"/>
            <p:cNvSpPr>
              <a:spLocks noChangeArrowheads="1"/>
            </p:cNvSpPr>
            <p:nvPr/>
          </p:nvSpPr>
          <p:spPr bwMode="auto">
            <a:xfrm>
              <a:off x="5155" y="1070"/>
              <a:ext cx="93"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87" name="Oval 92"/>
            <p:cNvSpPr>
              <a:spLocks noChangeArrowheads="1"/>
            </p:cNvSpPr>
            <p:nvPr/>
          </p:nvSpPr>
          <p:spPr bwMode="auto">
            <a:xfrm>
              <a:off x="5280" y="1075"/>
              <a:ext cx="93"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88" name="Oval 93"/>
            <p:cNvSpPr>
              <a:spLocks noChangeArrowheads="1"/>
            </p:cNvSpPr>
            <p:nvPr/>
          </p:nvSpPr>
          <p:spPr bwMode="auto">
            <a:xfrm>
              <a:off x="5397" y="1073"/>
              <a:ext cx="95"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89" name="Oval 94"/>
            <p:cNvSpPr>
              <a:spLocks noChangeArrowheads="1"/>
            </p:cNvSpPr>
            <p:nvPr/>
          </p:nvSpPr>
          <p:spPr bwMode="auto">
            <a:xfrm>
              <a:off x="5514" y="1074"/>
              <a:ext cx="96"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90" name="Oval 95"/>
            <p:cNvSpPr>
              <a:spLocks noChangeArrowheads="1"/>
            </p:cNvSpPr>
            <p:nvPr/>
          </p:nvSpPr>
          <p:spPr bwMode="auto">
            <a:xfrm>
              <a:off x="5630" y="1072"/>
              <a:ext cx="93"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91" name="Oval 96"/>
            <p:cNvSpPr>
              <a:spLocks noChangeArrowheads="1"/>
            </p:cNvSpPr>
            <p:nvPr/>
          </p:nvSpPr>
          <p:spPr bwMode="auto">
            <a:xfrm>
              <a:off x="5747" y="1073"/>
              <a:ext cx="93" cy="84"/>
            </a:xfrm>
            <a:prstGeom prst="ellipse">
              <a:avLst/>
            </a:prstGeom>
            <a:solidFill>
              <a:srgbClr val="3D76C1">
                <a:alpha val="3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92" name="Oval 97"/>
            <p:cNvSpPr>
              <a:spLocks noChangeArrowheads="1"/>
            </p:cNvSpPr>
            <p:nvPr/>
          </p:nvSpPr>
          <p:spPr bwMode="auto">
            <a:xfrm>
              <a:off x="2687" y="1190"/>
              <a:ext cx="93"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93" name="Oval 98"/>
            <p:cNvSpPr>
              <a:spLocks noChangeArrowheads="1"/>
            </p:cNvSpPr>
            <p:nvPr/>
          </p:nvSpPr>
          <p:spPr bwMode="auto">
            <a:xfrm>
              <a:off x="2804" y="1188"/>
              <a:ext cx="93"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94" name="Oval 99"/>
            <p:cNvSpPr>
              <a:spLocks noChangeArrowheads="1"/>
            </p:cNvSpPr>
            <p:nvPr/>
          </p:nvSpPr>
          <p:spPr bwMode="auto">
            <a:xfrm>
              <a:off x="2921" y="1189"/>
              <a:ext cx="93"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95" name="Oval 100"/>
            <p:cNvSpPr>
              <a:spLocks noChangeArrowheads="1"/>
            </p:cNvSpPr>
            <p:nvPr/>
          </p:nvSpPr>
          <p:spPr bwMode="auto">
            <a:xfrm>
              <a:off x="3038" y="1187"/>
              <a:ext cx="92"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96" name="Oval 101"/>
            <p:cNvSpPr>
              <a:spLocks noChangeArrowheads="1"/>
            </p:cNvSpPr>
            <p:nvPr/>
          </p:nvSpPr>
          <p:spPr bwMode="auto">
            <a:xfrm>
              <a:off x="3155" y="1188"/>
              <a:ext cx="93"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97" name="Oval 102"/>
            <p:cNvSpPr>
              <a:spLocks noChangeArrowheads="1"/>
            </p:cNvSpPr>
            <p:nvPr/>
          </p:nvSpPr>
          <p:spPr bwMode="auto">
            <a:xfrm>
              <a:off x="3271" y="1186"/>
              <a:ext cx="95"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98" name="Oval 103"/>
            <p:cNvSpPr>
              <a:spLocks noChangeArrowheads="1"/>
            </p:cNvSpPr>
            <p:nvPr/>
          </p:nvSpPr>
          <p:spPr bwMode="auto">
            <a:xfrm>
              <a:off x="3396" y="1188"/>
              <a:ext cx="93"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99" name="Oval 104"/>
            <p:cNvSpPr>
              <a:spLocks noChangeArrowheads="1"/>
            </p:cNvSpPr>
            <p:nvPr/>
          </p:nvSpPr>
          <p:spPr bwMode="auto">
            <a:xfrm>
              <a:off x="3513" y="1186"/>
              <a:ext cx="92"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100" name="Oval 105"/>
            <p:cNvSpPr>
              <a:spLocks noChangeArrowheads="1"/>
            </p:cNvSpPr>
            <p:nvPr/>
          </p:nvSpPr>
          <p:spPr bwMode="auto">
            <a:xfrm>
              <a:off x="3630" y="1187"/>
              <a:ext cx="92"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101" name="Oval 106"/>
            <p:cNvSpPr>
              <a:spLocks noChangeArrowheads="1"/>
            </p:cNvSpPr>
            <p:nvPr/>
          </p:nvSpPr>
          <p:spPr bwMode="auto">
            <a:xfrm>
              <a:off x="3747" y="1185"/>
              <a:ext cx="92"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102" name="Oval 107"/>
            <p:cNvSpPr>
              <a:spLocks noChangeArrowheads="1"/>
            </p:cNvSpPr>
            <p:nvPr/>
          </p:nvSpPr>
          <p:spPr bwMode="auto">
            <a:xfrm>
              <a:off x="3863" y="1186"/>
              <a:ext cx="93"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103" name="Oval 108"/>
            <p:cNvSpPr>
              <a:spLocks noChangeArrowheads="1"/>
            </p:cNvSpPr>
            <p:nvPr/>
          </p:nvSpPr>
          <p:spPr bwMode="auto">
            <a:xfrm>
              <a:off x="3980" y="1184"/>
              <a:ext cx="94"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104" name="Oval 109"/>
            <p:cNvSpPr>
              <a:spLocks noChangeArrowheads="1"/>
            </p:cNvSpPr>
            <p:nvPr/>
          </p:nvSpPr>
          <p:spPr bwMode="auto">
            <a:xfrm>
              <a:off x="4105" y="1189"/>
              <a:ext cx="92"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105" name="Oval 110"/>
            <p:cNvSpPr>
              <a:spLocks noChangeArrowheads="1"/>
            </p:cNvSpPr>
            <p:nvPr/>
          </p:nvSpPr>
          <p:spPr bwMode="auto">
            <a:xfrm>
              <a:off x="4222" y="1187"/>
              <a:ext cx="92" cy="84"/>
            </a:xfrm>
            <a:prstGeom prst="ellipse">
              <a:avLst/>
            </a:prstGeom>
            <a:solidFill>
              <a:srgbClr val="3D76C1">
                <a:alpha val="20000"/>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106" name="Oval 111"/>
            <p:cNvSpPr>
              <a:spLocks noChangeArrowheads="1"/>
            </p:cNvSpPr>
            <p:nvPr/>
          </p:nvSpPr>
          <p:spPr bwMode="auto">
            <a:xfrm>
              <a:off x="2696" y="1310"/>
              <a:ext cx="93" cy="84"/>
            </a:xfrm>
            <a:prstGeom prst="ellipse">
              <a:avLst/>
            </a:prstGeom>
            <a:solidFill>
              <a:srgbClr val="3D9CCD">
                <a:alpha val="1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107" name="Oval 112"/>
            <p:cNvSpPr>
              <a:spLocks noChangeArrowheads="1"/>
            </p:cNvSpPr>
            <p:nvPr/>
          </p:nvSpPr>
          <p:spPr bwMode="auto">
            <a:xfrm>
              <a:off x="2813" y="1308"/>
              <a:ext cx="92" cy="84"/>
            </a:xfrm>
            <a:prstGeom prst="ellipse">
              <a:avLst/>
            </a:prstGeom>
            <a:solidFill>
              <a:srgbClr val="3D9CCD">
                <a:alpha val="1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108" name="Oval 113"/>
            <p:cNvSpPr>
              <a:spLocks noChangeArrowheads="1"/>
            </p:cNvSpPr>
            <p:nvPr/>
          </p:nvSpPr>
          <p:spPr bwMode="auto">
            <a:xfrm>
              <a:off x="3271" y="1305"/>
              <a:ext cx="95" cy="84"/>
            </a:xfrm>
            <a:prstGeom prst="ellipse">
              <a:avLst/>
            </a:prstGeom>
            <a:solidFill>
              <a:srgbClr val="3D9CCD">
                <a:alpha val="1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sp>
          <p:nvSpPr>
            <p:cNvPr id="109" name="Oval 114"/>
            <p:cNvSpPr>
              <a:spLocks noChangeArrowheads="1"/>
            </p:cNvSpPr>
            <p:nvPr/>
          </p:nvSpPr>
          <p:spPr bwMode="auto">
            <a:xfrm>
              <a:off x="3411" y="1304"/>
              <a:ext cx="94" cy="84"/>
            </a:xfrm>
            <a:prstGeom prst="ellipse">
              <a:avLst/>
            </a:prstGeom>
            <a:solidFill>
              <a:srgbClr val="3D9CCD">
                <a:alpha val="10196"/>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TW" altLang="zh-TW">
                <a:latin typeface="Gulim" pitchFamily="34" charset="-127"/>
                <a:ea typeface="+mn-ea"/>
              </a:endParaRPr>
            </a:p>
          </p:txBody>
        </p:sp>
      </p:grpSp>
    </p:spTree>
  </p:cSld>
  <p:clrMapOvr>
    <a:masterClrMapping/>
  </p:clrMapOvr>
  <p:transition>
    <p:pull dir="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57922" y="274638"/>
            <a:ext cx="8229600" cy="1143000"/>
          </a:xfrm>
          <a:prstGeom prst="rect">
            <a:avLst/>
          </a:prstGeom>
        </p:spPr>
        <p:txBody>
          <a:bodyPr/>
          <a:lstStyle/>
          <a:p>
            <a:r>
              <a:rPr lang="zh-TW" altLang="en-US" noProof="1"/>
              <a:t>按一下以編輯母片標題樣式</a:t>
            </a:r>
            <a:endParaRPr lang="zh-TW" altLang="en-US" noProof="1"/>
          </a:p>
        </p:txBody>
      </p:sp>
      <p:sp>
        <p:nvSpPr>
          <p:cNvPr id="3" name="內容版面配置區 2"/>
          <p:cNvSpPr>
            <a:spLocks noGrp="1"/>
          </p:cNvSpPr>
          <p:nvPr>
            <p:ph idx="1"/>
          </p:nvPr>
        </p:nvSpPr>
        <p:spPr>
          <a:xfrm>
            <a:off x="457922" y="1600206"/>
            <a:ext cx="8229600" cy="4525963"/>
          </a:xfrm>
          <a:prstGeom prst="rect">
            <a:avLst/>
          </a:prstGeom>
        </p:spPr>
        <p:txBody>
          <a:bodyPr/>
          <a:lstStyle/>
          <a:p>
            <a:pPr lvl="0"/>
            <a:r>
              <a:rPr lang="zh-TW" altLang="en-US" noProof="1"/>
              <a:t>按一下以編輯母片文字樣式</a:t>
            </a:r>
            <a:endParaRPr lang="zh-TW" altLang="en-US" noProof="1"/>
          </a:p>
          <a:p>
            <a:pPr lvl="1"/>
            <a:r>
              <a:rPr lang="zh-TW" altLang="en-US" noProof="1"/>
              <a:t>第二層</a:t>
            </a:r>
            <a:endParaRPr lang="zh-TW" altLang="en-US" noProof="1"/>
          </a:p>
          <a:p>
            <a:pPr lvl="2"/>
            <a:r>
              <a:rPr lang="zh-TW" altLang="en-US" noProof="1"/>
              <a:t>第三層</a:t>
            </a:r>
            <a:endParaRPr lang="zh-TW" altLang="en-US" noProof="1"/>
          </a:p>
          <a:p>
            <a:pPr lvl="3"/>
            <a:r>
              <a:rPr lang="zh-TW" altLang="en-US" noProof="1"/>
              <a:t>第四層</a:t>
            </a:r>
            <a:endParaRPr lang="zh-TW" altLang="en-US" noProof="1"/>
          </a:p>
          <a:p>
            <a:pPr lvl="4"/>
            <a:r>
              <a:rPr lang="zh-TW" altLang="en-US" noProof="1"/>
              <a:t>第五層</a:t>
            </a:r>
            <a:endParaRPr lang="zh-TW" altLang="en-US" noProof="1"/>
          </a:p>
        </p:txBody>
      </p:sp>
    </p:spTree>
  </p:cSld>
  <p:clrMapOvr>
    <a:masterClrMapping/>
  </p:clrMapOvr>
  <p:transition>
    <p:pull dir="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880" y="4406907"/>
            <a:ext cx="7771680" cy="1362075"/>
          </a:xfrm>
          <a:prstGeom prst="rect">
            <a:avLst/>
          </a:prstGeom>
        </p:spPr>
        <p:txBody>
          <a:bodyPr anchor="t"/>
          <a:lstStyle>
            <a:lvl1pPr algn="l">
              <a:defRPr sz="4000" b="1" cap="all"/>
            </a:lvl1pPr>
          </a:lstStyle>
          <a:p>
            <a:r>
              <a:rPr lang="zh-TW" altLang="en-US" noProof="1"/>
              <a:t>按一下以編輯母片標題樣式</a:t>
            </a:r>
            <a:endParaRPr lang="zh-TW" altLang="en-US" noProof="1"/>
          </a:p>
        </p:txBody>
      </p:sp>
      <p:sp>
        <p:nvSpPr>
          <p:cNvPr id="3" name="文字版面配置區 2"/>
          <p:cNvSpPr>
            <a:spLocks noGrp="1"/>
          </p:cNvSpPr>
          <p:nvPr>
            <p:ph type="body" idx="1"/>
          </p:nvPr>
        </p:nvSpPr>
        <p:spPr>
          <a:xfrm>
            <a:off x="722880" y="2906713"/>
            <a:ext cx="777168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noProof="1"/>
              <a:t>按一下以編輯母片文字樣式</a:t>
            </a:r>
            <a:endParaRPr lang="zh-TW" altLang="en-US" noProof="1"/>
          </a:p>
        </p:txBody>
      </p:sp>
    </p:spTree>
  </p:cSld>
  <p:clrMapOvr>
    <a:masterClrMapping/>
  </p:clrMapOvr>
  <p:transition>
    <p:pull dir="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922" y="274638"/>
            <a:ext cx="8229600" cy="1143000"/>
          </a:xfrm>
          <a:prstGeom prst="rect">
            <a:avLst/>
          </a:prstGeom>
        </p:spPr>
        <p:txBody>
          <a:bodyPr/>
          <a:lstStyle/>
          <a:p>
            <a:r>
              <a:rPr lang="zh-TW" altLang="en-US" noProof="1"/>
              <a:t>按一下以編輯母片標題樣式</a:t>
            </a:r>
            <a:endParaRPr lang="zh-TW" altLang="en-US" noProof="1"/>
          </a:p>
        </p:txBody>
      </p:sp>
      <p:sp>
        <p:nvSpPr>
          <p:cNvPr id="3" name="內容版面配置區 2"/>
          <p:cNvSpPr>
            <a:spLocks noGrp="1"/>
          </p:cNvSpPr>
          <p:nvPr>
            <p:ph sz="half" idx="1"/>
          </p:nvPr>
        </p:nvSpPr>
        <p:spPr>
          <a:xfrm>
            <a:off x="457920" y="1600206"/>
            <a:ext cx="404496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a:t>按一下以編輯母片文字樣式</a:t>
            </a:r>
            <a:endParaRPr lang="zh-TW" altLang="en-US" noProof="1"/>
          </a:p>
          <a:p>
            <a:pPr lvl="1"/>
            <a:r>
              <a:rPr lang="zh-TW" altLang="en-US" noProof="1"/>
              <a:t>第二層</a:t>
            </a:r>
            <a:endParaRPr lang="zh-TW" altLang="en-US" noProof="1"/>
          </a:p>
          <a:p>
            <a:pPr lvl="2"/>
            <a:r>
              <a:rPr lang="zh-TW" altLang="en-US" noProof="1"/>
              <a:t>第三層</a:t>
            </a:r>
            <a:endParaRPr lang="zh-TW" altLang="en-US" noProof="1"/>
          </a:p>
          <a:p>
            <a:pPr lvl="3"/>
            <a:r>
              <a:rPr lang="zh-TW" altLang="en-US" noProof="1"/>
              <a:t>第四層</a:t>
            </a:r>
            <a:endParaRPr lang="zh-TW" altLang="en-US" noProof="1"/>
          </a:p>
          <a:p>
            <a:pPr lvl="4"/>
            <a:r>
              <a:rPr lang="zh-TW" altLang="en-US" noProof="1"/>
              <a:t>第五層</a:t>
            </a:r>
            <a:endParaRPr lang="zh-TW" altLang="en-US" noProof="1"/>
          </a:p>
        </p:txBody>
      </p:sp>
      <p:sp>
        <p:nvSpPr>
          <p:cNvPr id="4" name="內容版面配置區 3"/>
          <p:cNvSpPr>
            <a:spLocks noGrp="1"/>
          </p:cNvSpPr>
          <p:nvPr>
            <p:ph sz="half" idx="2"/>
          </p:nvPr>
        </p:nvSpPr>
        <p:spPr>
          <a:xfrm>
            <a:off x="4641124" y="1600206"/>
            <a:ext cx="40464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a:t>按一下以編輯母片文字樣式</a:t>
            </a:r>
            <a:endParaRPr lang="zh-TW" altLang="en-US" noProof="1"/>
          </a:p>
          <a:p>
            <a:pPr lvl="1"/>
            <a:r>
              <a:rPr lang="zh-TW" altLang="en-US" noProof="1"/>
              <a:t>第二層</a:t>
            </a:r>
            <a:endParaRPr lang="zh-TW" altLang="en-US" noProof="1"/>
          </a:p>
          <a:p>
            <a:pPr lvl="2"/>
            <a:r>
              <a:rPr lang="zh-TW" altLang="en-US" noProof="1"/>
              <a:t>第三層</a:t>
            </a:r>
            <a:endParaRPr lang="zh-TW" altLang="en-US" noProof="1"/>
          </a:p>
          <a:p>
            <a:pPr lvl="3"/>
            <a:r>
              <a:rPr lang="zh-TW" altLang="en-US" noProof="1"/>
              <a:t>第四層</a:t>
            </a:r>
            <a:endParaRPr lang="zh-TW" altLang="en-US" noProof="1"/>
          </a:p>
          <a:p>
            <a:pPr lvl="4"/>
            <a:r>
              <a:rPr lang="zh-TW" altLang="en-US" noProof="1"/>
              <a:t>第五層</a:t>
            </a:r>
            <a:endParaRPr lang="zh-TW" altLang="en-US" noProof="1"/>
          </a:p>
        </p:txBody>
      </p:sp>
    </p:spTree>
  </p:cSld>
  <p:clrMapOvr>
    <a:masterClrMapping/>
  </p:clrMapOvr>
  <p:transition>
    <p:pull dir="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922" y="274638"/>
            <a:ext cx="8229600" cy="1143000"/>
          </a:xfrm>
          <a:prstGeom prst="rect">
            <a:avLst/>
          </a:prstGeom>
        </p:spPr>
        <p:txBody>
          <a:bodyPr/>
          <a:lstStyle>
            <a:lvl1pPr>
              <a:defRPr/>
            </a:lvl1pPr>
          </a:lstStyle>
          <a:p>
            <a:r>
              <a:rPr lang="zh-TW" altLang="en-US" noProof="1"/>
              <a:t>按一下以編輯母片標題樣式</a:t>
            </a:r>
            <a:endParaRPr lang="zh-TW" altLang="en-US" noProof="1"/>
          </a:p>
        </p:txBody>
      </p:sp>
      <p:sp>
        <p:nvSpPr>
          <p:cNvPr id="3" name="文字版面配置區 2"/>
          <p:cNvSpPr>
            <a:spLocks noGrp="1"/>
          </p:cNvSpPr>
          <p:nvPr>
            <p:ph type="body" idx="1"/>
          </p:nvPr>
        </p:nvSpPr>
        <p:spPr>
          <a:xfrm>
            <a:off x="457920" y="1535113"/>
            <a:ext cx="4039200"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a:t>按一下以編輯母片文字樣式</a:t>
            </a:r>
            <a:endParaRPr lang="zh-TW" altLang="en-US" noProof="1"/>
          </a:p>
        </p:txBody>
      </p:sp>
      <p:sp>
        <p:nvSpPr>
          <p:cNvPr id="4" name="內容版面配置區 3"/>
          <p:cNvSpPr>
            <a:spLocks noGrp="1"/>
          </p:cNvSpPr>
          <p:nvPr>
            <p:ph sz="half" idx="2"/>
          </p:nvPr>
        </p:nvSpPr>
        <p:spPr>
          <a:xfrm>
            <a:off x="457920" y="2174875"/>
            <a:ext cx="4039200"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a:t>按一下以編輯母片文字樣式</a:t>
            </a:r>
            <a:endParaRPr lang="zh-TW" altLang="en-US" noProof="1"/>
          </a:p>
          <a:p>
            <a:pPr lvl="1"/>
            <a:r>
              <a:rPr lang="zh-TW" altLang="en-US" noProof="1"/>
              <a:t>第二層</a:t>
            </a:r>
            <a:endParaRPr lang="zh-TW" altLang="en-US" noProof="1"/>
          </a:p>
          <a:p>
            <a:pPr lvl="2"/>
            <a:r>
              <a:rPr lang="zh-TW" altLang="en-US" noProof="1"/>
              <a:t>第三層</a:t>
            </a:r>
            <a:endParaRPr lang="zh-TW" altLang="en-US" noProof="1"/>
          </a:p>
          <a:p>
            <a:pPr lvl="3"/>
            <a:r>
              <a:rPr lang="zh-TW" altLang="en-US" noProof="1"/>
              <a:t>第四層</a:t>
            </a:r>
            <a:endParaRPr lang="zh-TW" altLang="en-US" noProof="1"/>
          </a:p>
          <a:p>
            <a:pPr lvl="4"/>
            <a:r>
              <a:rPr lang="zh-TW" altLang="en-US" noProof="1"/>
              <a:t>第五層</a:t>
            </a:r>
            <a:endParaRPr lang="zh-TW" altLang="en-US" noProof="1"/>
          </a:p>
        </p:txBody>
      </p:sp>
      <p:sp>
        <p:nvSpPr>
          <p:cNvPr id="5" name="文字版面配置區 4"/>
          <p:cNvSpPr>
            <a:spLocks noGrp="1"/>
          </p:cNvSpPr>
          <p:nvPr>
            <p:ph type="body" sz="quarter" idx="3"/>
          </p:nvPr>
        </p:nvSpPr>
        <p:spPr>
          <a:xfrm>
            <a:off x="4645442" y="1535113"/>
            <a:ext cx="4042080"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a:t>按一下以編輯母片文字樣式</a:t>
            </a:r>
            <a:endParaRPr lang="zh-TW" altLang="en-US" noProof="1"/>
          </a:p>
        </p:txBody>
      </p:sp>
      <p:sp>
        <p:nvSpPr>
          <p:cNvPr id="6" name="內容版面配置區 5"/>
          <p:cNvSpPr>
            <a:spLocks noGrp="1"/>
          </p:cNvSpPr>
          <p:nvPr>
            <p:ph sz="quarter" idx="4"/>
          </p:nvPr>
        </p:nvSpPr>
        <p:spPr>
          <a:xfrm>
            <a:off x="4645442" y="2174875"/>
            <a:ext cx="4042080"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a:t>按一下以編輯母片文字樣式</a:t>
            </a:r>
            <a:endParaRPr lang="zh-TW" altLang="en-US" noProof="1"/>
          </a:p>
          <a:p>
            <a:pPr lvl="1"/>
            <a:r>
              <a:rPr lang="zh-TW" altLang="en-US" noProof="1"/>
              <a:t>第二層</a:t>
            </a:r>
            <a:endParaRPr lang="zh-TW" altLang="en-US" noProof="1"/>
          </a:p>
          <a:p>
            <a:pPr lvl="2"/>
            <a:r>
              <a:rPr lang="zh-TW" altLang="en-US" noProof="1"/>
              <a:t>第三層</a:t>
            </a:r>
            <a:endParaRPr lang="zh-TW" altLang="en-US" noProof="1"/>
          </a:p>
          <a:p>
            <a:pPr lvl="3"/>
            <a:r>
              <a:rPr lang="zh-TW" altLang="en-US" noProof="1"/>
              <a:t>第四層</a:t>
            </a:r>
            <a:endParaRPr lang="zh-TW" altLang="en-US" noProof="1"/>
          </a:p>
          <a:p>
            <a:pPr lvl="4"/>
            <a:r>
              <a:rPr lang="zh-TW" altLang="en-US" noProof="1"/>
              <a:t>第五層</a:t>
            </a:r>
            <a:endParaRPr lang="zh-TW" altLang="en-US" noProof="1"/>
          </a:p>
        </p:txBody>
      </p:sp>
    </p:spTree>
  </p:cSld>
  <p:clrMapOvr>
    <a:masterClrMapping/>
  </p:clrMapOvr>
  <p:transition>
    <p:pull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880" y="4406907"/>
            <a:ext cx="7771680" cy="1362075"/>
          </a:xfrm>
          <a:prstGeom prst="rect">
            <a:avLst/>
          </a:prstGeom>
        </p:spPr>
        <p:txBody>
          <a:bodyPr anchor="t"/>
          <a:lstStyle>
            <a:lvl1pPr algn="l">
              <a:defRPr sz="4000" b="1" cap="all"/>
            </a:lvl1pPr>
          </a:lstStyle>
          <a:p>
            <a:r>
              <a:rPr lang="zh-TW" altLang="en-US" noProof="1"/>
              <a:t>按一下以編輯母片標題樣式</a:t>
            </a:r>
            <a:endParaRPr lang="zh-TW" altLang="en-US" noProof="1"/>
          </a:p>
        </p:txBody>
      </p:sp>
      <p:sp>
        <p:nvSpPr>
          <p:cNvPr id="3" name="文字版面配置區 2"/>
          <p:cNvSpPr>
            <a:spLocks noGrp="1"/>
          </p:cNvSpPr>
          <p:nvPr>
            <p:ph type="body" idx="1"/>
          </p:nvPr>
        </p:nvSpPr>
        <p:spPr>
          <a:xfrm>
            <a:off x="722880" y="2906713"/>
            <a:ext cx="777168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noProof="1"/>
              <a:t>按一下以編輯母片文字樣式</a:t>
            </a:r>
            <a:endParaRPr lang="zh-TW" altLang="en-US" noProof="1"/>
          </a:p>
        </p:txBody>
      </p:sp>
    </p:spTree>
  </p:cSld>
  <p:clrMapOvr>
    <a:masterClrMapping/>
  </p:clrMapOvr>
  <p:transition>
    <p:pull dir="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922" y="274638"/>
            <a:ext cx="8229600" cy="1143000"/>
          </a:xfrm>
          <a:prstGeom prst="rect">
            <a:avLst/>
          </a:prstGeom>
        </p:spPr>
        <p:txBody>
          <a:bodyPr/>
          <a:lstStyle/>
          <a:p>
            <a:r>
              <a:rPr lang="zh-TW" altLang="en-US" noProof="1"/>
              <a:t>按一下以編輯母片標題樣式</a:t>
            </a:r>
            <a:endParaRPr lang="zh-TW" altLang="en-US" noProof="1"/>
          </a:p>
        </p:txBody>
      </p:sp>
    </p:spTree>
  </p:cSld>
  <p:clrMapOvr>
    <a:masterClrMapping/>
  </p:clrMapOvr>
  <p:transition>
    <p:pull dir="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pull dir="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920" y="273050"/>
            <a:ext cx="3008160" cy="1162050"/>
          </a:xfrm>
          <a:prstGeom prst="rect">
            <a:avLst/>
          </a:prstGeom>
        </p:spPr>
        <p:txBody>
          <a:bodyPr anchor="b"/>
          <a:lstStyle>
            <a:lvl1pPr algn="l">
              <a:defRPr sz="2000" b="1"/>
            </a:lvl1pPr>
          </a:lstStyle>
          <a:p>
            <a:r>
              <a:rPr lang="zh-TW" altLang="en-US" noProof="1"/>
              <a:t>按一下以編輯母片標題樣式</a:t>
            </a:r>
            <a:endParaRPr lang="zh-TW" altLang="en-US" noProof="1"/>
          </a:p>
        </p:txBody>
      </p:sp>
      <p:sp>
        <p:nvSpPr>
          <p:cNvPr id="3" name="內容版面配置區 2"/>
          <p:cNvSpPr>
            <a:spLocks noGrp="1"/>
          </p:cNvSpPr>
          <p:nvPr>
            <p:ph idx="1"/>
          </p:nvPr>
        </p:nvSpPr>
        <p:spPr>
          <a:xfrm>
            <a:off x="3575524" y="273057"/>
            <a:ext cx="511200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noProof="1"/>
              <a:t>按一下以編輯母片文字樣式</a:t>
            </a:r>
            <a:endParaRPr lang="zh-TW" altLang="en-US" noProof="1"/>
          </a:p>
          <a:p>
            <a:pPr lvl="1"/>
            <a:r>
              <a:rPr lang="zh-TW" altLang="en-US" noProof="1"/>
              <a:t>第二層</a:t>
            </a:r>
            <a:endParaRPr lang="zh-TW" altLang="en-US" noProof="1"/>
          </a:p>
          <a:p>
            <a:pPr lvl="2"/>
            <a:r>
              <a:rPr lang="zh-TW" altLang="en-US" noProof="1"/>
              <a:t>第三層</a:t>
            </a:r>
            <a:endParaRPr lang="zh-TW" altLang="en-US" noProof="1"/>
          </a:p>
          <a:p>
            <a:pPr lvl="3"/>
            <a:r>
              <a:rPr lang="zh-TW" altLang="en-US" noProof="1"/>
              <a:t>第四層</a:t>
            </a:r>
            <a:endParaRPr lang="zh-TW" altLang="en-US" noProof="1"/>
          </a:p>
          <a:p>
            <a:pPr lvl="4"/>
            <a:r>
              <a:rPr lang="zh-TW" altLang="en-US" noProof="1"/>
              <a:t>第五層</a:t>
            </a:r>
            <a:endParaRPr lang="zh-TW" altLang="en-US" noProof="1"/>
          </a:p>
        </p:txBody>
      </p:sp>
      <p:sp>
        <p:nvSpPr>
          <p:cNvPr id="4" name="文字版面配置區 3"/>
          <p:cNvSpPr>
            <a:spLocks noGrp="1"/>
          </p:cNvSpPr>
          <p:nvPr>
            <p:ph type="body" sz="half" idx="2"/>
          </p:nvPr>
        </p:nvSpPr>
        <p:spPr>
          <a:xfrm>
            <a:off x="457920" y="1435103"/>
            <a:ext cx="3008160"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a:t>按一下以編輯母片文字樣式</a:t>
            </a:r>
            <a:endParaRPr lang="zh-TW" altLang="en-US" noProof="1"/>
          </a:p>
        </p:txBody>
      </p:sp>
    </p:spTree>
  </p:cSld>
  <p:clrMapOvr>
    <a:masterClrMapping/>
  </p:clrMapOvr>
  <p:transition>
    <p:pull dir="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804" y="4800600"/>
            <a:ext cx="5486400" cy="566738"/>
          </a:xfrm>
          <a:prstGeom prst="rect">
            <a:avLst/>
          </a:prstGeom>
        </p:spPr>
        <p:txBody>
          <a:bodyPr anchor="b"/>
          <a:lstStyle>
            <a:lvl1pPr algn="l">
              <a:defRPr sz="2000" b="1"/>
            </a:lvl1pPr>
          </a:lstStyle>
          <a:p>
            <a:r>
              <a:rPr lang="zh-TW" altLang="en-US" noProof="1"/>
              <a:t>按一下以編輯母片標題樣式</a:t>
            </a:r>
            <a:endParaRPr lang="zh-TW" altLang="en-US" noProof="1"/>
          </a:p>
        </p:txBody>
      </p:sp>
      <p:sp>
        <p:nvSpPr>
          <p:cNvPr id="3" name="圖片版面配置區 2"/>
          <p:cNvSpPr>
            <a:spLocks noGrp="1"/>
          </p:cNvSpPr>
          <p:nvPr>
            <p:ph type="pic" idx="1"/>
          </p:nvPr>
        </p:nvSpPr>
        <p:spPr>
          <a:xfrm>
            <a:off x="1792804"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804"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a:t>按一下以編輯母片文字樣式</a:t>
            </a:r>
            <a:endParaRPr lang="zh-TW" altLang="en-US" noProof="1"/>
          </a:p>
        </p:txBody>
      </p:sp>
    </p:spTree>
  </p:cSld>
  <p:clrMapOvr>
    <a:masterClrMapping/>
  </p:clrMapOvr>
  <p:transition>
    <p:pull dir="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457922" y="274638"/>
            <a:ext cx="8229600" cy="1143000"/>
          </a:xfrm>
          <a:prstGeom prst="rect">
            <a:avLst/>
          </a:prstGeom>
        </p:spPr>
        <p:txBody>
          <a:bodyPr/>
          <a:lstStyle/>
          <a:p>
            <a:r>
              <a:rPr lang="zh-TW" altLang="en-US" noProof="1"/>
              <a:t>按一下以編輯母片標題樣式</a:t>
            </a:r>
            <a:endParaRPr lang="zh-TW" altLang="en-US" noProof="1"/>
          </a:p>
        </p:txBody>
      </p:sp>
      <p:sp>
        <p:nvSpPr>
          <p:cNvPr id="3" name="直排文字版面配置區 2"/>
          <p:cNvSpPr>
            <a:spLocks noGrp="1"/>
          </p:cNvSpPr>
          <p:nvPr>
            <p:ph type="body" orient="vert" idx="1"/>
          </p:nvPr>
        </p:nvSpPr>
        <p:spPr>
          <a:xfrm>
            <a:off x="457922" y="1600206"/>
            <a:ext cx="8229600" cy="4525963"/>
          </a:xfrm>
          <a:prstGeom prst="rect">
            <a:avLst/>
          </a:prstGeom>
        </p:spPr>
        <p:txBody>
          <a:bodyPr vert="eaVert"/>
          <a:lstStyle/>
          <a:p>
            <a:pPr lvl="0"/>
            <a:r>
              <a:rPr lang="zh-TW" altLang="en-US" noProof="1"/>
              <a:t>按一下以編輯母片文字樣式</a:t>
            </a:r>
            <a:endParaRPr lang="zh-TW" altLang="en-US" noProof="1"/>
          </a:p>
          <a:p>
            <a:pPr lvl="1"/>
            <a:r>
              <a:rPr lang="zh-TW" altLang="en-US" noProof="1"/>
              <a:t>第二層</a:t>
            </a:r>
            <a:endParaRPr lang="zh-TW" altLang="en-US" noProof="1"/>
          </a:p>
          <a:p>
            <a:pPr lvl="2"/>
            <a:r>
              <a:rPr lang="zh-TW" altLang="en-US" noProof="1"/>
              <a:t>第三層</a:t>
            </a:r>
            <a:endParaRPr lang="zh-TW" altLang="en-US" noProof="1"/>
          </a:p>
          <a:p>
            <a:pPr lvl="3"/>
            <a:r>
              <a:rPr lang="zh-TW" altLang="en-US" noProof="1"/>
              <a:t>第四層</a:t>
            </a:r>
            <a:endParaRPr lang="zh-TW" altLang="en-US" noProof="1"/>
          </a:p>
          <a:p>
            <a:pPr lvl="4"/>
            <a:r>
              <a:rPr lang="zh-TW" altLang="en-US" noProof="1"/>
              <a:t>第五層</a:t>
            </a:r>
            <a:endParaRPr lang="zh-TW" altLang="en-US" noProof="1"/>
          </a:p>
        </p:txBody>
      </p:sp>
    </p:spTree>
  </p:cSld>
  <p:clrMapOvr>
    <a:masterClrMapping/>
  </p:clrMapOvr>
  <p:transition>
    <p:pull dir="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31200" y="274645"/>
            <a:ext cx="2056320" cy="5851525"/>
          </a:xfrm>
          <a:prstGeom prst="rect">
            <a:avLst/>
          </a:prstGeom>
        </p:spPr>
        <p:txBody>
          <a:bodyPr vert="eaVert"/>
          <a:lstStyle/>
          <a:p>
            <a:r>
              <a:rPr lang="zh-TW" altLang="en-US" noProof="1"/>
              <a:t>按一下以編輯母片標題樣式</a:t>
            </a:r>
            <a:endParaRPr lang="zh-TW" altLang="en-US" noProof="1"/>
          </a:p>
        </p:txBody>
      </p:sp>
      <p:sp>
        <p:nvSpPr>
          <p:cNvPr id="3" name="直排文字版面配置區 2"/>
          <p:cNvSpPr>
            <a:spLocks noGrp="1"/>
          </p:cNvSpPr>
          <p:nvPr>
            <p:ph type="body" orient="vert" idx="1"/>
          </p:nvPr>
        </p:nvSpPr>
        <p:spPr>
          <a:xfrm>
            <a:off x="457922" y="274645"/>
            <a:ext cx="6035040" cy="5851525"/>
          </a:xfrm>
          <a:prstGeom prst="rect">
            <a:avLst/>
          </a:prstGeom>
        </p:spPr>
        <p:txBody>
          <a:bodyPr vert="eaVert"/>
          <a:lstStyle/>
          <a:p>
            <a:pPr lvl="0"/>
            <a:r>
              <a:rPr lang="zh-TW" altLang="en-US" noProof="1"/>
              <a:t>按一下以編輯母片文字樣式</a:t>
            </a:r>
            <a:endParaRPr lang="zh-TW" altLang="en-US" noProof="1"/>
          </a:p>
          <a:p>
            <a:pPr lvl="1"/>
            <a:r>
              <a:rPr lang="zh-TW" altLang="en-US" noProof="1"/>
              <a:t>第二層</a:t>
            </a:r>
            <a:endParaRPr lang="zh-TW" altLang="en-US" noProof="1"/>
          </a:p>
          <a:p>
            <a:pPr lvl="2"/>
            <a:r>
              <a:rPr lang="zh-TW" altLang="en-US" noProof="1"/>
              <a:t>第三層</a:t>
            </a:r>
            <a:endParaRPr lang="zh-TW" altLang="en-US" noProof="1"/>
          </a:p>
          <a:p>
            <a:pPr lvl="3"/>
            <a:r>
              <a:rPr lang="zh-TW" altLang="en-US" noProof="1"/>
              <a:t>第四層</a:t>
            </a:r>
            <a:endParaRPr lang="zh-TW" altLang="en-US" noProof="1"/>
          </a:p>
          <a:p>
            <a:pPr lvl="4"/>
            <a:r>
              <a:rPr lang="zh-TW" altLang="en-US" noProof="1"/>
              <a:t>第五層</a:t>
            </a:r>
            <a:endParaRPr lang="zh-TW" altLang="en-US" noProof="1"/>
          </a:p>
        </p:txBody>
      </p:sp>
    </p:spTree>
  </p:cSld>
  <p:clrMapOvr>
    <a:masterClrMapping/>
  </p:clrMapOvr>
  <p:transition>
    <p:pull dir="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922" y="-26988"/>
            <a:ext cx="8229600" cy="1143001"/>
          </a:xfrm>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457920" y="1268420"/>
            <a:ext cx="4044960" cy="5113337"/>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41124" y="1268420"/>
            <a:ext cx="4046400" cy="5113337"/>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transition>
    <p:pull dir="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440" y="2130432"/>
            <a:ext cx="7773120" cy="1470025"/>
          </a:xfr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372321"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endParaRPr lang="zh-CN" altLang="en-US" noProof="1"/>
          </a:p>
        </p:txBody>
      </p:sp>
    </p:spTree>
  </p:cSld>
  <p:clrMapOvr>
    <a:masterClrMapping/>
  </p:clrMapOvr>
  <p:transition>
    <p:pull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457922" y="274638"/>
            <a:ext cx="8229600" cy="1143000"/>
          </a:xfrm>
          <a:prstGeom prst="rect">
            <a:avLst/>
          </a:prstGeom>
        </p:spPr>
        <p:txBody>
          <a:bodyPr/>
          <a:lstStyle/>
          <a:p>
            <a:r>
              <a:rPr lang="zh-TW" altLang="en-US" noProof="1"/>
              <a:t>按一下以編輯母片標題樣式</a:t>
            </a:r>
            <a:endParaRPr lang="zh-TW" altLang="en-US" noProof="1"/>
          </a:p>
        </p:txBody>
      </p:sp>
      <p:sp>
        <p:nvSpPr>
          <p:cNvPr id="3" name="內容版面配置區 2"/>
          <p:cNvSpPr>
            <a:spLocks noGrp="1"/>
          </p:cNvSpPr>
          <p:nvPr>
            <p:ph sz="half" idx="1"/>
          </p:nvPr>
        </p:nvSpPr>
        <p:spPr>
          <a:xfrm>
            <a:off x="457920" y="1600206"/>
            <a:ext cx="404496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a:t>按一下以編輯母片文字樣式</a:t>
            </a:r>
            <a:endParaRPr lang="zh-TW" altLang="en-US" noProof="1"/>
          </a:p>
          <a:p>
            <a:pPr lvl="1"/>
            <a:r>
              <a:rPr lang="zh-TW" altLang="en-US" noProof="1"/>
              <a:t>第二層</a:t>
            </a:r>
            <a:endParaRPr lang="zh-TW" altLang="en-US" noProof="1"/>
          </a:p>
          <a:p>
            <a:pPr lvl="2"/>
            <a:r>
              <a:rPr lang="zh-TW" altLang="en-US" noProof="1"/>
              <a:t>第三層</a:t>
            </a:r>
            <a:endParaRPr lang="zh-TW" altLang="en-US" noProof="1"/>
          </a:p>
          <a:p>
            <a:pPr lvl="3"/>
            <a:r>
              <a:rPr lang="zh-TW" altLang="en-US" noProof="1"/>
              <a:t>第四層</a:t>
            </a:r>
            <a:endParaRPr lang="zh-TW" altLang="en-US" noProof="1"/>
          </a:p>
          <a:p>
            <a:pPr lvl="4"/>
            <a:r>
              <a:rPr lang="zh-TW" altLang="en-US" noProof="1"/>
              <a:t>第五層</a:t>
            </a:r>
            <a:endParaRPr lang="zh-TW" altLang="en-US" noProof="1"/>
          </a:p>
        </p:txBody>
      </p:sp>
      <p:sp>
        <p:nvSpPr>
          <p:cNvPr id="4" name="內容版面配置區 3"/>
          <p:cNvSpPr>
            <a:spLocks noGrp="1"/>
          </p:cNvSpPr>
          <p:nvPr>
            <p:ph sz="half" idx="2"/>
          </p:nvPr>
        </p:nvSpPr>
        <p:spPr>
          <a:xfrm>
            <a:off x="4641124" y="1600206"/>
            <a:ext cx="40464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noProof="1"/>
              <a:t>按一下以編輯母片文字樣式</a:t>
            </a:r>
            <a:endParaRPr lang="zh-TW" altLang="en-US" noProof="1"/>
          </a:p>
          <a:p>
            <a:pPr lvl="1"/>
            <a:r>
              <a:rPr lang="zh-TW" altLang="en-US" noProof="1"/>
              <a:t>第二層</a:t>
            </a:r>
            <a:endParaRPr lang="zh-TW" altLang="en-US" noProof="1"/>
          </a:p>
          <a:p>
            <a:pPr lvl="2"/>
            <a:r>
              <a:rPr lang="zh-TW" altLang="en-US" noProof="1"/>
              <a:t>第三層</a:t>
            </a:r>
            <a:endParaRPr lang="zh-TW" altLang="en-US" noProof="1"/>
          </a:p>
          <a:p>
            <a:pPr lvl="3"/>
            <a:r>
              <a:rPr lang="zh-TW" altLang="en-US" noProof="1"/>
              <a:t>第四層</a:t>
            </a:r>
            <a:endParaRPr lang="zh-TW" altLang="en-US" noProof="1"/>
          </a:p>
          <a:p>
            <a:pPr lvl="4"/>
            <a:r>
              <a:rPr lang="zh-TW" altLang="en-US" noProof="1"/>
              <a:t>第五層</a:t>
            </a:r>
            <a:endParaRPr lang="zh-TW" altLang="en-US" noProof="1"/>
          </a:p>
        </p:txBody>
      </p:sp>
    </p:spTree>
  </p:cSld>
  <p:clrMapOvr>
    <a:masterClrMapping/>
  </p:clrMapOvr>
  <p:transition>
    <p:pull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922" y="274638"/>
            <a:ext cx="8229600" cy="1143000"/>
          </a:xfrm>
          <a:prstGeom prst="rect">
            <a:avLst/>
          </a:prstGeom>
        </p:spPr>
        <p:txBody>
          <a:bodyPr/>
          <a:lstStyle>
            <a:lvl1pPr>
              <a:defRPr/>
            </a:lvl1pPr>
          </a:lstStyle>
          <a:p>
            <a:r>
              <a:rPr lang="zh-TW" altLang="en-US" noProof="1"/>
              <a:t>按一下以編輯母片標題樣式</a:t>
            </a:r>
            <a:endParaRPr lang="zh-TW" altLang="en-US" noProof="1"/>
          </a:p>
        </p:txBody>
      </p:sp>
      <p:sp>
        <p:nvSpPr>
          <p:cNvPr id="3" name="文字版面配置區 2"/>
          <p:cNvSpPr>
            <a:spLocks noGrp="1"/>
          </p:cNvSpPr>
          <p:nvPr>
            <p:ph type="body" idx="1"/>
          </p:nvPr>
        </p:nvSpPr>
        <p:spPr>
          <a:xfrm>
            <a:off x="457920" y="1535113"/>
            <a:ext cx="4039200"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a:t>按一下以編輯母片文字樣式</a:t>
            </a:r>
            <a:endParaRPr lang="zh-TW" altLang="en-US" noProof="1"/>
          </a:p>
        </p:txBody>
      </p:sp>
      <p:sp>
        <p:nvSpPr>
          <p:cNvPr id="4" name="內容版面配置區 3"/>
          <p:cNvSpPr>
            <a:spLocks noGrp="1"/>
          </p:cNvSpPr>
          <p:nvPr>
            <p:ph sz="half" idx="2"/>
          </p:nvPr>
        </p:nvSpPr>
        <p:spPr>
          <a:xfrm>
            <a:off x="457920" y="2174875"/>
            <a:ext cx="4039200"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a:t>按一下以編輯母片文字樣式</a:t>
            </a:r>
            <a:endParaRPr lang="zh-TW" altLang="en-US" noProof="1"/>
          </a:p>
          <a:p>
            <a:pPr lvl="1"/>
            <a:r>
              <a:rPr lang="zh-TW" altLang="en-US" noProof="1"/>
              <a:t>第二層</a:t>
            </a:r>
            <a:endParaRPr lang="zh-TW" altLang="en-US" noProof="1"/>
          </a:p>
          <a:p>
            <a:pPr lvl="2"/>
            <a:r>
              <a:rPr lang="zh-TW" altLang="en-US" noProof="1"/>
              <a:t>第三層</a:t>
            </a:r>
            <a:endParaRPr lang="zh-TW" altLang="en-US" noProof="1"/>
          </a:p>
          <a:p>
            <a:pPr lvl="3"/>
            <a:r>
              <a:rPr lang="zh-TW" altLang="en-US" noProof="1"/>
              <a:t>第四層</a:t>
            </a:r>
            <a:endParaRPr lang="zh-TW" altLang="en-US" noProof="1"/>
          </a:p>
          <a:p>
            <a:pPr lvl="4"/>
            <a:r>
              <a:rPr lang="zh-TW" altLang="en-US" noProof="1"/>
              <a:t>第五層</a:t>
            </a:r>
            <a:endParaRPr lang="zh-TW" altLang="en-US" noProof="1"/>
          </a:p>
        </p:txBody>
      </p:sp>
      <p:sp>
        <p:nvSpPr>
          <p:cNvPr id="5" name="文字版面配置區 4"/>
          <p:cNvSpPr>
            <a:spLocks noGrp="1"/>
          </p:cNvSpPr>
          <p:nvPr>
            <p:ph type="body" sz="quarter" idx="3"/>
          </p:nvPr>
        </p:nvSpPr>
        <p:spPr>
          <a:xfrm>
            <a:off x="4645442" y="1535113"/>
            <a:ext cx="4042080"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noProof="1"/>
              <a:t>按一下以編輯母片文字樣式</a:t>
            </a:r>
            <a:endParaRPr lang="zh-TW" altLang="en-US" noProof="1"/>
          </a:p>
        </p:txBody>
      </p:sp>
      <p:sp>
        <p:nvSpPr>
          <p:cNvPr id="6" name="內容版面配置區 5"/>
          <p:cNvSpPr>
            <a:spLocks noGrp="1"/>
          </p:cNvSpPr>
          <p:nvPr>
            <p:ph sz="quarter" idx="4"/>
          </p:nvPr>
        </p:nvSpPr>
        <p:spPr>
          <a:xfrm>
            <a:off x="4645442" y="2174875"/>
            <a:ext cx="4042080"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noProof="1"/>
              <a:t>按一下以編輯母片文字樣式</a:t>
            </a:r>
            <a:endParaRPr lang="zh-TW" altLang="en-US" noProof="1"/>
          </a:p>
          <a:p>
            <a:pPr lvl="1"/>
            <a:r>
              <a:rPr lang="zh-TW" altLang="en-US" noProof="1"/>
              <a:t>第二層</a:t>
            </a:r>
            <a:endParaRPr lang="zh-TW" altLang="en-US" noProof="1"/>
          </a:p>
          <a:p>
            <a:pPr lvl="2"/>
            <a:r>
              <a:rPr lang="zh-TW" altLang="en-US" noProof="1"/>
              <a:t>第三層</a:t>
            </a:r>
            <a:endParaRPr lang="zh-TW" altLang="en-US" noProof="1"/>
          </a:p>
          <a:p>
            <a:pPr lvl="3"/>
            <a:r>
              <a:rPr lang="zh-TW" altLang="en-US" noProof="1"/>
              <a:t>第四層</a:t>
            </a:r>
            <a:endParaRPr lang="zh-TW" altLang="en-US" noProof="1"/>
          </a:p>
          <a:p>
            <a:pPr lvl="4"/>
            <a:r>
              <a:rPr lang="zh-TW" altLang="en-US" noProof="1"/>
              <a:t>第五層</a:t>
            </a:r>
            <a:endParaRPr lang="zh-TW" altLang="en-US" noProof="1"/>
          </a:p>
        </p:txBody>
      </p:sp>
    </p:spTree>
  </p:cSld>
  <p:clrMapOvr>
    <a:masterClrMapping/>
  </p:clrMapOvr>
  <p:transition>
    <p:pull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922" y="274638"/>
            <a:ext cx="8229600" cy="1143000"/>
          </a:xfrm>
          <a:prstGeom prst="rect">
            <a:avLst/>
          </a:prstGeom>
        </p:spPr>
        <p:txBody>
          <a:bodyPr/>
          <a:lstStyle/>
          <a:p>
            <a:r>
              <a:rPr lang="zh-TW" altLang="en-US" noProof="1"/>
              <a:t>按一下以編輯母片標題樣式</a:t>
            </a:r>
            <a:endParaRPr lang="zh-TW" altLang="en-US" noProof="1"/>
          </a:p>
        </p:txBody>
      </p:sp>
    </p:spTree>
  </p:cSld>
  <p:clrMapOvr>
    <a:masterClrMapping/>
  </p:clrMapOvr>
  <p:transition>
    <p:pull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pull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920" y="273050"/>
            <a:ext cx="3008160" cy="1162050"/>
          </a:xfrm>
          <a:prstGeom prst="rect">
            <a:avLst/>
          </a:prstGeom>
        </p:spPr>
        <p:txBody>
          <a:bodyPr anchor="b"/>
          <a:lstStyle>
            <a:lvl1pPr algn="l">
              <a:defRPr sz="2000" b="1"/>
            </a:lvl1pPr>
          </a:lstStyle>
          <a:p>
            <a:r>
              <a:rPr lang="zh-TW" altLang="en-US" noProof="1"/>
              <a:t>按一下以編輯母片標題樣式</a:t>
            </a:r>
            <a:endParaRPr lang="zh-TW" altLang="en-US" noProof="1"/>
          </a:p>
        </p:txBody>
      </p:sp>
      <p:sp>
        <p:nvSpPr>
          <p:cNvPr id="3" name="內容版面配置區 2"/>
          <p:cNvSpPr>
            <a:spLocks noGrp="1"/>
          </p:cNvSpPr>
          <p:nvPr>
            <p:ph idx="1"/>
          </p:nvPr>
        </p:nvSpPr>
        <p:spPr>
          <a:xfrm>
            <a:off x="3575524" y="273057"/>
            <a:ext cx="511200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noProof="1"/>
              <a:t>按一下以編輯母片文字樣式</a:t>
            </a:r>
            <a:endParaRPr lang="zh-TW" altLang="en-US" noProof="1"/>
          </a:p>
          <a:p>
            <a:pPr lvl="1"/>
            <a:r>
              <a:rPr lang="zh-TW" altLang="en-US" noProof="1"/>
              <a:t>第二層</a:t>
            </a:r>
            <a:endParaRPr lang="zh-TW" altLang="en-US" noProof="1"/>
          </a:p>
          <a:p>
            <a:pPr lvl="2"/>
            <a:r>
              <a:rPr lang="zh-TW" altLang="en-US" noProof="1"/>
              <a:t>第三層</a:t>
            </a:r>
            <a:endParaRPr lang="zh-TW" altLang="en-US" noProof="1"/>
          </a:p>
          <a:p>
            <a:pPr lvl="3"/>
            <a:r>
              <a:rPr lang="zh-TW" altLang="en-US" noProof="1"/>
              <a:t>第四層</a:t>
            </a:r>
            <a:endParaRPr lang="zh-TW" altLang="en-US" noProof="1"/>
          </a:p>
          <a:p>
            <a:pPr lvl="4"/>
            <a:r>
              <a:rPr lang="zh-TW" altLang="en-US" noProof="1"/>
              <a:t>第五層</a:t>
            </a:r>
            <a:endParaRPr lang="zh-TW" altLang="en-US" noProof="1"/>
          </a:p>
        </p:txBody>
      </p:sp>
      <p:sp>
        <p:nvSpPr>
          <p:cNvPr id="4" name="文字版面配置區 3"/>
          <p:cNvSpPr>
            <a:spLocks noGrp="1"/>
          </p:cNvSpPr>
          <p:nvPr>
            <p:ph type="body" sz="half" idx="2"/>
          </p:nvPr>
        </p:nvSpPr>
        <p:spPr>
          <a:xfrm>
            <a:off x="457920" y="1435103"/>
            <a:ext cx="3008160"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a:t>按一下以編輯母片文字樣式</a:t>
            </a:r>
            <a:endParaRPr lang="zh-TW" altLang="en-US" noProof="1"/>
          </a:p>
        </p:txBody>
      </p:sp>
    </p:spTree>
  </p:cSld>
  <p:clrMapOvr>
    <a:masterClrMapping/>
  </p:clrMapOvr>
  <p:transition>
    <p:pull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804" y="4800600"/>
            <a:ext cx="5486400" cy="566738"/>
          </a:xfrm>
          <a:prstGeom prst="rect">
            <a:avLst/>
          </a:prstGeom>
        </p:spPr>
        <p:txBody>
          <a:bodyPr anchor="b"/>
          <a:lstStyle>
            <a:lvl1pPr algn="l">
              <a:defRPr sz="2000" b="1"/>
            </a:lvl1pPr>
          </a:lstStyle>
          <a:p>
            <a:r>
              <a:rPr lang="zh-TW" altLang="en-US" noProof="1"/>
              <a:t>按一下以編輯母片標題樣式</a:t>
            </a:r>
            <a:endParaRPr lang="zh-TW" altLang="en-US" noProof="1"/>
          </a:p>
        </p:txBody>
      </p:sp>
      <p:sp>
        <p:nvSpPr>
          <p:cNvPr id="3" name="圖片版面配置區 2"/>
          <p:cNvSpPr>
            <a:spLocks noGrp="1"/>
          </p:cNvSpPr>
          <p:nvPr>
            <p:ph type="pic" idx="1"/>
          </p:nvPr>
        </p:nvSpPr>
        <p:spPr>
          <a:xfrm>
            <a:off x="1792804"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804"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noProof="1"/>
              <a:t>按一下以編輯母片文字樣式</a:t>
            </a:r>
            <a:endParaRPr lang="zh-TW" altLang="en-US" noProof="1"/>
          </a:p>
        </p:txBody>
      </p:sp>
    </p:spTree>
  </p:cSld>
  <p:clrMapOvr>
    <a:masterClrMapping/>
  </p:clrMapOvr>
  <p:transition>
    <p:pull dir="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a:xfrm>
            <a:off x="457922" y="274638"/>
            <a:ext cx="8229600" cy="1143000"/>
          </a:xfrm>
          <a:prstGeom prst="rect">
            <a:avLst/>
          </a:prstGeom>
        </p:spPr>
        <p:txBody>
          <a:bodyPr/>
          <a:lstStyle/>
          <a:p>
            <a:r>
              <a:rPr lang="zh-TW" altLang="en-US" noProof="1"/>
              <a:t>按一下以編輯母片標題樣式</a:t>
            </a:r>
            <a:endParaRPr lang="zh-TW" altLang="en-US" noProof="1"/>
          </a:p>
        </p:txBody>
      </p:sp>
      <p:sp>
        <p:nvSpPr>
          <p:cNvPr id="3" name="直排文字版面配置區 2"/>
          <p:cNvSpPr>
            <a:spLocks noGrp="1"/>
          </p:cNvSpPr>
          <p:nvPr>
            <p:ph type="body" orient="vert" idx="1"/>
          </p:nvPr>
        </p:nvSpPr>
        <p:spPr>
          <a:xfrm>
            <a:off x="457922" y="1600206"/>
            <a:ext cx="8229600" cy="4525963"/>
          </a:xfrm>
          <a:prstGeom prst="rect">
            <a:avLst/>
          </a:prstGeom>
        </p:spPr>
        <p:txBody>
          <a:bodyPr vert="eaVert"/>
          <a:lstStyle/>
          <a:p>
            <a:pPr lvl="0"/>
            <a:r>
              <a:rPr lang="zh-TW" altLang="en-US" noProof="1"/>
              <a:t>按一下以編輯母片文字樣式</a:t>
            </a:r>
            <a:endParaRPr lang="zh-TW" altLang="en-US" noProof="1"/>
          </a:p>
          <a:p>
            <a:pPr lvl="1"/>
            <a:r>
              <a:rPr lang="zh-TW" altLang="en-US" noProof="1"/>
              <a:t>第二層</a:t>
            </a:r>
            <a:endParaRPr lang="zh-TW" altLang="en-US" noProof="1"/>
          </a:p>
          <a:p>
            <a:pPr lvl="2"/>
            <a:r>
              <a:rPr lang="zh-TW" altLang="en-US" noProof="1"/>
              <a:t>第三層</a:t>
            </a:r>
            <a:endParaRPr lang="zh-TW" altLang="en-US" noProof="1"/>
          </a:p>
          <a:p>
            <a:pPr lvl="3"/>
            <a:r>
              <a:rPr lang="zh-TW" altLang="en-US" noProof="1"/>
              <a:t>第四層</a:t>
            </a:r>
            <a:endParaRPr lang="zh-TW" altLang="en-US" noProof="1"/>
          </a:p>
          <a:p>
            <a:pPr lvl="4"/>
            <a:r>
              <a:rPr lang="zh-TW" altLang="en-US" noProof="1"/>
              <a:t>第五層</a:t>
            </a:r>
            <a:endParaRPr lang="zh-TW" altLang="en-US" noProof="1"/>
          </a:p>
        </p:txBody>
      </p:sp>
    </p:spTree>
  </p:cSld>
  <p:clrMapOvr>
    <a:masterClrMapping/>
  </p:clrMapOvr>
  <p:transition>
    <p:pull dir="ru"/>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3.png"/><Relationship Id="rId16" Type="http://schemas.openxmlformats.org/officeDocument/2006/relationships/image" Target="../media/image2.png"/><Relationship Id="rId15" Type="http://schemas.openxmlformats.org/officeDocument/2006/relationships/image" Target="../media/image1.jpe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7" Type="http://schemas.openxmlformats.org/officeDocument/2006/relationships/theme" Target="../theme/theme2.xml"/><Relationship Id="rId16" Type="http://schemas.openxmlformats.org/officeDocument/2006/relationships/image" Target="../media/image3.png"/><Relationship Id="rId15" Type="http://schemas.openxmlformats.org/officeDocument/2006/relationships/image" Target="../media/image2.png"/><Relationship Id="rId14" Type="http://schemas.openxmlformats.org/officeDocument/2006/relationships/image" Target="../media/image1.jpeg"/><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5"/>
          <a:srcRect/>
          <a:stretch>
            <a:fillRect/>
          </a:stretch>
        </a:blipFill>
        <a:effectLst/>
      </p:bgPr>
    </p:bg>
    <p:spTree>
      <p:nvGrpSpPr>
        <p:cNvPr id="1" name=""/>
        <p:cNvGrpSpPr/>
        <p:nvPr/>
      </p:nvGrpSpPr>
      <p:grpSpPr>
        <a:xfrm>
          <a:off x="0" y="0"/>
          <a:ext cx="0" cy="0"/>
          <a:chOff x="0" y="0"/>
          <a:chExt cx="0" cy="0"/>
        </a:xfrm>
      </p:grpSpPr>
      <p:pic>
        <p:nvPicPr>
          <p:cNvPr id="1026" name="Picture 2" descr="subbar"/>
          <p:cNvPicPr>
            <a:picLocks noChangeAspect="1" noChangeArrowheads="1"/>
          </p:cNvPicPr>
          <p:nvPr/>
        </p:nvPicPr>
        <p:blipFill>
          <a:blip r:embed="rId16">
            <a:lum bright="-36000"/>
            <a:extLst>
              <a:ext uri="{28A0092B-C50C-407E-A947-70E740481C1C}">
                <a14:useLocalDpi xmlns:a14="http://schemas.microsoft.com/office/drawing/2010/main" val="0"/>
              </a:ext>
            </a:extLst>
          </a:blip>
          <a:srcRect l="189" r="267"/>
          <a:stretch>
            <a:fillRect/>
          </a:stretch>
        </p:blipFill>
        <p:spPr bwMode="auto">
          <a:xfrm>
            <a:off x="0" y="0"/>
            <a:ext cx="9144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Line 3"/>
          <p:cNvSpPr>
            <a:spLocks noChangeShapeType="1"/>
          </p:cNvSpPr>
          <p:nvPr/>
        </p:nvSpPr>
        <p:spPr bwMode="auto">
          <a:xfrm>
            <a:off x="0" y="1066800"/>
            <a:ext cx="9144000" cy="1588"/>
          </a:xfrm>
          <a:prstGeom prst="line">
            <a:avLst/>
          </a:prstGeom>
          <a:noFill/>
          <a:ln w="28575">
            <a:solidFill>
              <a:srgbClr val="236485"/>
            </a:solidFill>
            <a:round/>
          </a:ln>
          <a:effectLst>
            <a:outerShdw dist="35921" dir="2700000" algn="ctr" rotWithShape="0">
              <a:srgbClr val="90C060">
                <a:alpha val="50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1028" name="Rectangle 7"/>
          <p:cNvSpPr>
            <a:spLocks noGrp="1" noChangeArrowheads="1"/>
          </p:cNvSpPr>
          <p:nvPr>
            <p:ph type="body" idx="4294967295"/>
          </p:nvPr>
        </p:nvSpPr>
        <p:spPr bwMode="auto">
          <a:xfrm>
            <a:off x="457200" y="1268413"/>
            <a:ext cx="8229600"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9" name="Rectangle 9"/>
          <p:cNvSpPr>
            <a:spLocks noGrp="1" noChangeArrowheads="1"/>
          </p:cNvSpPr>
          <p:nvPr>
            <p:ph type="title" idx="9"/>
          </p:nvPr>
        </p:nvSpPr>
        <p:spPr bwMode="auto">
          <a:xfrm>
            <a:off x="457200" y="-26988"/>
            <a:ext cx="82296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p:pull dir="ru"/>
  </p:transition>
  <p:txStyles>
    <p:titleStyle>
      <a:lvl1pPr algn="ctr" rtl="0" eaLnBrk="0" fontAlgn="base" latinLnBrk="1" hangingPunct="0">
        <a:spcBef>
          <a:spcPct val="0"/>
        </a:spcBef>
        <a:spcAft>
          <a:spcPct val="0"/>
        </a:spcAft>
        <a:defRPr sz="4400" b="1">
          <a:solidFill>
            <a:schemeClr val="bg1"/>
          </a:solidFill>
          <a:latin typeface="黑体" panose="02010609060101010101" pitchFamily="2" charset="-122"/>
          <a:ea typeface="黑体" panose="02010609060101010101" pitchFamily="2" charset="-122"/>
          <a:cs typeface="+mj-cs"/>
        </a:defRPr>
      </a:lvl1pPr>
      <a:lvl2pPr algn="ctr" rtl="0" eaLnBrk="0" fontAlgn="base" latinLnBrk="1" hangingPunct="0">
        <a:spcBef>
          <a:spcPct val="0"/>
        </a:spcBef>
        <a:spcAft>
          <a:spcPct val="0"/>
        </a:spcAft>
        <a:defRPr sz="4400" b="1">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rtl="0" eaLnBrk="0" fontAlgn="base" latinLnBrk="1" hangingPunct="0">
        <a:spcBef>
          <a:spcPct val="0"/>
        </a:spcBef>
        <a:spcAft>
          <a:spcPct val="0"/>
        </a:spcAft>
        <a:defRPr sz="4400" b="1">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rtl="0" eaLnBrk="0" fontAlgn="base" latinLnBrk="1" hangingPunct="0">
        <a:spcBef>
          <a:spcPct val="0"/>
        </a:spcBef>
        <a:spcAft>
          <a:spcPct val="0"/>
        </a:spcAft>
        <a:defRPr sz="4400" b="1">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rtl="0" eaLnBrk="0" fontAlgn="base" latinLnBrk="1" hangingPunct="0">
        <a:spcBef>
          <a:spcPct val="0"/>
        </a:spcBef>
        <a:spcAft>
          <a:spcPct val="0"/>
        </a:spcAft>
        <a:defRPr sz="4400" b="1">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rtl="0" fontAlgn="base" latinLnBrk="1">
        <a:spcBef>
          <a:spcPct val="0"/>
        </a:spcBef>
        <a:spcAft>
          <a:spcPct val="0"/>
        </a:spcAft>
        <a:defRPr kumimoji="1" sz="3600" b="1">
          <a:solidFill>
            <a:schemeClr val="tx2"/>
          </a:solidFill>
          <a:latin typeface="굴림" pitchFamily="34" charset="-127"/>
          <a:ea typeface="굴림" pitchFamily="34" charset="-127"/>
          <a:cs typeface="Tahoma" panose="020B0604030504040204" pitchFamily="34" charset="0"/>
        </a:defRPr>
      </a:lvl6pPr>
      <a:lvl7pPr marL="914400" algn="ctr" rtl="0" fontAlgn="base" latinLnBrk="1">
        <a:spcBef>
          <a:spcPct val="0"/>
        </a:spcBef>
        <a:spcAft>
          <a:spcPct val="0"/>
        </a:spcAft>
        <a:defRPr kumimoji="1" sz="3600" b="1">
          <a:solidFill>
            <a:schemeClr val="tx2"/>
          </a:solidFill>
          <a:latin typeface="굴림" pitchFamily="34" charset="-127"/>
          <a:ea typeface="굴림" pitchFamily="34" charset="-127"/>
          <a:cs typeface="Tahoma" panose="020B0604030504040204" pitchFamily="34" charset="0"/>
        </a:defRPr>
      </a:lvl7pPr>
      <a:lvl8pPr marL="1371600" algn="ctr" rtl="0" fontAlgn="base" latinLnBrk="1">
        <a:spcBef>
          <a:spcPct val="0"/>
        </a:spcBef>
        <a:spcAft>
          <a:spcPct val="0"/>
        </a:spcAft>
        <a:defRPr kumimoji="1" sz="3600" b="1">
          <a:solidFill>
            <a:schemeClr val="tx2"/>
          </a:solidFill>
          <a:latin typeface="굴림" pitchFamily="34" charset="-127"/>
          <a:ea typeface="굴림" pitchFamily="34" charset="-127"/>
          <a:cs typeface="Tahoma" panose="020B0604030504040204" pitchFamily="34" charset="0"/>
        </a:defRPr>
      </a:lvl8pPr>
      <a:lvl9pPr marL="1828800" algn="ctr" rtl="0" fontAlgn="base" latinLnBrk="1">
        <a:spcBef>
          <a:spcPct val="0"/>
        </a:spcBef>
        <a:spcAft>
          <a:spcPct val="0"/>
        </a:spcAft>
        <a:defRPr kumimoji="1" sz="3600" b="1">
          <a:solidFill>
            <a:schemeClr val="tx2"/>
          </a:solidFill>
          <a:latin typeface="굴림" pitchFamily="34" charset="-127"/>
          <a:ea typeface="굴림" pitchFamily="34" charset="-127"/>
          <a:cs typeface="Tahoma" panose="020B0604030504040204" pitchFamily="34" charset="0"/>
        </a:defRPr>
      </a:lvl9pPr>
    </p:titleStyle>
    <p:bodyStyle>
      <a:lvl1pPr marL="447675" indent="-447675" algn="l" rtl="0" eaLnBrk="0" fontAlgn="base" latinLnBrk="1" hangingPunct="0">
        <a:spcBef>
          <a:spcPct val="20000"/>
        </a:spcBef>
        <a:spcAft>
          <a:spcPct val="0"/>
        </a:spcAft>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mn-cs"/>
        </a:defRPr>
      </a:lvl1pPr>
      <a:lvl2pPr marL="889000" indent="-440055" algn="l" rtl="0" eaLnBrk="0" fontAlgn="base" latinLnBrk="1" hangingPunct="0">
        <a:spcBef>
          <a:spcPct val="20000"/>
        </a:spcBef>
        <a:spcAft>
          <a:spcPct val="0"/>
        </a:spcAft>
        <a:buClr>
          <a:srgbClr val="6699FF"/>
        </a:buClr>
        <a:buFont typeface="Wingdings 2" panose="05020102010507070707" pitchFamily="18" charset="2"/>
        <a:buBlip>
          <a:blip r:embed="rId17"/>
        </a:buBlip>
        <a:defRPr sz="2800">
          <a:solidFill>
            <a:srgbClr val="333399"/>
          </a:solidFill>
          <a:latin typeface="黑体" panose="02010609060101010101" pitchFamily="2" charset="-122"/>
          <a:ea typeface="黑体" panose="02010609060101010101" pitchFamily="2" charset="-122"/>
          <a:cs typeface="+mn-cs"/>
        </a:defRPr>
      </a:lvl2pPr>
      <a:lvl3pPr marL="1294130" indent="-403225" algn="l" rtl="0" eaLnBrk="0" fontAlgn="base" latinLnBrk="1" hangingPunct="0">
        <a:spcBef>
          <a:spcPct val="20000"/>
        </a:spcBef>
        <a:spcAft>
          <a:spcPct val="0"/>
        </a:spcAft>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mn-cs"/>
        </a:defRPr>
      </a:lvl3pPr>
      <a:lvl4pPr marL="1681480" indent="-386080" algn="l" rtl="0" eaLnBrk="0" fontAlgn="base" latinLnBrk="1" hangingPunct="0">
        <a:spcBef>
          <a:spcPct val="20000"/>
        </a:spcBef>
        <a:spcAft>
          <a:spcPct val="0"/>
        </a:spcAft>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mn-cs"/>
        </a:defRPr>
      </a:lvl4pPr>
      <a:lvl5pPr marL="2070100" indent="-387350" algn="l" rtl="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mn-cs"/>
        </a:defRPr>
      </a:lvl5pPr>
      <a:lvl6pPr marL="2527300" indent="-387350" algn="l" rtl="0" fontAlgn="base" latinLnBrk="1">
        <a:spcBef>
          <a:spcPct val="20000"/>
        </a:spcBef>
        <a:spcAft>
          <a:spcPct val="0"/>
        </a:spcAft>
        <a:buClr>
          <a:schemeClr val="accent1"/>
        </a:buClr>
        <a:buSzPct val="80000"/>
        <a:buFont typeface="Wingdings" panose="05000000000000000000" pitchFamily="2" charset="2"/>
        <a:buChar char="v"/>
        <a:defRPr kumimoji="1">
          <a:solidFill>
            <a:schemeClr val="tx1"/>
          </a:solidFill>
          <a:latin typeface="+mn-lt"/>
          <a:ea typeface="+mn-ea"/>
          <a:cs typeface="+mn-cs"/>
        </a:defRPr>
      </a:lvl6pPr>
      <a:lvl7pPr marL="2984500" indent="-387350" algn="l" rtl="0" fontAlgn="base" latinLnBrk="1">
        <a:spcBef>
          <a:spcPct val="20000"/>
        </a:spcBef>
        <a:spcAft>
          <a:spcPct val="0"/>
        </a:spcAft>
        <a:buClr>
          <a:schemeClr val="accent1"/>
        </a:buClr>
        <a:buSzPct val="80000"/>
        <a:buFont typeface="Wingdings" panose="05000000000000000000" pitchFamily="2" charset="2"/>
        <a:buChar char="v"/>
        <a:defRPr kumimoji="1">
          <a:solidFill>
            <a:schemeClr val="tx1"/>
          </a:solidFill>
          <a:latin typeface="+mn-lt"/>
          <a:ea typeface="+mn-ea"/>
          <a:cs typeface="+mn-cs"/>
        </a:defRPr>
      </a:lvl7pPr>
      <a:lvl8pPr marL="3441700" indent="-387350" algn="l" rtl="0" fontAlgn="base" latinLnBrk="1">
        <a:spcBef>
          <a:spcPct val="20000"/>
        </a:spcBef>
        <a:spcAft>
          <a:spcPct val="0"/>
        </a:spcAft>
        <a:buClr>
          <a:schemeClr val="accent1"/>
        </a:buClr>
        <a:buSzPct val="80000"/>
        <a:buFont typeface="Wingdings" panose="05000000000000000000" pitchFamily="2" charset="2"/>
        <a:buChar char="v"/>
        <a:defRPr kumimoji="1">
          <a:solidFill>
            <a:schemeClr val="tx1"/>
          </a:solidFill>
          <a:latin typeface="+mn-lt"/>
          <a:ea typeface="+mn-ea"/>
          <a:cs typeface="+mn-cs"/>
        </a:defRPr>
      </a:lvl8pPr>
      <a:lvl9pPr marL="3898900" indent="-387350" algn="l" rtl="0" fontAlgn="base" latinLnBrk="1">
        <a:spcBef>
          <a:spcPct val="20000"/>
        </a:spcBef>
        <a:spcAft>
          <a:spcPct val="0"/>
        </a:spcAft>
        <a:buClr>
          <a:schemeClr val="accent1"/>
        </a:buClr>
        <a:buSzPct val="80000"/>
        <a:buFont typeface="Wingdings" panose="05000000000000000000" pitchFamily="2" charset="2"/>
        <a:buChar char="v"/>
        <a:defRPr kumimoji="1">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pic>
        <p:nvPicPr>
          <p:cNvPr id="2050" name="Picture 2" descr="subbar"/>
          <p:cNvPicPr>
            <a:picLocks noChangeAspect="1" noChangeArrowheads="1"/>
          </p:cNvPicPr>
          <p:nvPr/>
        </p:nvPicPr>
        <p:blipFill>
          <a:blip r:embed="rId15">
            <a:lum bright="-36000"/>
            <a:extLst>
              <a:ext uri="{28A0092B-C50C-407E-A947-70E740481C1C}">
                <a14:useLocalDpi xmlns:a14="http://schemas.microsoft.com/office/drawing/2010/main" val="0"/>
              </a:ext>
            </a:extLst>
          </a:blip>
          <a:srcRect l="189" r="267"/>
          <a:stretch>
            <a:fillRect/>
          </a:stretch>
        </p:blipFill>
        <p:spPr bwMode="auto">
          <a:xfrm>
            <a:off x="0" y="0"/>
            <a:ext cx="9144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Line 3"/>
          <p:cNvSpPr>
            <a:spLocks noChangeShapeType="1"/>
          </p:cNvSpPr>
          <p:nvPr/>
        </p:nvSpPr>
        <p:spPr bwMode="auto">
          <a:xfrm>
            <a:off x="0" y="1066800"/>
            <a:ext cx="9144000" cy="1588"/>
          </a:xfrm>
          <a:prstGeom prst="line">
            <a:avLst/>
          </a:prstGeom>
          <a:noFill/>
          <a:ln w="28575">
            <a:solidFill>
              <a:srgbClr val="236485"/>
            </a:solidFill>
            <a:round/>
          </a:ln>
          <a:effectLst>
            <a:outerShdw dist="35921" dir="2700000" algn="ctr" rotWithShape="0">
              <a:srgbClr val="90C060">
                <a:alpha val="50000"/>
              </a:srgbClr>
            </a:outerShdw>
          </a:effectLst>
          <a:extLst>
            <a:ext uri="{909E8E84-426E-40DD-AFC4-6F175D3DCCD1}">
              <a14:hiddenFill xmlns:a14="http://schemas.microsoft.com/office/drawing/2010/main">
                <a:noFill/>
              </a14:hiddenFill>
            </a:ext>
          </a:extLst>
        </p:spPr>
        <p:txBody>
          <a:bodyPr/>
          <a:lstStyle/>
          <a:p>
            <a:endParaRPr lang="zh-CN" altLang="en-US"/>
          </a:p>
        </p:txBody>
      </p:sp>
      <p:sp>
        <p:nvSpPr>
          <p:cNvPr id="2052" name="Rectangle 7"/>
          <p:cNvSpPr>
            <a:spLocks noGrp="1" noChangeArrowheads="1"/>
          </p:cNvSpPr>
          <p:nvPr>
            <p:ph type="body" idx="4294967295"/>
          </p:nvPr>
        </p:nvSpPr>
        <p:spPr bwMode="auto">
          <a:xfrm>
            <a:off x="457200" y="1268413"/>
            <a:ext cx="8229600"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9"/>
          <p:cNvSpPr>
            <a:spLocks noGrp="1" noChangeArrowheads="1"/>
          </p:cNvSpPr>
          <p:nvPr>
            <p:ph type="title" idx="9"/>
          </p:nvPr>
        </p:nvSpPr>
        <p:spPr bwMode="auto">
          <a:xfrm>
            <a:off x="457200" y="-26988"/>
            <a:ext cx="82296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ransition>
    <p:pull dir="ru"/>
  </p:transition>
  <p:txStyles>
    <p:titleStyle>
      <a:lvl1pPr algn="ctr" rtl="0" eaLnBrk="0" fontAlgn="base" latinLnBrk="1" hangingPunct="0">
        <a:spcBef>
          <a:spcPct val="0"/>
        </a:spcBef>
        <a:spcAft>
          <a:spcPct val="0"/>
        </a:spcAft>
        <a:defRPr sz="4400" b="1">
          <a:solidFill>
            <a:schemeClr val="bg1"/>
          </a:solidFill>
          <a:latin typeface="黑体" panose="02010609060101010101" pitchFamily="2" charset="-122"/>
          <a:ea typeface="黑体" panose="02010609060101010101" pitchFamily="2" charset="-122"/>
          <a:cs typeface="+mj-cs"/>
        </a:defRPr>
      </a:lvl1pPr>
      <a:lvl2pPr algn="ctr" rtl="0" eaLnBrk="0" fontAlgn="base" latinLnBrk="1" hangingPunct="0">
        <a:spcBef>
          <a:spcPct val="0"/>
        </a:spcBef>
        <a:spcAft>
          <a:spcPct val="0"/>
        </a:spcAft>
        <a:defRPr sz="4400" b="1">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rtl="0" eaLnBrk="0" fontAlgn="base" latinLnBrk="1" hangingPunct="0">
        <a:spcBef>
          <a:spcPct val="0"/>
        </a:spcBef>
        <a:spcAft>
          <a:spcPct val="0"/>
        </a:spcAft>
        <a:defRPr sz="4400" b="1">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rtl="0" eaLnBrk="0" fontAlgn="base" latinLnBrk="1" hangingPunct="0">
        <a:spcBef>
          <a:spcPct val="0"/>
        </a:spcBef>
        <a:spcAft>
          <a:spcPct val="0"/>
        </a:spcAft>
        <a:defRPr sz="4400" b="1">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rtl="0" eaLnBrk="0" fontAlgn="base" latinLnBrk="1" hangingPunct="0">
        <a:spcBef>
          <a:spcPct val="0"/>
        </a:spcBef>
        <a:spcAft>
          <a:spcPct val="0"/>
        </a:spcAft>
        <a:defRPr sz="4400" b="1">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rtl="0" fontAlgn="base" latinLnBrk="1">
        <a:spcBef>
          <a:spcPct val="0"/>
        </a:spcBef>
        <a:spcAft>
          <a:spcPct val="0"/>
        </a:spcAft>
        <a:defRPr kumimoji="1" sz="3600" b="1">
          <a:solidFill>
            <a:schemeClr val="tx2"/>
          </a:solidFill>
          <a:latin typeface="굴림" pitchFamily="34" charset="-127"/>
          <a:ea typeface="굴림" pitchFamily="34" charset="-127"/>
          <a:cs typeface="Tahoma" panose="020B0604030504040204" pitchFamily="34" charset="0"/>
        </a:defRPr>
      </a:lvl6pPr>
      <a:lvl7pPr marL="914400" algn="ctr" rtl="0" fontAlgn="base" latinLnBrk="1">
        <a:spcBef>
          <a:spcPct val="0"/>
        </a:spcBef>
        <a:spcAft>
          <a:spcPct val="0"/>
        </a:spcAft>
        <a:defRPr kumimoji="1" sz="3600" b="1">
          <a:solidFill>
            <a:schemeClr val="tx2"/>
          </a:solidFill>
          <a:latin typeface="굴림" pitchFamily="34" charset="-127"/>
          <a:ea typeface="굴림" pitchFamily="34" charset="-127"/>
          <a:cs typeface="Tahoma" panose="020B0604030504040204" pitchFamily="34" charset="0"/>
        </a:defRPr>
      </a:lvl7pPr>
      <a:lvl8pPr marL="1371600" algn="ctr" rtl="0" fontAlgn="base" latinLnBrk="1">
        <a:spcBef>
          <a:spcPct val="0"/>
        </a:spcBef>
        <a:spcAft>
          <a:spcPct val="0"/>
        </a:spcAft>
        <a:defRPr kumimoji="1" sz="3600" b="1">
          <a:solidFill>
            <a:schemeClr val="tx2"/>
          </a:solidFill>
          <a:latin typeface="굴림" pitchFamily="34" charset="-127"/>
          <a:ea typeface="굴림" pitchFamily="34" charset="-127"/>
          <a:cs typeface="Tahoma" panose="020B0604030504040204" pitchFamily="34" charset="0"/>
        </a:defRPr>
      </a:lvl8pPr>
      <a:lvl9pPr marL="1828800" algn="ctr" rtl="0" fontAlgn="base" latinLnBrk="1">
        <a:spcBef>
          <a:spcPct val="0"/>
        </a:spcBef>
        <a:spcAft>
          <a:spcPct val="0"/>
        </a:spcAft>
        <a:defRPr kumimoji="1" sz="3600" b="1">
          <a:solidFill>
            <a:schemeClr val="tx2"/>
          </a:solidFill>
          <a:latin typeface="굴림" pitchFamily="34" charset="-127"/>
          <a:ea typeface="굴림" pitchFamily="34" charset="-127"/>
          <a:cs typeface="Tahoma" panose="020B0604030504040204" pitchFamily="34" charset="0"/>
        </a:defRPr>
      </a:lvl9pPr>
    </p:titleStyle>
    <p:bodyStyle>
      <a:lvl1pPr marL="447675" indent="-447675" algn="l" rtl="0" eaLnBrk="0" fontAlgn="base" latinLnBrk="1" hangingPunct="0">
        <a:spcBef>
          <a:spcPct val="20000"/>
        </a:spcBef>
        <a:spcAft>
          <a:spcPct val="0"/>
        </a:spcAft>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mn-cs"/>
        </a:defRPr>
      </a:lvl1pPr>
      <a:lvl2pPr marL="889000" indent="-440055" algn="l" rtl="0" eaLnBrk="0" fontAlgn="base" latinLnBrk="1" hangingPunct="0">
        <a:spcBef>
          <a:spcPct val="20000"/>
        </a:spcBef>
        <a:spcAft>
          <a:spcPct val="0"/>
        </a:spcAft>
        <a:buClr>
          <a:srgbClr val="6699FF"/>
        </a:buClr>
        <a:buFont typeface="Wingdings 2" panose="05020102010507070707" pitchFamily="18" charset="2"/>
        <a:buBlip>
          <a:blip r:embed="rId16"/>
        </a:buBlip>
        <a:defRPr sz="2800">
          <a:solidFill>
            <a:srgbClr val="333399"/>
          </a:solidFill>
          <a:latin typeface="黑体" panose="02010609060101010101" pitchFamily="2" charset="-122"/>
          <a:ea typeface="黑体" panose="02010609060101010101" pitchFamily="2" charset="-122"/>
          <a:cs typeface="+mn-cs"/>
        </a:defRPr>
      </a:lvl2pPr>
      <a:lvl3pPr marL="1294130" indent="-403225" algn="l" rtl="0" eaLnBrk="0" fontAlgn="base" latinLnBrk="1" hangingPunct="0">
        <a:spcBef>
          <a:spcPct val="20000"/>
        </a:spcBef>
        <a:spcAft>
          <a:spcPct val="0"/>
        </a:spcAft>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mn-cs"/>
        </a:defRPr>
      </a:lvl3pPr>
      <a:lvl4pPr marL="1681480" indent="-386080" algn="l" rtl="0" eaLnBrk="0" fontAlgn="base" latinLnBrk="1" hangingPunct="0">
        <a:spcBef>
          <a:spcPct val="20000"/>
        </a:spcBef>
        <a:spcAft>
          <a:spcPct val="0"/>
        </a:spcAft>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mn-cs"/>
        </a:defRPr>
      </a:lvl4pPr>
      <a:lvl5pPr marL="2070100" indent="-387350" algn="l" rtl="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mn-cs"/>
        </a:defRPr>
      </a:lvl5pPr>
      <a:lvl6pPr marL="2527300" indent="-387350" algn="l" rtl="0" fontAlgn="base" latinLnBrk="1">
        <a:spcBef>
          <a:spcPct val="20000"/>
        </a:spcBef>
        <a:spcAft>
          <a:spcPct val="0"/>
        </a:spcAft>
        <a:buClr>
          <a:schemeClr val="accent1"/>
        </a:buClr>
        <a:buSzPct val="80000"/>
        <a:buFont typeface="Wingdings" panose="05000000000000000000" pitchFamily="2" charset="2"/>
        <a:buChar char="v"/>
        <a:defRPr kumimoji="1">
          <a:solidFill>
            <a:schemeClr val="tx1"/>
          </a:solidFill>
          <a:latin typeface="+mn-lt"/>
          <a:ea typeface="+mn-ea"/>
          <a:cs typeface="+mn-cs"/>
        </a:defRPr>
      </a:lvl6pPr>
      <a:lvl7pPr marL="2984500" indent="-387350" algn="l" rtl="0" fontAlgn="base" latinLnBrk="1">
        <a:spcBef>
          <a:spcPct val="20000"/>
        </a:spcBef>
        <a:spcAft>
          <a:spcPct val="0"/>
        </a:spcAft>
        <a:buClr>
          <a:schemeClr val="accent1"/>
        </a:buClr>
        <a:buSzPct val="80000"/>
        <a:buFont typeface="Wingdings" panose="05000000000000000000" pitchFamily="2" charset="2"/>
        <a:buChar char="v"/>
        <a:defRPr kumimoji="1">
          <a:solidFill>
            <a:schemeClr val="tx1"/>
          </a:solidFill>
          <a:latin typeface="+mn-lt"/>
          <a:ea typeface="+mn-ea"/>
          <a:cs typeface="+mn-cs"/>
        </a:defRPr>
      </a:lvl7pPr>
      <a:lvl8pPr marL="3441700" indent="-387350" algn="l" rtl="0" fontAlgn="base" latinLnBrk="1">
        <a:spcBef>
          <a:spcPct val="20000"/>
        </a:spcBef>
        <a:spcAft>
          <a:spcPct val="0"/>
        </a:spcAft>
        <a:buClr>
          <a:schemeClr val="accent1"/>
        </a:buClr>
        <a:buSzPct val="80000"/>
        <a:buFont typeface="Wingdings" panose="05000000000000000000" pitchFamily="2" charset="2"/>
        <a:buChar char="v"/>
        <a:defRPr kumimoji="1">
          <a:solidFill>
            <a:schemeClr val="tx1"/>
          </a:solidFill>
          <a:latin typeface="+mn-lt"/>
          <a:ea typeface="+mn-ea"/>
          <a:cs typeface="+mn-cs"/>
        </a:defRPr>
      </a:lvl8pPr>
      <a:lvl9pPr marL="3898900" indent="-387350" algn="l" rtl="0" fontAlgn="base" latinLnBrk="1">
        <a:spcBef>
          <a:spcPct val="20000"/>
        </a:spcBef>
        <a:spcAft>
          <a:spcPct val="0"/>
        </a:spcAft>
        <a:buClr>
          <a:schemeClr val="accent1"/>
        </a:buClr>
        <a:buSzPct val="80000"/>
        <a:buFont typeface="Wingdings" panose="05000000000000000000" pitchFamily="2" charset="2"/>
        <a:buChar char="v"/>
        <a:defRPr kumimoji="1">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10.jpe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6.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3.xml"/><Relationship Id="rId2" Type="http://schemas.openxmlformats.org/officeDocument/2006/relationships/image" Target="../media/image105.emf"/><Relationship Id="rId1"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w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xml"/><Relationship Id="rId2" Type="http://schemas.openxmlformats.org/officeDocument/2006/relationships/image" Target="../media/image106.emf"/><Relationship Id="rId1" Type="http://schemas.openxmlformats.org/officeDocument/2006/relationships/oleObject" Target="../embeddings/oleObject4.bin"/></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1.xml"/><Relationship Id="rId2" Type="http://schemas.openxmlformats.org/officeDocument/2006/relationships/image" Target="../media/image108.wmf"/><Relationship Id="rId1" Type="http://schemas.openxmlformats.org/officeDocument/2006/relationships/image" Target="../media/image107.wmf"/></Relationships>
</file>

<file path=ppt/slides/_rels/slide116.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11.xml"/><Relationship Id="rId3" Type="http://schemas.openxmlformats.org/officeDocument/2006/relationships/image" Target="../media/image107.wmf"/><Relationship Id="rId2" Type="http://schemas.openxmlformats.org/officeDocument/2006/relationships/image" Target="../media/image108.wmf"/><Relationship Id="rId1" Type="http://schemas.openxmlformats.org/officeDocument/2006/relationships/image" Target="../media/image109.emf"/></Relationships>
</file>

<file path=ppt/slides/_rels/slide117.xml.rels><?xml version="1.0" encoding="UTF-8" standalone="yes"?>
<Relationships xmlns="http://schemas.openxmlformats.org/package/2006/relationships"><Relationship Id="rId6" Type="http://schemas.openxmlformats.org/officeDocument/2006/relationships/notesSlide" Target="../notesSlides/notesSlide41.xml"/><Relationship Id="rId5" Type="http://schemas.openxmlformats.org/officeDocument/2006/relationships/slideLayout" Target="../slideLayouts/slideLayout3.xml"/><Relationship Id="rId4" Type="http://schemas.openxmlformats.org/officeDocument/2006/relationships/image" Target="../media/image111.emf"/><Relationship Id="rId3" Type="http://schemas.openxmlformats.org/officeDocument/2006/relationships/image" Target="../media/image107.wmf"/><Relationship Id="rId2" Type="http://schemas.openxmlformats.org/officeDocument/2006/relationships/image" Target="../media/image108.wmf"/><Relationship Id="rId1" Type="http://schemas.openxmlformats.org/officeDocument/2006/relationships/image" Target="../media/image110.emf"/></Relationships>
</file>

<file path=ppt/slides/_rels/slide118.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3.xml"/><Relationship Id="rId4" Type="http://schemas.openxmlformats.org/officeDocument/2006/relationships/image" Target="../media/image114.emf"/><Relationship Id="rId3" Type="http://schemas.openxmlformats.org/officeDocument/2006/relationships/image" Target="../media/image113.emf"/><Relationship Id="rId2" Type="http://schemas.openxmlformats.org/officeDocument/2006/relationships/image" Target="../media/image108.wmf"/><Relationship Id="rId1" Type="http://schemas.openxmlformats.org/officeDocument/2006/relationships/image" Target="../media/image112.e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image" Target="../media/image19.e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1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6.w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7.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image" Target="../media/image7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8.jpe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9.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0.wmf"/></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1.png"/><Relationship Id="rId1" Type="http://schemas.openxmlformats.org/officeDocument/2006/relationships/image" Target="../media/image121.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image" Target="../media/image20.jpe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audio" Target="../media/audio1.wav"/></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5.xml"/><Relationship Id="rId3" Type="http://schemas.openxmlformats.org/officeDocument/2006/relationships/audio" Target="../media/audio2.wav"/><Relationship Id="rId2" Type="http://schemas.openxmlformats.org/officeDocument/2006/relationships/image" Target="../media/image25.GIF"/><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5.xml"/><Relationship Id="rId2" Type="http://schemas.openxmlformats.org/officeDocument/2006/relationships/audio" Target="../media/audio2.wav"/><Relationship Id="rId1" Type="http://schemas.openxmlformats.org/officeDocument/2006/relationships/image" Target="../media/image26.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5.xml"/><Relationship Id="rId2" Type="http://schemas.openxmlformats.org/officeDocument/2006/relationships/audio" Target="../media/audio2.wav"/><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5.xml"/><Relationship Id="rId3" Type="http://schemas.openxmlformats.org/officeDocument/2006/relationships/audio" Target="../media/audio2.wav"/><Relationship Id="rId2" Type="http://schemas.openxmlformats.org/officeDocument/2006/relationships/image" Target="../media/image29.GIF"/><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5.xml"/><Relationship Id="rId3" Type="http://schemas.openxmlformats.org/officeDocument/2006/relationships/audio" Target="../media/audio2.wav"/><Relationship Id="rId2" Type="http://schemas.openxmlformats.org/officeDocument/2006/relationships/image" Target="../media/image29.GIF"/><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5.xml"/><Relationship Id="rId2" Type="http://schemas.openxmlformats.org/officeDocument/2006/relationships/audio" Target="../media/audio1.wav"/><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5.xml"/><Relationship Id="rId6" Type="http://schemas.openxmlformats.org/officeDocument/2006/relationships/audio" Target="../media/audio2.wav"/><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5.xml"/><Relationship Id="rId2" Type="http://schemas.openxmlformats.org/officeDocument/2006/relationships/audio" Target="../media/audio3.wav"/><Relationship Id="rId1" Type="http://schemas.openxmlformats.org/officeDocument/2006/relationships/image" Target="../media/image37.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5.xml"/><Relationship Id="rId2" Type="http://schemas.openxmlformats.org/officeDocument/2006/relationships/audio" Target="../media/audio1.wav"/><Relationship Id="rId1" Type="http://schemas.openxmlformats.org/officeDocument/2006/relationships/image" Target="../media/image38.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audio" Target="../media/audio1.wav"/></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5.xml"/><Relationship Id="rId2" Type="http://schemas.openxmlformats.org/officeDocument/2006/relationships/audio" Target="../media/audio1.wav"/><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5.xml"/><Relationship Id="rId2" Type="http://schemas.openxmlformats.org/officeDocument/2006/relationships/audio" Target="../media/audio1.wav"/><Relationship Id="rId1" Type="http://schemas.openxmlformats.org/officeDocument/2006/relationships/image" Target="../media/image40.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5.xml"/><Relationship Id="rId2" Type="http://schemas.openxmlformats.org/officeDocument/2006/relationships/audio" Target="../media/audio1.wav"/><Relationship Id="rId1"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5.xml"/><Relationship Id="rId2" Type="http://schemas.openxmlformats.org/officeDocument/2006/relationships/audio" Target="../media/audio1.wav"/><Relationship Id="rId1" Type="http://schemas.openxmlformats.org/officeDocument/2006/relationships/image" Target="../media/image42.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5.xml"/><Relationship Id="rId2" Type="http://schemas.openxmlformats.org/officeDocument/2006/relationships/audio" Target="../media/audio1.wav"/><Relationship Id="rId1" Type="http://schemas.openxmlformats.org/officeDocument/2006/relationships/image" Target="../media/image43.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5.xml"/><Relationship Id="rId2" Type="http://schemas.openxmlformats.org/officeDocument/2006/relationships/audio" Target="../media/audio1.wav"/><Relationship Id="rId1"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audio" Target="../media/audio4.wav"/></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5.jpe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16.xml"/><Relationship Id="rId4" Type="http://schemas.openxmlformats.org/officeDocument/2006/relationships/image" Target="../media/image52.jpeg"/><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image" Target="../media/image49.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2.png"/><Relationship Id="rId1"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6.xml"/><Relationship Id="rId2" Type="http://schemas.openxmlformats.org/officeDocument/2006/relationships/image" Target="../media/image54.png"/><Relationship Id="rId1" Type="http://schemas.openxmlformats.org/officeDocument/2006/relationships/image" Target="../media/image53.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3.png"/></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58.jpeg"/><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image" Target="../media/image53.pn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image" Target="../media/image62.jpeg"/><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png"/><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4.jpeg"/><Relationship Id="rId1" Type="http://schemas.openxmlformats.org/officeDocument/2006/relationships/image" Target="../media/image6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70.png"/><Relationship Id="rId7" Type="http://schemas.openxmlformats.org/officeDocument/2006/relationships/image" Target="../media/image69.png"/><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 Id="rId3" Type="http://schemas.openxmlformats.org/officeDocument/2006/relationships/image" Target="../media/image65.GIF"/><Relationship Id="rId2" Type="http://schemas.openxmlformats.org/officeDocument/2006/relationships/image" Target="../media/image55.png"/><Relationship Id="rId1"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image" Target="../media/image7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72.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1.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4.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65.GIF"/><Relationship Id="rId2" Type="http://schemas.openxmlformats.org/officeDocument/2006/relationships/image" Target="../media/image55.png"/><Relationship Id="rId1" Type="http://schemas.openxmlformats.org/officeDocument/2006/relationships/image" Target="../media/image53.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5.GI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1.xml"/><Relationship Id="rId4" Type="http://schemas.openxmlformats.org/officeDocument/2006/relationships/image" Target="../media/image78.jpeg"/><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image" Target="../media/image7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_rels/slide70.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6.xml"/><Relationship Id="rId3" Type="http://schemas.openxmlformats.org/officeDocument/2006/relationships/image" Target="../media/image65.GIF"/><Relationship Id="rId2" Type="http://schemas.openxmlformats.org/officeDocument/2006/relationships/image" Target="../media/image79.png"/><Relationship Id="rId1" Type="http://schemas.openxmlformats.org/officeDocument/2006/relationships/oleObject" Target="../embeddings/oleObject1.bin"/></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4.png"/><Relationship Id="rId1" Type="http://schemas.openxmlformats.org/officeDocument/2006/relationships/image" Target="../media/image83.png"/></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image" Target="../media/image85.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slide" Target="slide72.xml"/><Relationship Id="rId1" Type="http://schemas.openxmlformats.org/officeDocument/2006/relationships/slide" Target="slide71.xml"/></Relationships>
</file>

<file path=ppt/slides/_rels/slide76.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6.xml"/><Relationship Id="rId3" Type="http://schemas.openxmlformats.org/officeDocument/2006/relationships/slide" Target="slide66.xml"/><Relationship Id="rId2" Type="http://schemas.openxmlformats.org/officeDocument/2006/relationships/image" Target="../media/image88.emf"/><Relationship Id="rId1" Type="http://schemas.openxmlformats.org/officeDocument/2006/relationships/oleObject" Target="../embeddings/oleObject2.bin"/></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9.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slide" Target="slide66.xml"/><Relationship Id="rId1" Type="http://schemas.openxmlformats.org/officeDocument/2006/relationships/image" Target="../media/image91.wmf"/></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65.GIF"/><Relationship Id="rId2" Type="http://schemas.openxmlformats.org/officeDocument/2006/relationships/image" Target="../media/image93.jpeg"/><Relationship Id="rId1" Type="http://schemas.openxmlformats.org/officeDocument/2006/relationships/image" Target="../media/image92.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71.png"/><Relationship Id="rId1" Type="http://schemas.openxmlformats.org/officeDocument/2006/relationships/image" Target="../media/image94.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image" Target="../media/image65.GIF"/></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65.GIF"/><Relationship Id="rId2" Type="http://schemas.openxmlformats.org/officeDocument/2006/relationships/image" Target="../media/image96.jpeg"/><Relationship Id="rId1" Type="http://schemas.openxmlformats.org/officeDocument/2006/relationships/image" Target="../media/image9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65.GIF"/><Relationship Id="rId2" Type="http://schemas.openxmlformats.org/officeDocument/2006/relationships/image" Target="../media/image98.jpeg"/><Relationship Id="rId1" Type="http://schemas.openxmlformats.org/officeDocument/2006/relationships/image" Target="../media/image97.png"/></Relationships>
</file>

<file path=ppt/slides/_rels/slide87.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5.GIF"/><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image" Target="../media/image99.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 Target="slide70.xml"/><Relationship Id="rId1" Type="http://schemas.openxmlformats.org/officeDocument/2006/relationships/slide" Target="slide67.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1.wmf"/><Relationship Id="rId1" Type="http://schemas.openxmlformats.org/officeDocument/2006/relationships/image" Target="../media/image100.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0.wmf"/><Relationship Id="rId1" Type="http://schemas.openxmlformats.org/officeDocument/2006/relationships/image" Target="../media/image102.wmf"/></Relationships>
</file>

<file path=ppt/slides/_rels/slide9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slide" Target="slide66.xml"/><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102.wmf"/></Relationships>
</file>

<file path=ppt/slides/_rels/slide9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slide" Target="slide66.xml"/><Relationship Id="rId3" Type="http://schemas.openxmlformats.org/officeDocument/2006/relationships/image" Target="../media/image103.GIF"/><Relationship Id="rId2" Type="http://schemas.openxmlformats.org/officeDocument/2006/relationships/image" Target="../media/image100.wmf"/><Relationship Id="rId1" Type="http://schemas.openxmlformats.org/officeDocument/2006/relationships/image" Target="../media/image102.w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6" descr="图片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575" y="4857750"/>
            <a:ext cx="9117013"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1" name="Group 92"/>
          <p:cNvGrpSpPr/>
          <p:nvPr/>
        </p:nvGrpSpPr>
        <p:grpSpPr bwMode="auto">
          <a:xfrm>
            <a:off x="0" y="5084763"/>
            <a:ext cx="9144000" cy="1773237"/>
            <a:chOff x="0" y="3014"/>
            <a:chExt cx="6258" cy="1306"/>
          </a:xfrm>
        </p:grpSpPr>
        <p:pic>
          <p:nvPicPr>
            <p:cNvPr id="7173" name="Picture 6" descr="ACF2A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14"/>
              <a:ext cx="1714" cy="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4" name="Group 91"/>
            <p:cNvGrpSpPr/>
            <p:nvPr/>
          </p:nvGrpSpPr>
          <p:grpSpPr bwMode="auto">
            <a:xfrm>
              <a:off x="1714" y="3014"/>
              <a:ext cx="4544" cy="1306"/>
              <a:chOff x="1714" y="3014"/>
              <a:chExt cx="4544" cy="1306"/>
            </a:xfrm>
          </p:grpSpPr>
          <p:pic>
            <p:nvPicPr>
              <p:cNvPr id="7175" name="Picture 5" descr="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8" y="3014"/>
                <a:ext cx="1460" cy="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Picture 7" descr="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 y="3014"/>
                <a:ext cx="1587" cy="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7" name="Picture 9" descr="U2142P27T1D547450F26DT200904030735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1" y="3022"/>
                <a:ext cx="1497" cy="1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7172" name="Rectangle 6"/>
          <p:cNvSpPr>
            <a:spLocks noChangeArrowheads="1"/>
          </p:cNvSpPr>
          <p:nvPr/>
        </p:nvSpPr>
        <p:spPr bwMode="auto">
          <a:xfrm>
            <a:off x="214313" y="1773238"/>
            <a:ext cx="8786812" cy="2519362"/>
          </a:xfrm>
          <a:prstGeom prst="rect">
            <a:avLst/>
          </a:prstGeom>
          <a:noFill/>
          <a:ln>
            <a:noFill/>
          </a:ln>
          <a:effectLst>
            <a:outerShdw dist="35921" dir="2700000" algn="ctr" rotWithShape="0">
              <a:srgbClr val="CCCCFF"/>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spcBef>
                <a:spcPts val="600"/>
              </a:spcBef>
              <a:spcAft>
                <a:spcPts val="600"/>
              </a:spcAft>
            </a:pPr>
            <a:r>
              <a:rPr lang="zh-CN" altLang="en-US" sz="4400" b="1">
                <a:solidFill>
                  <a:srgbClr val="C00000"/>
                </a:solidFill>
                <a:latin typeface="楷体" panose="02010609060101010101" pitchFamily="49" charset="-122"/>
                <a:ea typeface="楷体" panose="02010609060101010101" pitchFamily="49" charset="-122"/>
              </a:rPr>
              <a:t>第一部分 网络安全基础</a:t>
            </a:r>
            <a:endParaRPr lang="en-US" altLang="zh-CN" sz="4400" b="1">
              <a:solidFill>
                <a:srgbClr val="C00000"/>
              </a:solidFill>
              <a:latin typeface="楷体" panose="02010609060101010101" pitchFamily="49" charset="-122"/>
              <a:ea typeface="楷体" panose="02010609060101010101" pitchFamily="49" charset="-122"/>
            </a:endParaRPr>
          </a:p>
          <a:p>
            <a:pPr algn="ctr" latinLnBrk="1">
              <a:spcBef>
                <a:spcPts val="600"/>
              </a:spcBef>
              <a:spcAft>
                <a:spcPts val="600"/>
              </a:spcAft>
            </a:pPr>
            <a:r>
              <a:rPr lang="zh-CN" altLang="en-US" sz="4000" b="1">
                <a:solidFill>
                  <a:srgbClr val="C00000"/>
                </a:solidFill>
                <a:latin typeface="Times New Roman" panose="02020603050405020304" pitchFamily="18" charset="0"/>
                <a:ea typeface="黑体" panose="02010609060101010101" pitchFamily="2" charset="-122"/>
              </a:rPr>
              <a:t>第</a:t>
            </a:r>
            <a:r>
              <a:rPr lang="en-US" altLang="zh-CN" sz="4000" b="1">
                <a:solidFill>
                  <a:srgbClr val="C00000"/>
                </a:solidFill>
                <a:latin typeface="Times New Roman" panose="02020603050405020304" pitchFamily="18" charset="0"/>
                <a:ea typeface="黑体" panose="02010609060101010101" pitchFamily="2" charset="-122"/>
              </a:rPr>
              <a:t>1</a:t>
            </a:r>
            <a:r>
              <a:rPr lang="zh-CN" altLang="en-US" sz="4000" b="1">
                <a:solidFill>
                  <a:srgbClr val="C00000"/>
                </a:solidFill>
                <a:latin typeface="Times New Roman" panose="02020603050405020304" pitchFamily="18" charset="0"/>
                <a:ea typeface="黑体" panose="02010609060101010101" pitchFamily="2" charset="-122"/>
              </a:rPr>
              <a:t>章    引言</a:t>
            </a:r>
            <a:endParaRPr lang="zh-CN" altLang="en-US" sz="4000" b="1">
              <a:solidFill>
                <a:srgbClr val="C00000"/>
              </a:solidFill>
              <a:latin typeface="Times New Roman" panose="02020603050405020304" pitchFamily="18" charset="0"/>
              <a:ea typeface="黑体" panose="02010609060101010101" pitchFamily="2" charset="-122"/>
            </a:endParaRPr>
          </a:p>
        </p:txBody>
      </p:sp>
    </p:spTree>
  </p:cSld>
  <p:clrMapOvr>
    <a:masterClrMapping/>
  </p:clrMapOvr>
  <p:transition>
    <p:pull dir="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26988"/>
            <a:ext cx="8229600" cy="1143001"/>
          </a:xfrm>
        </p:spPr>
        <p:txBody>
          <a:bodyPr/>
          <a:lstStyle/>
          <a:p>
            <a:r>
              <a:rPr lang="zh-CN" altLang="en-US">
                <a:latin typeface="黑体" panose="02010609060101010101" pitchFamily="2" charset="-122"/>
                <a:ea typeface="黑体" panose="02010609060101010101" pitchFamily="2" charset="-122"/>
              </a:rPr>
              <a:t>                                                                         </a:t>
            </a:r>
            <a:endParaRPr lang="zh-CN" altLang="en-US">
              <a:latin typeface="黑体" panose="02010609060101010101" pitchFamily="2" charset="-122"/>
              <a:ea typeface="黑体" panose="02010609060101010101" pitchFamily="2" charset="-122"/>
            </a:endParaRPr>
          </a:p>
        </p:txBody>
      </p:sp>
      <p:pic>
        <p:nvPicPr>
          <p:cNvPr id="17411" name="内容占位符 1"/>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457200" y="1730375"/>
            <a:ext cx="4316413" cy="3241675"/>
          </a:xfrm>
        </p:spPr>
      </p:pic>
      <p:sp>
        <p:nvSpPr>
          <p:cNvPr id="17412" name="文本框 2"/>
          <p:cNvSpPr txBox="1">
            <a:spLocks noChangeArrowheads="1"/>
          </p:cNvSpPr>
          <p:nvPr/>
        </p:nvSpPr>
        <p:spPr bwMode="auto">
          <a:xfrm>
            <a:off x="595313" y="5272088"/>
            <a:ext cx="8091487"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en-US" altLang="zh-CN" sz="2000">
                <a:ea typeface="宋体" panose="02010600030101010101" pitchFamily="2" charset="-122"/>
              </a:rPr>
              <a:t>      </a:t>
            </a:r>
            <a:r>
              <a:rPr lang="zh-CN" altLang="en-US" sz="2000">
                <a:ea typeface="宋体" panose="02010600030101010101" pitchFamily="2" charset="-122"/>
              </a:rPr>
              <a:t>网络攻击呈现出明显的以利益为导向的特征，大量网站遭到入侵后被留下后门。通过后门，黑客可以对服务器进行控制，查看、修改其中的文件，窃取数据。2016年CNCERT检测到82072个网站存在被植入后门的情况，其中2361个为政府网站。</a:t>
            </a:r>
            <a:endParaRPr lang="zh-CN" altLang="en-US" sz="2000">
              <a:ea typeface="宋体" panose="02010600030101010101" pitchFamily="2" charset="-122"/>
            </a:endParaRPr>
          </a:p>
        </p:txBody>
      </p:sp>
      <p:pic>
        <p:nvPicPr>
          <p:cNvPr id="17413"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3613" y="1671638"/>
            <a:ext cx="4052887" cy="330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57200" y="274638"/>
            <a:ext cx="8229600" cy="725487"/>
          </a:xfrm>
        </p:spPr>
        <p:txBody>
          <a:bodyPr/>
          <a:lstStyle/>
          <a:p>
            <a:r>
              <a:rPr lang="en-US" altLang="zh-CN">
                <a:latin typeface="黑体" panose="02010609060101010101" pitchFamily="2" charset="-122"/>
                <a:ea typeface="黑体" panose="02010609060101010101" pitchFamily="2" charset="-122"/>
              </a:rPr>
              <a:t>DDoS</a:t>
            </a:r>
            <a:r>
              <a:rPr lang="zh-CN" altLang="en-US">
                <a:latin typeface="黑体" panose="02010609060101010101" pitchFamily="2" charset="-122"/>
                <a:ea typeface="黑体" panose="02010609060101010101" pitchFamily="2" charset="-122"/>
              </a:rPr>
              <a:t>攻击分类</a:t>
            </a:r>
            <a:endParaRPr lang="zh-CN" altLang="en-US">
              <a:latin typeface="黑体" panose="02010609060101010101" pitchFamily="2" charset="-122"/>
              <a:ea typeface="黑体" panose="02010609060101010101" pitchFamily="2" charset="-122"/>
            </a:endParaRPr>
          </a:p>
        </p:txBody>
      </p:sp>
      <p:sp>
        <p:nvSpPr>
          <p:cNvPr id="142339" name="Rectangle 3"/>
          <p:cNvSpPr>
            <a:spLocks noGrp="1" noChangeArrowheads="1"/>
          </p:cNvSpPr>
          <p:nvPr>
            <p:ph idx="1"/>
          </p:nvPr>
        </p:nvSpPr>
        <p:spPr>
          <a:xfrm>
            <a:off x="457200" y="1285875"/>
            <a:ext cx="8229600" cy="5214938"/>
          </a:xfrm>
        </p:spPr>
        <p:txBody>
          <a:bodyPr/>
          <a:lstStyle/>
          <a:p>
            <a:pPr>
              <a:buFont typeface="Wingdings" panose="05000000000000000000" pitchFamily="2" charset="2"/>
              <a:buNone/>
            </a:pPr>
            <a:r>
              <a:rPr lang="zh-CN" altLang="en-US" sz="2500">
                <a:latin typeface="黑体" panose="02010609060101010101" pitchFamily="2" charset="-122"/>
                <a:ea typeface="黑体" panose="02010609060101010101" pitchFamily="2" charset="-122"/>
              </a:rPr>
              <a:t>按利用的弱点分类 </a:t>
            </a:r>
            <a:endParaRPr lang="zh-CN" altLang="en-US" sz="2500">
              <a:latin typeface="黑体" panose="02010609060101010101" pitchFamily="2" charset="-122"/>
              <a:ea typeface="黑体" panose="02010609060101010101" pitchFamily="2" charset="-122"/>
            </a:endParaRPr>
          </a:p>
          <a:p>
            <a:r>
              <a:rPr lang="zh-CN" altLang="en-US" sz="2500">
                <a:latin typeface="黑体" panose="02010609060101010101" pitchFamily="2" charset="-122"/>
                <a:ea typeface="黑体" panose="02010609060101010101" pitchFamily="2" charset="-122"/>
              </a:rPr>
              <a:t>若以攻击的弱点分类则可以分为</a:t>
            </a:r>
            <a:r>
              <a:rPr lang="zh-CN" altLang="en-US" sz="2500">
                <a:solidFill>
                  <a:srgbClr val="FF0000"/>
                </a:solidFill>
                <a:latin typeface="黑体" panose="02010609060101010101" pitchFamily="2" charset="-122"/>
                <a:ea typeface="黑体" panose="02010609060101010101" pitchFamily="2" charset="-122"/>
              </a:rPr>
              <a:t>语义攻击</a:t>
            </a:r>
            <a:r>
              <a:rPr lang="zh-CN" altLang="en-US" sz="2500">
                <a:latin typeface="黑体" panose="02010609060101010101" pitchFamily="2" charset="-122"/>
                <a:ea typeface="黑体" panose="02010609060101010101" pitchFamily="2" charset="-122"/>
              </a:rPr>
              <a:t>和</a:t>
            </a:r>
            <a:r>
              <a:rPr lang="zh-CN" altLang="en-US" sz="2500">
                <a:solidFill>
                  <a:srgbClr val="FF0000"/>
                </a:solidFill>
                <a:latin typeface="黑体" panose="02010609060101010101" pitchFamily="2" charset="-122"/>
                <a:ea typeface="黑体" panose="02010609060101010101" pitchFamily="2" charset="-122"/>
              </a:rPr>
              <a:t>暴力攻击</a:t>
            </a:r>
            <a:r>
              <a:rPr lang="zh-CN" altLang="en-US" sz="2500">
                <a:latin typeface="黑体" panose="02010609060101010101" pitchFamily="2" charset="-122"/>
                <a:ea typeface="黑体" panose="02010609060101010101" pitchFamily="2" charset="-122"/>
              </a:rPr>
              <a:t>两种。语义攻击是指黑客利用某个网络协议设计上的弱点或执行上的 </a:t>
            </a:r>
            <a:r>
              <a:rPr lang="en-US" altLang="zh-CN" sz="2500">
                <a:latin typeface="黑体" panose="02010609060101010101" pitchFamily="2" charset="-122"/>
                <a:ea typeface="黑体" panose="02010609060101010101" pitchFamily="2" charset="-122"/>
              </a:rPr>
              <a:t>bug </a:t>
            </a:r>
            <a:r>
              <a:rPr lang="zh-CN" altLang="en-US" sz="2500">
                <a:latin typeface="黑体" panose="02010609060101010101" pitchFamily="2" charset="-122"/>
                <a:ea typeface="黑体" panose="02010609060101010101" pitchFamily="2" charset="-122"/>
              </a:rPr>
              <a:t>消耗大量资源， 例如 </a:t>
            </a:r>
            <a:r>
              <a:rPr lang="en-US" altLang="zh-CN" sz="2500">
                <a:latin typeface="黑体" panose="02010609060101010101" pitchFamily="2" charset="-122"/>
                <a:ea typeface="黑体" panose="02010609060101010101" pitchFamily="2" charset="-122"/>
              </a:rPr>
              <a:t>TCP SYN </a:t>
            </a:r>
            <a:r>
              <a:rPr lang="zh-CN" altLang="en-US" sz="2500">
                <a:latin typeface="黑体" panose="02010609060101010101" pitchFamily="2" charset="-122"/>
                <a:ea typeface="黑体" panose="02010609060101010101" pitchFamily="2" charset="-122"/>
              </a:rPr>
              <a:t>攻击； </a:t>
            </a:r>
            <a:endParaRPr lang="zh-CN" altLang="en-US" sz="2500">
              <a:latin typeface="黑体" panose="02010609060101010101" pitchFamily="2" charset="-122"/>
              <a:ea typeface="黑体" panose="02010609060101010101" pitchFamily="2" charset="-122"/>
            </a:endParaRPr>
          </a:p>
          <a:p>
            <a:r>
              <a:rPr lang="zh-CN" altLang="en-US" sz="2500">
                <a:latin typeface="黑体" panose="02010609060101010101" pitchFamily="2" charset="-122"/>
                <a:ea typeface="黑体" panose="02010609060101010101" pitchFamily="2" charset="-122"/>
              </a:rPr>
              <a:t>暴力攻击则是黑客使用大量正常的联机消耗受害者的资源，由于黑客会准备多台主机发起 </a:t>
            </a:r>
            <a:r>
              <a:rPr lang="en-US" altLang="zh-CN" sz="2500">
                <a:latin typeface="黑体" panose="02010609060101010101" pitchFamily="2" charset="-122"/>
                <a:ea typeface="黑体" panose="02010609060101010101" pitchFamily="2" charset="-122"/>
              </a:rPr>
              <a:t>DDoS </a:t>
            </a:r>
            <a:r>
              <a:rPr lang="zh-CN" altLang="en-US" sz="2500">
                <a:latin typeface="黑体" panose="02010609060101010101" pitchFamily="2" charset="-122"/>
                <a:ea typeface="黑体" panose="02010609060101010101" pitchFamily="2" charset="-122"/>
              </a:rPr>
              <a:t>攻击目标，只要单位时间内攻击方发出的网络流量高于目标所能处理速度，即可消耗掉目标的处理能力而使得正常的使用者无法使用服务</a:t>
            </a:r>
            <a:endParaRPr lang="zh-CN" altLang="en-US" sz="2500">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457200" y="274638"/>
            <a:ext cx="8229600" cy="725487"/>
          </a:xfrm>
        </p:spPr>
        <p:txBody>
          <a:bodyPr/>
          <a:lstStyle/>
          <a:p>
            <a:r>
              <a:rPr lang="en-US" altLang="zh-CN">
                <a:latin typeface="黑体" panose="02010609060101010101" pitchFamily="2" charset="-122"/>
                <a:ea typeface="黑体" panose="02010609060101010101" pitchFamily="2" charset="-122"/>
              </a:rPr>
              <a:t>DDoS</a:t>
            </a:r>
            <a:r>
              <a:rPr lang="zh-CN" altLang="en-US">
                <a:latin typeface="黑体" panose="02010609060101010101" pitchFamily="2" charset="-122"/>
                <a:ea typeface="黑体" panose="02010609060101010101" pitchFamily="2" charset="-122"/>
              </a:rPr>
              <a:t>攻击分类</a:t>
            </a:r>
            <a:endParaRPr lang="zh-CN" altLang="en-US">
              <a:latin typeface="黑体" panose="02010609060101010101" pitchFamily="2" charset="-122"/>
              <a:ea typeface="黑体" panose="02010609060101010101" pitchFamily="2" charset="-122"/>
            </a:endParaRPr>
          </a:p>
        </p:txBody>
      </p:sp>
      <p:sp>
        <p:nvSpPr>
          <p:cNvPr id="144387" name="Rectangle 3"/>
          <p:cNvSpPr>
            <a:spLocks noGrp="1" noChangeArrowheads="1"/>
          </p:cNvSpPr>
          <p:nvPr>
            <p:ph idx="1"/>
          </p:nvPr>
        </p:nvSpPr>
        <p:spPr>
          <a:xfrm>
            <a:off x="457200" y="1285875"/>
            <a:ext cx="8229600" cy="5214938"/>
          </a:xfrm>
        </p:spPr>
        <p:txBody>
          <a:bodyPr/>
          <a:lstStyle/>
          <a:p>
            <a:pPr>
              <a:lnSpc>
                <a:spcPct val="80000"/>
              </a:lnSpc>
              <a:buFont typeface="Wingdings" panose="05000000000000000000" pitchFamily="2" charset="2"/>
              <a:buNone/>
            </a:pPr>
            <a:r>
              <a:rPr lang="zh-CN" altLang="en-US" sz="2100" dirty="0">
                <a:latin typeface="黑体" panose="02010609060101010101" pitchFamily="2" charset="-122"/>
                <a:ea typeface="黑体" panose="02010609060101010101" pitchFamily="2" charset="-122"/>
              </a:rPr>
              <a:t>按伪造 </a:t>
            </a:r>
            <a:r>
              <a:rPr lang="en-US" altLang="zh-CN" sz="2100" dirty="0">
                <a:latin typeface="黑体" panose="02010609060101010101" pitchFamily="2" charset="-122"/>
                <a:ea typeface="黑体" panose="02010609060101010101" pitchFamily="2" charset="-122"/>
              </a:rPr>
              <a:t>IP </a:t>
            </a:r>
            <a:r>
              <a:rPr lang="zh-CN" altLang="en-US" sz="2100" dirty="0">
                <a:latin typeface="黑体" panose="02010609060101010101" pitchFamily="2" charset="-122"/>
                <a:ea typeface="黑体" panose="02010609060101010101" pitchFamily="2" charset="-122"/>
              </a:rPr>
              <a:t>方式分类，若根据</a:t>
            </a:r>
            <a:r>
              <a:rPr lang="en-US" altLang="zh-CN" sz="2100" dirty="0">
                <a:latin typeface="黑体" panose="02010609060101010101" pitchFamily="2" charset="-122"/>
                <a:ea typeface="黑体" panose="02010609060101010101" pitchFamily="2" charset="-122"/>
              </a:rPr>
              <a:t>IP </a:t>
            </a:r>
            <a:r>
              <a:rPr lang="zh-CN" altLang="en-US" sz="2100" dirty="0">
                <a:latin typeface="黑体" panose="02010609060101010101" pitchFamily="2" charset="-122"/>
                <a:ea typeface="黑体" panose="02010609060101010101" pitchFamily="2" charset="-122"/>
              </a:rPr>
              <a:t>地址的伪造方式来分可以分为</a:t>
            </a:r>
            <a:r>
              <a:rPr lang="zh-CN" altLang="en-US" sz="2100" dirty="0">
                <a:solidFill>
                  <a:srgbClr val="FF0000"/>
                </a:solidFill>
                <a:latin typeface="黑体" panose="02010609060101010101" pitchFamily="2" charset="-122"/>
                <a:ea typeface="黑体" panose="02010609060101010101" pitchFamily="2" charset="-122"/>
              </a:rPr>
              <a:t>随机伪造</a:t>
            </a:r>
            <a:r>
              <a:rPr lang="zh-CN" altLang="en-US" sz="2100" dirty="0">
                <a:latin typeface="黑体" panose="02010609060101010101" pitchFamily="2" charset="-122"/>
                <a:ea typeface="黑体" panose="02010609060101010101" pitchFamily="2" charset="-122"/>
              </a:rPr>
              <a:t>、</a:t>
            </a:r>
            <a:r>
              <a:rPr lang="zh-CN" altLang="en-US" sz="2100" dirty="0">
                <a:solidFill>
                  <a:srgbClr val="FF0000"/>
                </a:solidFill>
                <a:latin typeface="黑体" panose="02010609060101010101" pitchFamily="2" charset="-122"/>
                <a:ea typeface="黑体" panose="02010609060101010101" pitchFamily="2" charset="-122"/>
              </a:rPr>
              <a:t>子网伪造</a:t>
            </a:r>
            <a:r>
              <a:rPr lang="zh-CN" altLang="en-US" sz="2100" dirty="0">
                <a:latin typeface="黑体" panose="02010609060101010101" pitchFamily="2" charset="-122"/>
                <a:ea typeface="黑体" panose="02010609060101010101" pitchFamily="2" charset="-122"/>
              </a:rPr>
              <a:t>和</a:t>
            </a:r>
            <a:r>
              <a:rPr lang="zh-CN" altLang="en-US" sz="2100" dirty="0">
                <a:solidFill>
                  <a:srgbClr val="FF0000"/>
                </a:solidFill>
                <a:latin typeface="黑体" panose="02010609060101010101" pitchFamily="2" charset="-122"/>
                <a:ea typeface="黑体" panose="02010609060101010101" pitchFamily="2" charset="-122"/>
              </a:rPr>
              <a:t>固定伪造</a:t>
            </a:r>
            <a:r>
              <a:rPr lang="zh-CN" altLang="en-US" sz="2100" dirty="0">
                <a:latin typeface="黑体" panose="02010609060101010101" pitchFamily="2" charset="-122"/>
                <a:ea typeface="黑体" panose="02010609060101010101" pitchFamily="2" charset="-122"/>
              </a:rPr>
              <a:t>。  </a:t>
            </a:r>
            <a:endParaRPr lang="zh-CN" altLang="en-US" sz="2100" dirty="0">
              <a:latin typeface="黑体" panose="02010609060101010101" pitchFamily="2" charset="-122"/>
              <a:ea typeface="黑体" panose="02010609060101010101" pitchFamily="2" charset="-122"/>
            </a:endParaRPr>
          </a:p>
          <a:p>
            <a:pPr>
              <a:lnSpc>
                <a:spcPct val="80000"/>
              </a:lnSpc>
            </a:pPr>
            <a:r>
              <a:rPr lang="zh-CN" altLang="en-US" sz="2100" dirty="0">
                <a:latin typeface="黑体" panose="02010609060101010101" pitchFamily="2" charset="-122"/>
                <a:ea typeface="黑体" panose="02010609060101010101" pitchFamily="2" charset="-122"/>
              </a:rPr>
              <a:t>随机伪造将随机生成一个 </a:t>
            </a:r>
            <a:r>
              <a:rPr lang="en-US" altLang="zh-CN" sz="2100" dirty="0">
                <a:latin typeface="黑体" panose="02010609060101010101" pitchFamily="2" charset="-122"/>
                <a:ea typeface="黑体" panose="02010609060101010101" pitchFamily="2" charset="-122"/>
              </a:rPr>
              <a:t>32 </a:t>
            </a:r>
            <a:r>
              <a:rPr lang="zh-CN" altLang="en-US" sz="2100" dirty="0">
                <a:latin typeface="黑体" panose="02010609060101010101" pitchFamily="2" charset="-122"/>
                <a:ea typeface="黑体" panose="02010609060101010101" pitchFamily="2" charset="-122"/>
              </a:rPr>
              <a:t>位的 </a:t>
            </a:r>
            <a:r>
              <a:rPr lang="en-US" altLang="zh-CN" sz="2100" dirty="0">
                <a:latin typeface="黑体" panose="02010609060101010101" pitchFamily="2" charset="-122"/>
                <a:ea typeface="黑体" panose="02010609060101010101" pitchFamily="2" charset="-122"/>
              </a:rPr>
              <a:t>IP </a:t>
            </a:r>
            <a:r>
              <a:rPr lang="zh-CN" altLang="en-US" sz="2100" dirty="0">
                <a:latin typeface="黑体" panose="02010609060101010101" pitchFamily="2" charset="-122"/>
                <a:ea typeface="黑体" panose="02010609060101010101" pitchFamily="2" charset="-122"/>
              </a:rPr>
              <a:t>地址填入攻击包的源 </a:t>
            </a:r>
            <a:r>
              <a:rPr lang="en-US" altLang="zh-CN" sz="2100" dirty="0">
                <a:latin typeface="黑体" panose="02010609060101010101" pitchFamily="2" charset="-122"/>
                <a:ea typeface="黑体" panose="02010609060101010101" pitchFamily="2" charset="-122"/>
              </a:rPr>
              <a:t>IP </a:t>
            </a:r>
            <a:r>
              <a:rPr lang="zh-CN" altLang="en-US" sz="2100" dirty="0">
                <a:latin typeface="黑体" panose="02010609060101010101" pitchFamily="2" charset="-122"/>
                <a:ea typeface="黑体" panose="02010609060101010101" pitchFamily="2" charset="-122"/>
              </a:rPr>
              <a:t>地址部分</a:t>
            </a:r>
            <a:endParaRPr lang="zh-CN" altLang="en-US" sz="2100" dirty="0">
              <a:latin typeface="黑体" panose="02010609060101010101" pitchFamily="2" charset="-122"/>
              <a:ea typeface="黑体" panose="02010609060101010101" pitchFamily="2" charset="-122"/>
            </a:endParaRPr>
          </a:p>
          <a:p>
            <a:pPr>
              <a:lnSpc>
                <a:spcPct val="80000"/>
              </a:lnSpc>
            </a:pPr>
            <a:r>
              <a:rPr lang="zh-CN" altLang="en-US" sz="2100" dirty="0">
                <a:latin typeface="黑体" panose="02010609060101010101" pitchFamily="2" charset="-122"/>
                <a:ea typeface="黑体" panose="02010609060101010101" pitchFamily="2" charset="-122"/>
              </a:rPr>
              <a:t>子网伪造是指攻击者伪造一个和攻击者属于同一个子网的 </a:t>
            </a:r>
            <a:r>
              <a:rPr lang="en-US" altLang="zh-CN" sz="2100" dirty="0">
                <a:latin typeface="黑体" panose="02010609060101010101" pitchFamily="2" charset="-122"/>
                <a:ea typeface="黑体" panose="02010609060101010101" pitchFamily="2" charset="-122"/>
              </a:rPr>
              <a:t>IP </a:t>
            </a:r>
            <a:r>
              <a:rPr lang="zh-CN" altLang="en-US" sz="2100" dirty="0">
                <a:latin typeface="黑体" panose="02010609060101010101" pitchFamily="2" charset="-122"/>
                <a:ea typeface="黑体" panose="02010609060101010101" pitchFamily="2" charset="-122"/>
              </a:rPr>
              <a:t>地址， 比如攻击 者 的 子 网 为 </a:t>
            </a:r>
            <a:r>
              <a:rPr lang="en-US" altLang="zh-CN" sz="2100" dirty="0">
                <a:latin typeface="黑体" panose="02010609060101010101" pitchFamily="2" charset="-122"/>
                <a:ea typeface="黑体" panose="02010609060101010101" pitchFamily="2" charset="-122"/>
              </a:rPr>
              <a:t>143.89.124.0/24 </a:t>
            </a:r>
            <a:r>
              <a:rPr lang="zh-CN" altLang="en-US" sz="2100" dirty="0">
                <a:latin typeface="黑体" panose="02010609060101010101" pitchFamily="2" charset="-122"/>
                <a:ea typeface="黑体" panose="02010609060101010101" pitchFamily="2" charset="-122"/>
              </a:rPr>
              <a:t>， 那 么 攻 击 者 可 以 以</a:t>
            </a:r>
            <a:r>
              <a:rPr lang="en-US" altLang="zh-CN" sz="2100" dirty="0">
                <a:latin typeface="黑体" panose="02010609060101010101" pitchFamily="2" charset="-122"/>
                <a:ea typeface="黑体" panose="02010609060101010101" pitchFamily="2" charset="-122"/>
              </a:rPr>
              <a:t>143.89.124.1-43.89.124.254 </a:t>
            </a:r>
            <a:r>
              <a:rPr lang="zh-CN" altLang="en-US" sz="2100" dirty="0">
                <a:latin typeface="黑体" panose="02010609060101010101" pitchFamily="2" charset="-122"/>
                <a:ea typeface="黑体" panose="02010609060101010101" pitchFamily="2" charset="-122"/>
              </a:rPr>
              <a:t>中的任一个 </a:t>
            </a:r>
            <a:r>
              <a:rPr lang="en-US" altLang="zh-CN" sz="2100" dirty="0">
                <a:latin typeface="黑体" panose="02010609060101010101" pitchFamily="2" charset="-122"/>
                <a:ea typeface="黑体" panose="02010609060101010101" pitchFamily="2" charset="-122"/>
              </a:rPr>
              <a:t>IP </a:t>
            </a:r>
            <a:r>
              <a:rPr lang="zh-CN" altLang="en-US" sz="2100" dirty="0">
                <a:latin typeface="黑体" panose="02010609060101010101" pitchFamily="2" charset="-122"/>
                <a:ea typeface="黑体" panose="02010609060101010101" pitchFamily="2" charset="-122"/>
              </a:rPr>
              <a:t>地址作为伪造 </a:t>
            </a:r>
            <a:r>
              <a:rPr lang="en-US" altLang="zh-CN" sz="2100" dirty="0">
                <a:latin typeface="黑体" panose="02010609060101010101" pitchFamily="2" charset="-122"/>
                <a:ea typeface="黑体" panose="02010609060101010101" pitchFamily="2" charset="-122"/>
              </a:rPr>
              <a:t>IP </a:t>
            </a:r>
            <a:r>
              <a:rPr lang="zh-CN" altLang="en-US" sz="2100" dirty="0">
                <a:latin typeface="黑体" panose="02010609060101010101" pitchFamily="2" charset="-122"/>
                <a:ea typeface="黑体" panose="02010609060101010101" pitchFamily="2" charset="-122"/>
              </a:rPr>
              <a:t>地址。 </a:t>
            </a:r>
            <a:endParaRPr lang="zh-CN" altLang="en-US" sz="2100" dirty="0">
              <a:latin typeface="黑体" panose="02010609060101010101" pitchFamily="2" charset="-122"/>
              <a:ea typeface="黑体" panose="02010609060101010101" pitchFamily="2" charset="-122"/>
            </a:endParaRPr>
          </a:p>
          <a:p>
            <a:pPr>
              <a:lnSpc>
                <a:spcPct val="80000"/>
              </a:lnSpc>
            </a:pPr>
            <a:r>
              <a:rPr lang="zh-CN" altLang="en-US" sz="2100" dirty="0">
                <a:latin typeface="黑体" panose="02010609060101010101" pitchFamily="2" charset="-122"/>
                <a:ea typeface="黑体" panose="02010609060101010101" pitchFamily="2" charset="-122"/>
              </a:rPr>
              <a:t>固定伪造是指攻击者使用某些特定的 </a:t>
            </a:r>
            <a:r>
              <a:rPr lang="en-US" altLang="zh-CN" sz="2100" dirty="0">
                <a:latin typeface="黑体" panose="02010609060101010101" pitchFamily="2" charset="-122"/>
                <a:ea typeface="黑体" panose="02010609060101010101" pitchFamily="2" charset="-122"/>
              </a:rPr>
              <a:t>IP </a:t>
            </a:r>
            <a:r>
              <a:rPr lang="zh-CN" altLang="en-US" sz="2100" dirty="0">
                <a:latin typeface="黑体" panose="02010609060101010101" pitchFamily="2" charset="-122"/>
                <a:ea typeface="黑体" panose="02010609060101010101" pitchFamily="2" charset="-122"/>
              </a:rPr>
              <a:t>地址列表，这样只用列表中的 </a:t>
            </a:r>
            <a:r>
              <a:rPr lang="en-US" altLang="zh-CN" sz="2100" dirty="0">
                <a:latin typeface="黑体" panose="02010609060101010101" pitchFamily="2" charset="-122"/>
                <a:ea typeface="黑体" panose="02010609060101010101" pitchFamily="2" charset="-122"/>
              </a:rPr>
              <a:t>IP</a:t>
            </a:r>
            <a:r>
              <a:rPr lang="zh-CN" altLang="en-US" sz="2100" dirty="0">
                <a:latin typeface="黑体" panose="02010609060101010101" pitchFamily="2" charset="-122"/>
                <a:ea typeface="黑体" panose="02010609060101010101" pitchFamily="2" charset="-122"/>
              </a:rPr>
              <a:t>地址来伪造 </a:t>
            </a:r>
            <a:r>
              <a:rPr lang="en-US" altLang="zh-CN" sz="2100" dirty="0">
                <a:latin typeface="黑体" panose="02010609060101010101" pitchFamily="2" charset="-122"/>
                <a:ea typeface="黑体" panose="02010609060101010101" pitchFamily="2" charset="-122"/>
              </a:rPr>
              <a:t>IP </a:t>
            </a:r>
            <a:r>
              <a:rPr lang="zh-CN" altLang="en-US" sz="2100" dirty="0">
                <a:latin typeface="黑体" panose="02010609060101010101" pitchFamily="2" charset="-122"/>
                <a:ea typeface="黑体" panose="02010609060101010101" pitchFamily="2" charset="-122"/>
              </a:rPr>
              <a:t>包。其目的可能是向 </a:t>
            </a:r>
            <a:r>
              <a:rPr lang="en-US" altLang="zh-CN" sz="2100" dirty="0">
                <a:latin typeface="黑体" panose="02010609060101010101" pitchFamily="2" charset="-122"/>
                <a:ea typeface="黑体" panose="02010609060101010101" pitchFamily="2" charset="-122"/>
              </a:rPr>
              <a:t>IP </a:t>
            </a:r>
            <a:r>
              <a:rPr lang="zh-CN" altLang="en-US" sz="2100" dirty="0">
                <a:latin typeface="黑体" panose="02010609060101010101" pitchFamily="2" charset="-122"/>
                <a:ea typeface="黑体" panose="02010609060101010101" pitchFamily="2" charset="-122"/>
              </a:rPr>
              <a:t>列表上的机器发动反弹式 </a:t>
            </a:r>
            <a:r>
              <a:rPr lang="en-US" altLang="zh-CN" sz="2100" dirty="0" err="1">
                <a:latin typeface="黑体" panose="02010609060101010101" pitchFamily="2" charset="-122"/>
                <a:ea typeface="黑体" panose="02010609060101010101" pitchFamily="2" charset="-122"/>
              </a:rPr>
              <a:t>DDoS</a:t>
            </a:r>
            <a:r>
              <a:rPr lang="en-US" altLang="zh-CN" sz="2100" dirty="0">
                <a:latin typeface="黑体" panose="02010609060101010101" pitchFamily="2" charset="-122"/>
                <a:ea typeface="黑体" panose="02010609060101010101" pitchFamily="2" charset="-122"/>
              </a:rPr>
              <a:t> </a:t>
            </a:r>
            <a:r>
              <a:rPr lang="zh-CN" altLang="en-US" sz="2100" dirty="0">
                <a:latin typeface="黑体" panose="02010609060101010101" pitchFamily="2" charset="-122"/>
                <a:ea typeface="黑体" panose="02010609060101010101" pitchFamily="2" charset="-122"/>
              </a:rPr>
              <a:t>攻击，也有可能是为了给 </a:t>
            </a:r>
            <a:r>
              <a:rPr lang="en-US" altLang="zh-CN" sz="2100" dirty="0">
                <a:latin typeface="黑体" panose="02010609060101010101" pitchFamily="2" charset="-122"/>
                <a:ea typeface="黑体" panose="02010609060101010101" pitchFamily="2" charset="-122"/>
              </a:rPr>
              <a:t>IP </a:t>
            </a:r>
            <a:r>
              <a:rPr lang="zh-CN" altLang="en-US" sz="2100" dirty="0">
                <a:latin typeface="黑体" panose="02010609060101010101" pitchFamily="2" charset="-122"/>
                <a:ea typeface="黑体" panose="02010609060101010101" pitchFamily="2" charset="-122"/>
              </a:rPr>
              <a:t>列表上的机器带来负面的影响，让被攻击服务器误认为这些机器发动了攻击。</a:t>
            </a:r>
            <a:endParaRPr lang="zh-CN" altLang="en-US" sz="2100" dirty="0">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457200" y="274638"/>
            <a:ext cx="8229600" cy="725487"/>
          </a:xfrm>
        </p:spPr>
        <p:txBody>
          <a:bodyPr/>
          <a:lstStyle/>
          <a:p>
            <a:r>
              <a:rPr lang="en-US" altLang="zh-CN">
                <a:latin typeface="黑体" panose="02010609060101010101" pitchFamily="2" charset="-122"/>
                <a:ea typeface="黑体" panose="02010609060101010101" pitchFamily="2" charset="-122"/>
              </a:rPr>
              <a:t>DDoS</a:t>
            </a:r>
            <a:r>
              <a:rPr lang="zh-CN" altLang="en-US">
                <a:latin typeface="黑体" panose="02010609060101010101" pitchFamily="2" charset="-122"/>
                <a:ea typeface="黑体" panose="02010609060101010101" pitchFamily="2" charset="-122"/>
              </a:rPr>
              <a:t>防御方法</a:t>
            </a:r>
            <a:endParaRPr lang="zh-CN" altLang="en-US">
              <a:latin typeface="黑体" panose="02010609060101010101" pitchFamily="2" charset="-122"/>
              <a:ea typeface="黑体" panose="02010609060101010101" pitchFamily="2" charset="-122"/>
            </a:endParaRPr>
          </a:p>
        </p:txBody>
      </p:sp>
      <p:sp>
        <p:nvSpPr>
          <p:cNvPr id="145411" name="Rectangle 3"/>
          <p:cNvSpPr>
            <a:spLocks noGrp="1" noChangeArrowheads="1"/>
          </p:cNvSpPr>
          <p:nvPr>
            <p:ph idx="1"/>
          </p:nvPr>
        </p:nvSpPr>
        <p:spPr>
          <a:xfrm>
            <a:off x="457200" y="1285875"/>
            <a:ext cx="8229600" cy="5214938"/>
          </a:xfrm>
        </p:spPr>
        <p:txBody>
          <a:bodyPr/>
          <a:lstStyle/>
          <a:p>
            <a:pPr>
              <a:lnSpc>
                <a:spcPct val="80000"/>
              </a:lnSpc>
              <a:buFont typeface="Wingdings" panose="05000000000000000000" pitchFamily="2" charset="2"/>
              <a:buNone/>
            </a:pPr>
            <a:r>
              <a:rPr lang="zh-CN" altLang="en-US" sz="1900" dirty="0">
                <a:latin typeface="黑体" panose="02010609060101010101" pitchFamily="2" charset="-122"/>
                <a:ea typeface="黑体" panose="02010609060101010101" pitchFamily="2" charset="-122"/>
              </a:rPr>
              <a:t>   目前依然缺少非常有效的解决方案，其中有几个因素阻止了 </a:t>
            </a:r>
            <a:r>
              <a:rPr lang="en-US" altLang="zh-CN" sz="1900" dirty="0" err="1">
                <a:latin typeface="黑体" panose="02010609060101010101" pitchFamily="2" charset="-122"/>
                <a:ea typeface="黑体" panose="02010609060101010101" pitchFamily="2" charset="-122"/>
              </a:rPr>
              <a:t>DDoS</a:t>
            </a:r>
            <a:r>
              <a:rPr lang="en-US" altLang="zh-CN" sz="1900" dirty="0">
                <a:latin typeface="黑体" panose="02010609060101010101" pitchFamily="2" charset="-122"/>
                <a:ea typeface="黑体" panose="02010609060101010101" pitchFamily="2" charset="-122"/>
              </a:rPr>
              <a:t> </a:t>
            </a:r>
            <a:r>
              <a:rPr lang="zh-CN" altLang="en-US" sz="1900" dirty="0">
                <a:latin typeface="黑体" panose="02010609060101010101" pitchFamily="2" charset="-122"/>
                <a:ea typeface="黑体" panose="02010609060101010101" pitchFamily="2" charset="-122"/>
              </a:rPr>
              <a:t>防范技术的发展： </a:t>
            </a:r>
            <a:endParaRPr lang="zh-CN" altLang="en-US" sz="1900" dirty="0">
              <a:latin typeface="黑体" panose="02010609060101010101" pitchFamily="2" charset="-122"/>
              <a:ea typeface="黑体" panose="02010609060101010101" pitchFamily="2" charset="-122"/>
            </a:endParaRPr>
          </a:p>
          <a:p>
            <a:pPr>
              <a:lnSpc>
                <a:spcPct val="80000"/>
              </a:lnSpc>
            </a:pPr>
            <a:r>
              <a:rPr lang="zh-CN" altLang="en-US" sz="1900" dirty="0">
                <a:solidFill>
                  <a:srgbClr val="FF0000"/>
                </a:solidFill>
                <a:latin typeface="黑体" panose="02010609060101010101" pitchFamily="2" charset="-122"/>
                <a:ea typeface="黑体" panose="02010609060101010101" pitchFamily="2" charset="-122"/>
              </a:rPr>
              <a:t>最理想的防范</a:t>
            </a:r>
            <a:r>
              <a:rPr lang="zh-CN" altLang="en-US" sz="1900" dirty="0">
                <a:latin typeface="黑体" panose="02010609060101010101" pitchFamily="2" charset="-122"/>
                <a:ea typeface="黑体" panose="02010609060101010101" pitchFamily="2" charset="-122"/>
              </a:rPr>
              <a:t>需要在 </a:t>
            </a:r>
            <a:r>
              <a:rPr lang="en-US" altLang="zh-CN" sz="1900" dirty="0">
                <a:latin typeface="黑体" panose="02010609060101010101" pitchFamily="2" charset="-122"/>
                <a:ea typeface="黑体" panose="02010609060101010101" pitchFamily="2" charset="-122"/>
              </a:rPr>
              <a:t>Internet </a:t>
            </a:r>
            <a:r>
              <a:rPr lang="zh-CN" altLang="en-US" sz="1900" dirty="0">
                <a:latin typeface="黑体" panose="02010609060101010101" pitchFamily="2" charset="-122"/>
                <a:ea typeface="黑体" panose="02010609060101010101" pitchFamily="2" charset="-122"/>
              </a:rPr>
              <a:t>上</a:t>
            </a:r>
            <a:r>
              <a:rPr lang="zh-CN" altLang="en-US" sz="1900" dirty="0">
                <a:solidFill>
                  <a:srgbClr val="FF0000"/>
                </a:solidFill>
                <a:latin typeface="黑体" panose="02010609060101010101" pitchFamily="2" charset="-122"/>
                <a:ea typeface="黑体" panose="02010609060101010101" pitchFamily="2" charset="-122"/>
              </a:rPr>
              <a:t>多个点实行分布式防范</a:t>
            </a:r>
            <a:r>
              <a:rPr lang="zh-CN" altLang="en-US" sz="1900" dirty="0">
                <a:latin typeface="黑体" panose="02010609060101010101" pitchFamily="2" charset="-122"/>
                <a:ea typeface="黑体" panose="02010609060101010101" pitchFamily="2" charset="-122"/>
              </a:rPr>
              <a:t>。</a:t>
            </a:r>
            <a:endParaRPr lang="zh-CN" altLang="en-US" sz="1900" dirty="0">
              <a:latin typeface="黑体" panose="02010609060101010101" pitchFamily="2" charset="-122"/>
              <a:ea typeface="黑体" panose="02010609060101010101" pitchFamily="2" charset="-122"/>
            </a:endParaRPr>
          </a:p>
          <a:p>
            <a:pPr lvl="1">
              <a:lnSpc>
                <a:spcPct val="80000"/>
              </a:lnSpc>
            </a:pPr>
            <a:r>
              <a:rPr lang="zh-CN" altLang="en-US" sz="1660" dirty="0">
                <a:latin typeface="黑体" panose="02010609060101010101" pitchFamily="2" charset="-122"/>
                <a:ea typeface="黑体" panose="02010609060101010101" pitchFamily="2" charset="-122"/>
              </a:rPr>
              <a:t>从攻击者所在的子网跟踪攻击者的真实身份</a:t>
            </a:r>
            <a:endParaRPr lang="zh-CN" altLang="en-US" sz="1660" dirty="0">
              <a:latin typeface="黑体" panose="02010609060101010101" pitchFamily="2" charset="-122"/>
              <a:ea typeface="黑体" panose="02010609060101010101" pitchFamily="2" charset="-122"/>
            </a:endParaRPr>
          </a:p>
          <a:p>
            <a:pPr lvl="1">
              <a:lnSpc>
                <a:spcPct val="80000"/>
              </a:lnSpc>
            </a:pPr>
            <a:r>
              <a:rPr lang="zh-CN" altLang="en-US" sz="1660" dirty="0">
                <a:latin typeface="黑体" panose="02010609060101010101" pitchFamily="2" charset="-122"/>
                <a:ea typeface="黑体" panose="02010609060101010101" pitchFamily="2" charset="-122"/>
              </a:rPr>
              <a:t>从代理端所在的子网找到攻击源所在，制止攻击源继续向受害者发送恶意数据包</a:t>
            </a:r>
            <a:endParaRPr lang="zh-CN" altLang="en-US" sz="1660" dirty="0">
              <a:latin typeface="黑体" panose="02010609060101010101" pitchFamily="2" charset="-122"/>
              <a:ea typeface="黑体" panose="02010609060101010101" pitchFamily="2" charset="-122"/>
            </a:endParaRPr>
          </a:p>
          <a:p>
            <a:pPr lvl="1">
              <a:lnSpc>
                <a:spcPct val="80000"/>
              </a:lnSpc>
            </a:pPr>
            <a:r>
              <a:rPr lang="zh-CN" altLang="en-US" sz="1660" dirty="0">
                <a:latin typeface="黑体" panose="02010609060101010101" pitchFamily="2" charset="-122"/>
                <a:ea typeface="黑体" panose="02010609060101010101" pitchFamily="2" charset="-122"/>
              </a:rPr>
              <a:t>在受害者端及时发现攻击，采用一定的过滤和带宽限制方法。</a:t>
            </a:r>
            <a:endParaRPr lang="zh-CN" altLang="en-US" sz="1660" dirty="0">
              <a:latin typeface="黑体" panose="02010609060101010101" pitchFamily="2" charset="-122"/>
              <a:ea typeface="黑体" panose="02010609060101010101" pitchFamily="2" charset="-122"/>
            </a:endParaRPr>
          </a:p>
          <a:p>
            <a:pPr>
              <a:lnSpc>
                <a:spcPct val="80000"/>
              </a:lnSpc>
            </a:pPr>
            <a:r>
              <a:rPr lang="en-US" altLang="zh-CN" sz="1900" dirty="0">
                <a:latin typeface="黑体" panose="02010609060101010101" pitchFamily="2" charset="-122"/>
                <a:ea typeface="黑体" panose="02010609060101010101" pitchFamily="2" charset="-122"/>
              </a:rPr>
              <a:t>Internet </a:t>
            </a:r>
            <a:r>
              <a:rPr lang="zh-CN" altLang="en-US" sz="1900" dirty="0">
                <a:latin typeface="黑体" panose="02010609060101010101" pitchFamily="2" charset="-122"/>
                <a:ea typeface="黑体" panose="02010609060101010101" pitchFamily="2" charset="-122"/>
              </a:rPr>
              <a:t>处于分散式管理状态，在使用不同安全策略和网络体系结构的网络服务商之间部署防范系统、</a:t>
            </a:r>
            <a:r>
              <a:rPr lang="zh-CN" altLang="en-US" sz="1900" dirty="0">
                <a:solidFill>
                  <a:srgbClr val="FF0000"/>
                </a:solidFill>
                <a:latin typeface="黑体" panose="02010609060101010101" pitchFamily="2" charset="-122"/>
                <a:ea typeface="黑体" panose="02010609060101010101" pitchFamily="2" charset="-122"/>
              </a:rPr>
              <a:t>进行协同检测</a:t>
            </a:r>
            <a:r>
              <a:rPr lang="zh-CN" altLang="en-US" sz="1900" dirty="0">
                <a:latin typeface="黑体" panose="02010609060101010101" pitchFamily="2" charset="-122"/>
                <a:ea typeface="黑体" panose="02010609060101010101" pitchFamily="2" charset="-122"/>
              </a:rPr>
              <a:t>是一件</a:t>
            </a:r>
            <a:r>
              <a:rPr lang="zh-CN" altLang="en-US" sz="1900" dirty="0">
                <a:solidFill>
                  <a:srgbClr val="FF0000"/>
                </a:solidFill>
                <a:latin typeface="黑体" panose="02010609060101010101" pitchFamily="2" charset="-122"/>
                <a:ea typeface="黑体" panose="02010609060101010101" pitchFamily="2" charset="-122"/>
              </a:rPr>
              <a:t>困难</a:t>
            </a:r>
            <a:r>
              <a:rPr lang="zh-CN" altLang="en-US" sz="1900" dirty="0">
                <a:latin typeface="黑体" panose="02010609060101010101" pitchFamily="2" charset="-122"/>
                <a:ea typeface="黑体" panose="02010609060101010101" pitchFamily="2" charset="-122"/>
              </a:rPr>
              <a:t>的事情，也难以保证协同检测的可靠性。</a:t>
            </a:r>
            <a:endParaRPr lang="zh-CN" altLang="en-US" sz="1900" dirty="0">
              <a:latin typeface="黑体" panose="02010609060101010101" pitchFamily="2" charset="-122"/>
              <a:ea typeface="黑体" panose="02010609060101010101" pitchFamily="2" charset="-122"/>
            </a:endParaRPr>
          </a:p>
          <a:p>
            <a:pPr>
              <a:lnSpc>
                <a:spcPct val="80000"/>
              </a:lnSpc>
            </a:pPr>
            <a:r>
              <a:rPr lang="zh-CN" altLang="en-US" sz="1900" dirty="0">
                <a:solidFill>
                  <a:srgbClr val="FF0000"/>
                </a:solidFill>
                <a:latin typeface="黑体" panose="02010609060101010101" pitchFamily="2" charset="-122"/>
                <a:ea typeface="黑体" panose="02010609060101010101" pitchFamily="2" charset="-122"/>
              </a:rPr>
              <a:t>经济和社会因素</a:t>
            </a:r>
            <a:r>
              <a:rPr lang="zh-CN" altLang="en-US" sz="1900" dirty="0">
                <a:latin typeface="黑体" panose="02010609060101010101" pitchFamily="2" charset="-122"/>
                <a:ea typeface="黑体" panose="02010609060101010101" pitchFamily="2" charset="-122"/>
              </a:rPr>
              <a:t>也是分布协作系统必需考虑的因素。广泛的部署并不能保证给每一个网络服务商带来直接的利益，部署防范系统本身需要一定的代价和资源消耗，因此广泛的部署还有非技术性困难。这些都影响了研究者的积极性。 </a:t>
            </a:r>
            <a:endParaRPr lang="en-US" altLang="zh-CN" sz="1900" dirty="0">
              <a:latin typeface="黑体" panose="02010609060101010101" pitchFamily="2" charset="-122"/>
              <a:ea typeface="黑体" panose="02010609060101010101" pitchFamily="2" charset="-122"/>
            </a:endParaRPr>
          </a:p>
          <a:p>
            <a:pPr>
              <a:lnSpc>
                <a:spcPct val="80000"/>
              </a:lnSpc>
            </a:pPr>
            <a:r>
              <a:rPr lang="zh-CN" altLang="en-US" sz="1900" dirty="0">
                <a:latin typeface="黑体" panose="02010609060101010101" pitchFamily="2" charset="-122"/>
                <a:ea typeface="黑体" panose="02010609060101010101" pitchFamily="2" charset="-122"/>
              </a:rPr>
              <a:t>在 </a:t>
            </a:r>
            <a:r>
              <a:rPr lang="en-US" altLang="zh-CN" sz="1900" dirty="0" err="1">
                <a:latin typeface="黑体" panose="02010609060101010101" pitchFamily="2" charset="-122"/>
                <a:ea typeface="黑体" panose="02010609060101010101" pitchFamily="2" charset="-122"/>
              </a:rPr>
              <a:t>DDoS</a:t>
            </a:r>
            <a:r>
              <a:rPr lang="en-US" altLang="zh-CN" sz="1900" dirty="0">
                <a:latin typeface="黑体" panose="02010609060101010101" pitchFamily="2" charset="-122"/>
                <a:ea typeface="黑体" panose="02010609060101010101" pitchFamily="2" charset="-122"/>
              </a:rPr>
              <a:t> </a:t>
            </a:r>
            <a:r>
              <a:rPr lang="zh-CN" altLang="en-US" sz="1900" dirty="0">
                <a:latin typeface="黑体" panose="02010609060101010101" pitchFamily="2" charset="-122"/>
                <a:ea typeface="黑体" panose="02010609060101010101" pitchFamily="2" charset="-122"/>
              </a:rPr>
              <a:t>防范策略研究中，还</a:t>
            </a:r>
            <a:r>
              <a:rPr lang="zh-CN" altLang="en-US" sz="1900" dirty="0">
                <a:solidFill>
                  <a:srgbClr val="FF0000"/>
                </a:solidFill>
                <a:latin typeface="黑体" panose="02010609060101010101" pitchFamily="2" charset="-122"/>
                <a:ea typeface="黑体" panose="02010609060101010101" pitchFamily="2" charset="-122"/>
              </a:rPr>
              <a:t>缺少足够的关于 </a:t>
            </a:r>
            <a:r>
              <a:rPr lang="en-US" altLang="zh-CN" sz="1900" dirty="0" err="1">
                <a:solidFill>
                  <a:srgbClr val="FF0000"/>
                </a:solidFill>
                <a:latin typeface="黑体" panose="02010609060101010101" pitchFamily="2" charset="-122"/>
                <a:ea typeface="黑体" panose="02010609060101010101" pitchFamily="2" charset="-122"/>
              </a:rPr>
              <a:t>DDoS</a:t>
            </a:r>
            <a:r>
              <a:rPr lang="en-US" altLang="zh-CN" sz="1900" dirty="0">
                <a:solidFill>
                  <a:srgbClr val="FF0000"/>
                </a:solidFill>
                <a:latin typeface="黑体" panose="02010609060101010101" pitchFamily="2" charset="-122"/>
                <a:ea typeface="黑体" panose="02010609060101010101" pitchFamily="2" charset="-122"/>
              </a:rPr>
              <a:t> </a:t>
            </a:r>
            <a:r>
              <a:rPr lang="zh-CN" altLang="en-US" sz="1900" dirty="0">
                <a:solidFill>
                  <a:srgbClr val="FF0000"/>
                </a:solidFill>
                <a:latin typeface="黑体" panose="02010609060101010101" pitchFamily="2" charset="-122"/>
                <a:ea typeface="黑体" panose="02010609060101010101" pitchFamily="2" charset="-122"/>
              </a:rPr>
              <a:t>攻击信息</a:t>
            </a:r>
            <a:r>
              <a:rPr lang="zh-CN" altLang="en-US" sz="1900" dirty="0">
                <a:latin typeface="黑体" panose="02010609060101010101" pitchFamily="2" charset="-122"/>
                <a:ea typeface="黑体" panose="02010609060101010101" pitchFamily="2" charset="-122"/>
              </a:rPr>
              <a:t>。虽然现在已经有一些对</a:t>
            </a:r>
            <a:r>
              <a:rPr lang="en-US" altLang="zh-CN" sz="1900" dirty="0" err="1">
                <a:latin typeface="黑体" panose="02010609060101010101" pitchFamily="2" charset="-122"/>
                <a:ea typeface="黑体" panose="02010609060101010101" pitchFamily="2" charset="-122"/>
              </a:rPr>
              <a:t>DDoS</a:t>
            </a:r>
            <a:r>
              <a:rPr lang="zh-CN" altLang="en-US" sz="1900" dirty="0">
                <a:latin typeface="黑体" panose="02010609060101010101" pitchFamily="2" charset="-122"/>
                <a:ea typeface="黑体" panose="02010609060101010101" pitchFamily="2" charset="-122"/>
              </a:rPr>
              <a:t>攻击工具的分析，但是还缺乏现实网络中对</a:t>
            </a:r>
            <a:r>
              <a:rPr lang="en-US" altLang="zh-CN" sz="1900" dirty="0" err="1">
                <a:latin typeface="黑体" panose="02010609060101010101" pitchFamily="2" charset="-122"/>
                <a:ea typeface="黑体" panose="02010609060101010101" pitchFamily="2" charset="-122"/>
              </a:rPr>
              <a:t>DDoS</a:t>
            </a:r>
            <a:r>
              <a:rPr lang="zh-CN" altLang="en-US" sz="1900" dirty="0">
                <a:latin typeface="黑体" panose="02010609060101010101" pitchFamily="2" charset="-122"/>
                <a:ea typeface="黑体" panose="02010609060101010101" pitchFamily="2" charset="-122"/>
              </a:rPr>
              <a:t>攻击的频率、强度、攻击包的大小、每次攻击中代理端数目的报告。通常只知道某些网站被攻击的结果，而缺乏具体的攻击细节。</a:t>
            </a:r>
            <a:endParaRPr lang="zh-CN" altLang="zh-CN" sz="1900" dirty="0">
              <a:latin typeface="黑体" panose="02010609060101010101" pitchFamily="2" charset="-122"/>
              <a:ea typeface="黑体" panose="02010609060101010101" pitchFamily="2" charset="-122"/>
            </a:endParaRPr>
          </a:p>
          <a:p>
            <a:pPr algn="just">
              <a:lnSpc>
                <a:spcPct val="80000"/>
              </a:lnSpc>
            </a:pPr>
            <a:endParaRPr lang="en-US" altLang="zh-CN" sz="1900" dirty="0">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标题 1"/>
          <p:cNvSpPr>
            <a:spLocks noGrp="1" noChangeArrowheads="1"/>
          </p:cNvSpPr>
          <p:nvPr>
            <p:ph type="title"/>
          </p:nvPr>
        </p:nvSpPr>
        <p:spPr>
          <a:xfrm>
            <a:off x="457200" y="274638"/>
            <a:ext cx="8229600" cy="725487"/>
          </a:xfrm>
        </p:spPr>
        <p:txBody>
          <a:bodyPr/>
          <a:lstStyle/>
          <a:p>
            <a:r>
              <a:rPr lang="en-US" altLang="zh-CN">
                <a:latin typeface="黑体" panose="02010609060101010101" pitchFamily="2" charset="-122"/>
                <a:ea typeface="黑体" panose="02010609060101010101" pitchFamily="2" charset="-122"/>
              </a:rPr>
              <a:t>DDoS</a:t>
            </a:r>
            <a:r>
              <a:rPr lang="zh-CN" altLang="en-US">
                <a:latin typeface="黑体" panose="02010609060101010101" pitchFamily="2" charset="-122"/>
                <a:ea typeface="黑体" panose="02010609060101010101" pitchFamily="2" charset="-122"/>
              </a:rPr>
              <a:t>的防御</a:t>
            </a:r>
            <a:endParaRPr lang="zh-CN" altLang="en-US">
              <a:latin typeface="黑体" panose="02010609060101010101" pitchFamily="2" charset="-122"/>
              <a:ea typeface="黑体" panose="02010609060101010101" pitchFamily="2" charset="-122"/>
            </a:endParaRPr>
          </a:p>
        </p:txBody>
      </p:sp>
      <p:sp>
        <p:nvSpPr>
          <p:cNvPr id="146435" name="内容占位符 2"/>
          <p:cNvSpPr>
            <a:spLocks noGrp="1" noChangeArrowheads="1"/>
          </p:cNvSpPr>
          <p:nvPr>
            <p:ph idx="1"/>
          </p:nvPr>
        </p:nvSpPr>
        <p:spPr>
          <a:xfrm>
            <a:off x="457200" y="1285875"/>
            <a:ext cx="8229600" cy="5214938"/>
          </a:xfrm>
        </p:spPr>
        <p:txBody>
          <a:bodyPr/>
          <a:lstStyle/>
          <a:p>
            <a:r>
              <a:rPr lang="zh-CN" altLang="en-US">
                <a:latin typeface="黑体" panose="02010609060101010101" pitchFamily="2" charset="-122"/>
                <a:ea typeface="黑体" panose="02010609060101010101" pitchFamily="2" charset="-122"/>
              </a:rPr>
              <a:t>预防</a:t>
            </a:r>
            <a:endParaRPr lang="en-US" altLang="zh-CN">
              <a:latin typeface="黑体" panose="02010609060101010101" pitchFamily="2" charset="-122"/>
              <a:ea typeface="黑体" panose="02010609060101010101" pitchFamily="2" charset="-122"/>
            </a:endParaRPr>
          </a:p>
          <a:p>
            <a:r>
              <a:rPr lang="zh-CN" altLang="en-US">
                <a:latin typeface="黑体" panose="02010609060101010101" pitchFamily="2" charset="-122"/>
                <a:ea typeface="黑体" panose="02010609060101010101" pitchFamily="2" charset="-122"/>
              </a:rPr>
              <a:t>检测</a:t>
            </a:r>
            <a:endParaRPr lang="en-US" altLang="zh-CN">
              <a:latin typeface="黑体" panose="02010609060101010101" pitchFamily="2" charset="-122"/>
              <a:ea typeface="黑体" panose="02010609060101010101" pitchFamily="2" charset="-122"/>
            </a:endParaRPr>
          </a:p>
          <a:p>
            <a:r>
              <a:rPr lang="zh-CN" altLang="en-US">
                <a:latin typeface="黑体" panose="02010609060101010101" pitchFamily="2" charset="-122"/>
                <a:ea typeface="黑体" panose="02010609060101010101" pitchFamily="2" charset="-122"/>
              </a:rPr>
              <a:t>响应</a:t>
            </a:r>
            <a:endParaRPr lang="zh-CN" altLang="en-US">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457200" y="274638"/>
            <a:ext cx="8229600" cy="725487"/>
          </a:xfrm>
        </p:spPr>
        <p:txBody>
          <a:bodyPr/>
          <a:lstStyle/>
          <a:p>
            <a:r>
              <a:rPr lang="en-US" altLang="zh-CN">
                <a:latin typeface="黑体" panose="02010609060101010101" pitchFamily="2" charset="-122"/>
                <a:ea typeface="黑体" panose="02010609060101010101" pitchFamily="2" charset="-122"/>
              </a:rPr>
              <a:t>DDoS</a:t>
            </a:r>
            <a:r>
              <a:rPr lang="zh-CN" altLang="en-US">
                <a:latin typeface="黑体" panose="02010609060101010101" pitchFamily="2" charset="-122"/>
                <a:ea typeface="黑体" panose="02010609060101010101" pitchFamily="2" charset="-122"/>
              </a:rPr>
              <a:t>防御：预防</a:t>
            </a:r>
            <a:endParaRPr lang="zh-CN" altLang="en-US">
              <a:latin typeface="黑体" panose="02010609060101010101" pitchFamily="2" charset="-122"/>
              <a:ea typeface="黑体" panose="02010609060101010101" pitchFamily="2" charset="-122"/>
            </a:endParaRPr>
          </a:p>
        </p:txBody>
      </p:sp>
      <p:sp>
        <p:nvSpPr>
          <p:cNvPr id="147459" name="Rectangle 3"/>
          <p:cNvSpPr>
            <a:spLocks noGrp="1" noChangeArrowheads="1"/>
          </p:cNvSpPr>
          <p:nvPr>
            <p:ph idx="1"/>
          </p:nvPr>
        </p:nvSpPr>
        <p:spPr>
          <a:xfrm>
            <a:off x="539750" y="1557338"/>
            <a:ext cx="7931150" cy="4086225"/>
          </a:xfrm>
        </p:spPr>
        <p:txBody>
          <a:bodyPr/>
          <a:lstStyle/>
          <a:p>
            <a:r>
              <a:rPr lang="zh-CN" altLang="en-US" sz="2000">
                <a:latin typeface="宋体" panose="02010600030101010101" pitchFamily="2" charset="-122"/>
                <a:ea typeface="黑体" panose="02010609060101010101" pitchFamily="2" charset="-122"/>
              </a:rPr>
              <a:t>预防包括减少 </a:t>
            </a:r>
            <a:r>
              <a:rPr lang="en-US" altLang="zh-CN" sz="2000">
                <a:latin typeface="宋体" panose="02010600030101010101" pitchFamily="2" charset="-122"/>
                <a:ea typeface="黑体" panose="02010609060101010101" pitchFamily="2" charset="-122"/>
              </a:rPr>
              <a:t>DDoS </a:t>
            </a:r>
            <a:r>
              <a:rPr lang="zh-CN" altLang="en-US" sz="2000">
                <a:latin typeface="宋体" panose="02010600030101010101" pitchFamily="2" charset="-122"/>
                <a:ea typeface="黑体" panose="02010609060101010101" pitchFamily="2" charset="-122"/>
              </a:rPr>
              <a:t>攻击的可能性和减少在 </a:t>
            </a:r>
            <a:r>
              <a:rPr lang="en-US" altLang="zh-CN" sz="2000">
                <a:latin typeface="宋体" panose="02010600030101010101" pitchFamily="2" charset="-122"/>
                <a:ea typeface="黑体" panose="02010609060101010101" pitchFamily="2" charset="-122"/>
              </a:rPr>
              <a:t>DDoS </a:t>
            </a:r>
            <a:r>
              <a:rPr lang="zh-CN" altLang="en-US" sz="2000">
                <a:latin typeface="宋体" panose="02010600030101010101" pitchFamily="2" charset="-122"/>
                <a:ea typeface="黑体" panose="02010609060101010101" pitchFamily="2" charset="-122"/>
              </a:rPr>
              <a:t>攻击期间所受到的损失，或增强受害服务器在攻击期间对攻击的容忍能力。最好的预防方法</a:t>
            </a:r>
            <a:r>
              <a:rPr lang="zh-CN" altLang="en-US" sz="2000">
                <a:solidFill>
                  <a:srgbClr val="FF0000"/>
                </a:solidFill>
                <a:latin typeface="宋体" panose="02010600030101010101" pitchFamily="2" charset="-122"/>
                <a:ea typeface="黑体" panose="02010609060101010101" pitchFamily="2" charset="-122"/>
              </a:rPr>
              <a:t>是阻止机器被攻击者利用形成代理端</a:t>
            </a:r>
            <a:endParaRPr lang="zh-CN" altLang="en-US" sz="2000">
              <a:solidFill>
                <a:srgbClr val="FF0000"/>
              </a:solidFill>
              <a:latin typeface="宋体" panose="02010600030101010101" pitchFamily="2" charset="-122"/>
              <a:ea typeface="黑体" panose="02010609060101010101" pitchFamily="2" charset="-122"/>
            </a:endParaRPr>
          </a:p>
          <a:p>
            <a:endParaRPr lang="zh-CN" altLang="en-US" sz="2000">
              <a:solidFill>
                <a:srgbClr val="FF0000"/>
              </a:solidFill>
              <a:latin typeface="宋体" panose="02010600030101010101" pitchFamily="2" charset="-122"/>
              <a:ea typeface="黑体" panose="02010609060101010101" pitchFamily="2" charset="-122"/>
            </a:endParaRPr>
          </a:p>
          <a:p>
            <a:r>
              <a:rPr lang="zh-CN" altLang="en-US" sz="2000">
                <a:latin typeface="宋体" panose="02010600030101010101" pitchFamily="2" charset="-122"/>
                <a:ea typeface="黑体" panose="02010609060101010101" pitchFamily="2" charset="-122"/>
              </a:rPr>
              <a:t>在服务器上的预防方法研究受到了很多的关注。在预防语义 </a:t>
            </a:r>
            <a:r>
              <a:rPr lang="en-US" altLang="zh-CN" sz="2000">
                <a:latin typeface="宋体" panose="02010600030101010101" pitchFamily="2" charset="-122"/>
                <a:ea typeface="黑体" panose="02010609060101010101" pitchFamily="2" charset="-122"/>
              </a:rPr>
              <a:t>DDoS </a:t>
            </a:r>
            <a:r>
              <a:rPr lang="zh-CN" altLang="en-US" sz="2000">
                <a:latin typeface="宋体" panose="02010600030101010101" pitchFamily="2" charset="-122"/>
                <a:ea typeface="黑体" panose="02010609060101010101" pitchFamily="2" charset="-122"/>
              </a:rPr>
              <a:t>攻击方面，主要是</a:t>
            </a:r>
            <a:r>
              <a:rPr lang="zh-CN" altLang="en-US" sz="2000">
                <a:solidFill>
                  <a:srgbClr val="FF0000"/>
                </a:solidFill>
                <a:latin typeface="宋体" panose="02010600030101010101" pitchFamily="2" charset="-122"/>
                <a:ea typeface="黑体" panose="02010609060101010101" pitchFamily="2" charset="-122"/>
              </a:rPr>
              <a:t>打上最新的补丁</a:t>
            </a:r>
            <a:r>
              <a:rPr lang="zh-CN" altLang="en-US" sz="2000">
                <a:latin typeface="宋体" panose="02010600030101010101" pitchFamily="2" charset="-122"/>
                <a:ea typeface="黑体" panose="02010609060101010101" pitchFamily="2" charset="-122"/>
              </a:rPr>
              <a:t>，包括网络协议、操作系统、应用程序等的补丁。同时也要增强防火墙设置，入侵检测系统，蠕虫防范系统等，来监控网络和主机上的异常行为。</a:t>
            </a:r>
            <a:endParaRPr lang="en-US" altLang="zh-CN" sz="2000">
              <a:latin typeface="宋体" panose="02010600030101010101" pitchFamily="2" charset="-122"/>
              <a:ea typeface="黑体" panose="02010609060101010101" pitchFamily="2" charset="-122"/>
            </a:endParaRPr>
          </a:p>
        </p:txBody>
      </p:sp>
    </p:spTree>
  </p:cSld>
  <p:clrMapOvr>
    <a:masterClrMapping/>
  </p:clrMapOvr>
  <p:transition>
    <p:pull dir="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457200" y="274638"/>
            <a:ext cx="8229600" cy="725487"/>
          </a:xfrm>
        </p:spPr>
        <p:txBody>
          <a:bodyPr/>
          <a:lstStyle/>
          <a:p>
            <a:r>
              <a:rPr lang="en-US" altLang="zh-CN">
                <a:latin typeface="黑体" panose="02010609060101010101" pitchFamily="2" charset="-122"/>
                <a:ea typeface="黑体" panose="02010609060101010101" pitchFamily="2" charset="-122"/>
              </a:rPr>
              <a:t>DDoS</a:t>
            </a:r>
            <a:r>
              <a:rPr lang="zh-CN" altLang="en-US">
                <a:latin typeface="黑体" panose="02010609060101010101" pitchFamily="2" charset="-122"/>
                <a:ea typeface="黑体" panose="02010609060101010101" pitchFamily="2" charset="-122"/>
              </a:rPr>
              <a:t>防御</a:t>
            </a:r>
            <a:r>
              <a:rPr lang="en-US" altLang="zh-CN">
                <a:latin typeface="黑体" panose="02010609060101010101" pitchFamily="2" charset="-122"/>
                <a:ea typeface="黑体" panose="02010609060101010101" pitchFamily="2" charset="-122"/>
              </a:rPr>
              <a:t>: </a:t>
            </a:r>
            <a:r>
              <a:rPr lang="zh-CN" altLang="en-US">
                <a:latin typeface="黑体" panose="02010609060101010101" pitchFamily="2" charset="-122"/>
                <a:ea typeface="黑体" panose="02010609060101010101" pitchFamily="2" charset="-122"/>
              </a:rPr>
              <a:t>预防</a:t>
            </a:r>
            <a:endParaRPr lang="zh-CN" altLang="en-US">
              <a:latin typeface="黑体" panose="02010609060101010101" pitchFamily="2" charset="-122"/>
              <a:ea typeface="黑体" panose="02010609060101010101" pitchFamily="2" charset="-122"/>
            </a:endParaRPr>
          </a:p>
        </p:txBody>
      </p:sp>
      <p:sp>
        <p:nvSpPr>
          <p:cNvPr id="148483" name="Rectangle 3"/>
          <p:cNvSpPr>
            <a:spLocks noGrp="1" noChangeArrowheads="1"/>
          </p:cNvSpPr>
          <p:nvPr>
            <p:ph idx="1"/>
          </p:nvPr>
        </p:nvSpPr>
        <p:spPr>
          <a:xfrm>
            <a:off x="457200" y="1719263"/>
            <a:ext cx="8218488" cy="4373562"/>
          </a:xfrm>
        </p:spPr>
        <p:txBody>
          <a:bodyPr/>
          <a:lstStyle/>
          <a:p>
            <a:pPr>
              <a:lnSpc>
                <a:spcPct val="90000"/>
              </a:lnSpc>
            </a:pPr>
            <a:r>
              <a:rPr lang="zh-CN" altLang="en-US" sz="2000">
                <a:latin typeface="宋体" panose="02010600030101010101" pitchFamily="2" charset="-122"/>
                <a:ea typeface="黑体" panose="02010609060101010101" pitchFamily="2" charset="-122"/>
              </a:rPr>
              <a:t>在预防暴力 </a:t>
            </a:r>
            <a:r>
              <a:rPr lang="en-US" altLang="zh-CN" sz="2000">
                <a:latin typeface="宋体" panose="02010600030101010101" pitchFamily="2" charset="-122"/>
                <a:ea typeface="黑体" panose="02010609060101010101" pitchFamily="2" charset="-122"/>
              </a:rPr>
              <a:t>DDoS </a:t>
            </a:r>
            <a:r>
              <a:rPr lang="zh-CN" altLang="en-US" sz="2000">
                <a:latin typeface="宋体" panose="02010600030101010101" pitchFamily="2" charset="-122"/>
                <a:ea typeface="黑体" panose="02010609060101010101" pitchFamily="2" charset="-122"/>
              </a:rPr>
              <a:t>攻击方面，主要</a:t>
            </a:r>
            <a:r>
              <a:rPr lang="zh-CN" altLang="en-US" sz="2000">
                <a:solidFill>
                  <a:srgbClr val="FF0000"/>
                </a:solidFill>
                <a:latin typeface="宋体" panose="02010600030101010101" pitchFamily="2" charset="-122"/>
                <a:ea typeface="黑体" panose="02010609060101010101" pitchFamily="2" charset="-122"/>
              </a:rPr>
              <a:t>增加认证难度，增加系统的容忍能力，提高网络拓朴复杂度</a:t>
            </a:r>
            <a:r>
              <a:rPr lang="zh-CN" altLang="en-US" sz="2000">
                <a:latin typeface="宋体" panose="02010600030101010101" pitchFamily="2" charset="-122"/>
                <a:ea typeface="黑体" panose="02010609060101010101" pitchFamily="2" charset="-122"/>
              </a:rPr>
              <a:t>。例如在认证过程中使用图形识别测试，由于机器在图形识别方面很难做到和人一样的准确率，因此实行自动攻击的代理程序无法通过图形识别测试，而正常用户可以轻而易举的通过图形识别的认证。</a:t>
            </a:r>
            <a:endParaRPr lang="zh-CN" altLang="en-US" sz="2000">
              <a:latin typeface="宋体" panose="02010600030101010101" pitchFamily="2" charset="-122"/>
              <a:ea typeface="黑体" panose="02010609060101010101" pitchFamily="2" charset="-122"/>
            </a:endParaRPr>
          </a:p>
          <a:p>
            <a:pPr>
              <a:lnSpc>
                <a:spcPct val="90000"/>
              </a:lnSpc>
            </a:pPr>
            <a:r>
              <a:rPr lang="zh-CN" altLang="en-US" sz="2000">
                <a:latin typeface="宋体" panose="02010600030101010101" pitchFamily="2" charset="-122"/>
                <a:ea typeface="黑体" panose="02010609060101010101" pitchFamily="2" charset="-122"/>
              </a:rPr>
              <a:t>还有一种网络安全拓朴策略，服务器的真实 </a:t>
            </a:r>
            <a:r>
              <a:rPr lang="en-US" altLang="zh-CN" sz="2000">
                <a:latin typeface="宋体" panose="02010600030101010101" pitchFamily="2" charset="-122"/>
                <a:ea typeface="黑体" panose="02010609060101010101" pitchFamily="2" charset="-122"/>
              </a:rPr>
              <a:t>IP </a:t>
            </a:r>
            <a:r>
              <a:rPr lang="zh-CN" altLang="en-US" sz="2000">
                <a:latin typeface="宋体" panose="02010600030101010101" pitchFamily="2" charset="-122"/>
                <a:ea typeface="黑体" panose="02010609060101010101" pitchFamily="2" charset="-122"/>
              </a:rPr>
              <a:t>地址不对外公布，只有其周围少量的安全路由器知道（称作灯塔） ，当一个客户请求到达后，首先经过评估，然后由多个“灯塔”指引才能到达服务器，因此对于想直接攻击服务器的 </a:t>
            </a:r>
            <a:r>
              <a:rPr lang="en-US" altLang="zh-CN" sz="2000">
                <a:latin typeface="宋体" panose="02010600030101010101" pitchFamily="2" charset="-122"/>
                <a:ea typeface="黑体" panose="02010609060101010101" pitchFamily="2" charset="-122"/>
              </a:rPr>
              <a:t>DDoS </a:t>
            </a:r>
            <a:r>
              <a:rPr lang="zh-CN" altLang="en-US" sz="2000">
                <a:latin typeface="宋体" panose="02010600030101010101" pitchFamily="2" charset="-122"/>
                <a:ea typeface="黑体" panose="02010609060101010101" pitchFamily="2" charset="-122"/>
              </a:rPr>
              <a:t>攻击来说， 很难用传统的方法对服务器发动攻击。同时被隐匿的服务器可以经常更换</a:t>
            </a:r>
            <a:r>
              <a:rPr lang="en-US" altLang="zh-CN" sz="2000">
                <a:latin typeface="宋体" panose="02010600030101010101" pitchFamily="2" charset="-122"/>
                <a:ea typeface="黑体" panose="02010609060101010101" pitchFamily="2" charset="-122"/>
              </a:rPr>
              <a:t>IP </a:t>
            </a:r>
            <a:r>
              <a:rPr lang="zh-CN" altLang="en-US" sz="2000">
                <a:latin typeface="宋体" panose="02010600030101010101" pitchFamily="2" charset="-122"/>
                <a:ea typeface="黑体" panose="02010609060101010101" pitchFamily="2" charset="-122"/>
              </a:rPr>
              <a:t>地址，新的 </a:t>
            </a:r>
            <a:r>
              <a:rPr lang="en-US" altLang="zh-CN" sz="2000">
                <a:latin typeface="宋体" panose="02010600030101010101" pitchFamily="2" charset="-122"/>
                <a:ea typeface="黑体" panose="02010609060101010101" pitchFamily="2" charset="-122"/>
              </a:rPr>
              <a:t>IP</a:t>
            </a:r>
            <a:r>
              <a:rPr lang="zh-CN" altLang="en-US" sz="2000">
                <a:latin typeface="宋体" panose="02010600030101010101" pitchFamily="2" charset="-122"/>
                <a:ea typeface="黑体" panose="02010609060101010101" pitchFamily="2" charset="-122"/>
              </a:rPr>
              <a:t>地址也只有“灯塔”才知道。其代价是需要长期保持多个“灯塔”路由器，因此开销是普通路由模式的多倍。</a:t>
            </a:r>
            <a:endParaRPr lang="zh-CN" altLang="en-US" sz="2000">
              <a:latin typeface="宋体" panose="02010600030101010101" pitchFamily="2" charset="-122"/>
              <a:ea typeface="黑体" panose="02010609060101010101" pitchFamily="2" charset="-122"/>
            </a:endParaRPr>
          </a:p>
          <a:p>
            <a:pPr>
              <a:lnSpc>
                <a:spcPct val="90000"/>
              </a:lnSpc>
            </a:pPr>
            <a:endParaRPr lang="en-US" altLang="zh-CN" sz="2000">
              <a:latin typeface="宋体" panose="02010600030101010101" pitchFamily="2" charset="-122"/>
              <a:ea typeface="黑体" panose="02010609060101010101" pitchFamily="2" charset="-122"/>
            </a:endParaRPr>
          </a:p>
        </p:txBody>
      </p:sp>
    </p:spTree>
  </p:cSld>
  <p:clrMapOvr>
    <a:masterClrMapping/>
  </p:clrMapOvr>
  <p:transition>
    <p:pull dir="ru"/>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457200" y="274638"/>
            <a:ext cx="8229600" cy="725487"/>
          </a:xfrm>
        </p:spPr>
        <p:txBody>
          <a:bodyPr/>
          <a:lstStyle/>
          <a:p>
            <a:r>
              <a:rPr lang="en-US" altLang="zh-CN">
                <a:latin typeface="黑体" panose="02010609060101010101" pitchFamily="2" charset="-122"/>
                <a:ea typeface="黑体" panose="02010609060101010101" pitchFamily="2" charset="-122"/>
              </a:rPr>
              <a:t>DDoS</a:t>
            </a:r>
            <a:r>
              <a:rPr lang="zh-CN" altLang="en-US">
                <a:latin typeface="黑体" panose="02010609060101010101" pitchFamily="2" charset="-122"/>
                <a:ea typeface="黑体" panose="02010609060101010101" pitchFamily="2" charset="-122"/>
              </a:rPr>
              <a:t>防御：检测</a:t>
            </a:r>
            <a:endParaRPr lang="zh-CN" altLang="en-US">
              <a:latin typeface="黑体" panose="02010609060101010101" pitchFamily="2" charset="-122"/>
              <a:ea typeface="黑体" panose="02010609060101010101" pitchFamily="2" charset="-122"/>
            </a:endParaRPr>
          </a:p>
        </p:txBody>
      </p:sp>
      <p:sp>
        <p:nvSpPr>
          <p:cNvPr id="149507" name="Text Box 4"/>
          <p:cNvSpPr txBox="1">
            <a:spLocks noChangeArrowheads="1"/>
          </p:cNvSpPr>
          <p:nvPr/>
        </p:nvSpPr>
        <p:spPr bwMode="auto">
          <a:xfrm>
            <a:off x="827088" y="1557338"/>
            <a:ext cx="7775575" cy="424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marL="800100" indent="-34290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en-US" altLang="zh-CN">
              <a:solidFill>
                <a:srgbClr val="0000FF"/>
              </a:solidFill>
              <a:ea typeface="宋体" panose="02010600030101010101" pitchFamily="2" charset="-122"/>
            </a:endParaRPr>
          </a:p>
          <a:p>
            <a:pPr eaLnBrk="1" hangingPunct="1">
              <a:buFont typeface="Wingdings" panose="05000000000000000000" pitchFamily="2" charset="2"/>
              <a:buChar char="l"/>
            </a:pPr>
            <a:r>
              <a:rPr lang="zh-CN" altLang="en-US">
                <a:solidFill>
                  <a:srgbClr val="0000FF"/>
                </a:solidFill>
                <a:ea typeface="宋体" panose="02010600030101010101" pitchFamily="2" charset="-122"/>
              </a:rPr>
              <a:t>检测方法主要指如何准确及时的发现</a:t>
            </a:r>
            <a:r>
              <a:rPr lang="en-US" altLang="zh-CN">
                <a:solidFill>
                  <a:srgbClr val="0000FF"/>
                </a:solidFill>
                <a:ea typeface="宋体" panose="02010600030101010101" pitchFamily="2" charset="-122"/>
              </a:rPr>
              <a:t>DDoS</a:t>
            </a:r>
            <a:r>
              <a:rPr lang="zh-CN" altLang="en-US">
                <a:solidFill>
                  <a:srgbClr val="0000FF"/>
                </a:solidFill>
                <a:ea typeface="宋体" panose="02010600030101010101" pitchFamily="2" charset="-122"/>
              </a:rPr>
              <a:t>攻击</a:t>
            </a:r>
            <a:endParaRPr lang="en-US" altLang="zh-CN">
              <a:solidFill>
                <a:srgbClr val="0000FF"/>
              </a:solidFill>
              <a:ea typeface="宋体" panose="02010600030101010101" pitchFamily="2" charset="-122"/>
            </a:endParaRPr>
          </a:p>
          <a:p>
            <a:pPr eaLnBrk="1" hangingPunct="1">
              <a:buFont typeface="Wingdings" panose="05000000000000000000" pitchFamily="2" charset="2"/>
              <a:buChar char="l"/>
            </a:pPr>
            <a:r>
              <a:rPr lang="zh-CN" altLang="en-US">
                <a:solidFill>
                  <a:srgbClr val="0000FF"/>
                </a:solidFill>
                <a:ea typeface="宋体" panose="02010600030101010101" pitchFamily="2" charset="-122"/>
              </a:rPr>
              <a:t>可能的检测位置：</a:t>
            </a:r>
            <a:r>
              <a:rPr lang="zh-CN" altLang="en-US">
                <a:solidFill>
                  <a:srgbClr val="FF0000"/>
                </a:solidFill>
                <a:ea typeface="宋体" panose="02010600030101010101" pitchFamily="2" charset="-122"/>
              </a:rPr>
              <a:t>受害服务器端、攻击源段、中间网络</a:t>
            </a:r>
            <a:endParaRPr lang="en-US" altLang="zh-CN">
              <a:solidFill>
                <a:srgbClr val="FF0000"/>
              </a:solidFill>
              <a:ea typeface="宋体" panose="02010600030101010101" pitchFamily="2" charset="-122"/>
            </a:endParaRPr>
          </a:p>
          <a:p>
            <a:pPr lvl="1" eaLnBrk="1" hangingPunct="1">
              <a:buFont typeface="Wingdings" panose="05000000000000000000" pitchFamily="2" charset="2"/>
              <a:buChar char="l"/>
            </a:pPr>
            <a:r>
              <a:rPr lang="zh-CN" altLang="en-US">
                <a:solidFill>
                  <a:srgbClr val="0000FF"/>
                </a:solidFill>
                <a:ea typeface="宋体" panose="02010600030101010101" pitchFamily="2" charset="-122"/>
              </a:rPr>
              <a:t>在受害服务器端检测比较容易做到，因为攻击特征很明显，比如</a:t>
            </a:r>
            <a:r>
              <a:rPr lang="en-US" altLang="zh-CN">
                <a:solidFill>
                  <a:srgbClr val="0000FF"/>
                </a:solidFill>
                <a:ea typeface="宋体" panose="02010600030101010101" pitchFamily="2" charset="-122"/>
              </a:rPr>
              <a:t>CPU</a:t>
            </a:r>
            <a:r>
              <a:rPr lang="zh-CN" altLang="en-US">
                <a:solidFill>
                  <a:srgbClr val="0000FF"/>
                </a:solidFill>
                <a:ea typeface="宋体" panose="02010600030101010101" pitchFamily="2" charset="-122"/>
              </a:rPr>
              <a:t>和内存资源被异常的过度占用，网络带宽被大量的数据消耗。在受害服务器端检测的难点是如何在早期发现</a:t>
            </a:r>
            <a:r>
              <a:rPr lang="en-US" altLang="zh-CN">
                <a:solidFill>
                  <a:srgbClr val="0000FF"/>
                </a:solidFill>
                <a:ea typeface="宋体" panose="02010600030101010101" pitchFamily="2" charset="-122"/>
              </a:rPr>
              <a:t>DDoS</a:t>
            </a:r>
            <a:r>
              <a:rPr lang="zh-CN" altLang="en-US">
                <a:solidFill>
                  <a:srgbClr val="0000FF"/>
                </a:solidFill>
                <a:ea typeface="宋体" panose="02010600030101010101" pitchFamily="2" charset="-122"/>
              </a:rPr>
              <a:t>攻击的迹象并及时通知响应部件进行防范，避免</a:t>
            </a:r>
            <a:r>
              <a:rPr lang="en-US" altLang="zh-CN">
                <a:solidFill>
                  <a:srgbClr val="0000FF"/>
                </a:solidFill>
                <a:ea typeface="宋体" panose="02010600030101010101" pitchFamily="2" charset="-122"/>
              </a:rPr>
              <a:t>DDoS</a:t>
            </a:r>
            <a:r>
              <a:rPr lang="zh-CN" altLang="en-US">
                <a:solidFill>
                  <a:srgbClr val="0000FF"/>
                </a:solidFill>
                <a:ea typeface="宋体" panose="02010600030101010101" pitchFamily="2" charset="-122"/>
              </a:rPr>
              <a:t>攻击带来更严重的危害。 </a:t>
            </a:r>
            <a:endParaRPr lang="zh-CN" altLang="en-US">
              <a:solidFill>
                <a:srgbClr val="0000FF"/>
              </a:solidFill>
              <a:ea typeface="宋体" panose="02010600030101010101" pitchFamily="2" charset="-122"/>
            </a:endParaRPr>
          </a:p>
          <a:p>
            <a:pPr lvl="1" eaLnBrk="1" hangingPunct="1">
              <a:buFont typeface="Wingdings" panose="05000000000000000000" pitchFamily="2" charset="2"/>
              <a:buChar char="l"/>
            </a:pPr>
            <a:r>
              <a:rPr lang="zh-CN" altLang="en-US">
                <a:solidFill>
                  <a:srgbClr val="0000FF"/>
                </a:solidFill>
                <a:ea typeface="宋体" panose="02010600030101010101" pitchFamily="2" charset="-122"/>
              </a:rPr>
              <a:t>在攻击源端的检测具有重要的意义，可以在攻击数据流入</a:t>
            </a:r>
            <a:r>
              <a:rPr lang="en-US" altLang="zh-CN">
                <a:solidFill>
                  <a:srgbClr val="0000FF"/>
                </a:solidFill>
                <a:ea typeface="宋体" panose="02010600030101010101" pitchFamily="2" charset="-122"/>
              </a:rPr>
              <a:t>Internet</a:t>
            </a:r>
            <a:r>
              <a:rPr lang="zh-CN" altLang="en-US">
                <a:solidFill>
                  <a:srgbClr val="0000FF"/>
                </a:solidFill>
                <a:ea typeface="宋体" panose="02010600030101010101" pitchFamily="2" charset="-122"/>
              </a:rPr>
              <a:t>之前就将之处理，以免对受害服务器造成危害，并减少对核心网络资源的浪费。但由于</a:t>
            </a:r>
            <a:r>
              <a:rPr lang="en-US" altLang="zh-CN">
                <a:solidFill>
                  <a:srgbClr val="0000FF"/>
                </a:solidFill>
                <a:ea typeface="宋体" panose="02010600030101010101" pitchFamily="2" charset="-122"/>
              </a:rPr>
              <a:t>DDoS</a:t>
            </a:r>
            <a:r>
              <a:rPr lang="zh-CN" altLang="en-US">
                <a:solidFill>
                  <a:srgbClr val="0000FF"/>
                </a:solidFill>
                <a:ea typeface="宋体" panose="02010600030101010101" pitchFamily="2" charset="-122"/>
              </a:rPr>
              <a:t>采用分布式攻击的方式，其在某一攻击源端的数据量是相对很小的，容易和合法用户的数据混淆。此外攻击源端的检测依赖于在各个网络服务商广泛部署，为了吸引网络服务商参与协作，这要求检测系统不能带来过多的资源开销。</a:t>
            </a:r>
            <a:endParaRPr lang="zh-CN" altLang="en-US">
              <a:solidFill>
                <a:srgbClr val="0000FF"/>
              </a:solidFill>
              <a:ea typeface="宋体" panose="02010600030101010101" pitchFamily="2" charset="-122"/>
            </a:endParaRPr>
          </a:p>
          <a:p>
            <a:pPr lvl="1" eaLnBrk="1" hangingPunct="1">
              <a:buFont typeface="Wingdings" panose="05000000000000000000" pitchFamily="2" charset="2"/>
              <a:buChar char="l"/>
            </a:pPr>
            <a:r>
              <a:rPr lang="zh-CN" altLang="en-US">
                <a:solidFill>
                  <a:srgbClr val="0000FF"/>
                </a:solidFill>
                <a:ea typeface="宋体" panose="02010600030101010101" pitchFamily="2" charset="-122"/>
              </a:rPr>
              <a:t>在中间网络上，如核心路由器上的检测相对较少，因为在中间网络上的数据流量很大，难以有效的对海量数据进行实时分析。 </a:t>
            </a:r>
            <a:endParaRPr lang="en-US" altLang="zh-CN">
              <a:solidFill>
                <a:srgbClr val="0000FF"/>
              </a:solidFill>
              <a:ea typeface="宋体" panose="02010600030101010101" pitchFamily="2" charset="-122"/>
            </a:endParaRPr>
          </a:p>
        </p:txBody>
      </p:sp>
    </p:spTree>
  </p:cSld>
  <p:clrMapOvr>
    <a:masterClrMapping/>
  </p:clrMapOvr>
  <p:transition>
    <p:pull dir="ru"/>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457200" y="274638"/>
            <a:ext cx="8229600" cy="725487"/>
          </a:xfrm>
        </p:spPr>
        <p:txBody>
          <a:bodyPr/>
          <a:lstStyle/>
          <a:p>
            <a:r>
              <a:rPr lang="en-US" altLang="zh-CN">
                <a:latin typeface="黑体" panose="02010609060101010101" pitchFamily="2" charset="-122"/>
                <a:ea typeface="黑体" panose="02010609060101010101" pitchFamily="2" charset="-122"/>
              </a:rPr>
              <a:t>DDoS</a:t>
            </a:r>
            <a:r>
              <a:rPr lang="zh-CN" altLang="en-US">
                <a:latin typeface="黑体" panose="02010609060101010101" pitchFamily="2" charset="-122"/>
                <a:ea typeface="黑体" panose="02010609060101010101" pitchFamily="2" charset="-122"/>
              </a:rPr>
              <a:t>防御：响应</a:t>
            </a:r>
            <a:endParaRPr lang="zh-CN" altLang="en-US">
              <a:latin typeface="黑体" panose="02010609060101010101" pitchFamily="2" charset="-122"/>
              <a:ea typeface="黑体" panose="02010609060101010101" pitchFamily="2" charset="-122"/>
            </a:endParaRPr>
          </a:p>
        </p:txBody>
      </p:sp>
      <p:sp>
        <p:nvSpPr>
          <p:cNvPr id="150531" name="Text Box 3"/>
          <p:cNvSpPr txBox="1">
            <a:spLocks noChangeArrowheads="1"/>
          </p:cNvSpPr>
          <p:nvPr/>
        </p:nvSpPr>
        <p:spPr bwMode="auto">
          <a:xfrm>
            <a:off x="684213" y="1268413"/>
            <a:ext cx="7775575" cy="549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marL="800100" indent="-34290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en-US" altLang="zh-CN">
              <a:solidFill>
                <a:srgbClr val="0000FF"/>
              </a:solidFill>
              <a:ea typeface="宋体" panose="02010600030101010101" pitchFamily="2" charset="-122"/>
            </a:endParaRPr>
          </a:p>
          <a:p>
            <a:pPr eaLnBrk="1" hangingPunct="1">
              <a:buFont typeface="Wingdings" panose="05000000000000000000" pitchFamily="2" charset="2"/>
              <a:buChar char="l"/>
            </a:pPr>
            <a:r>
              <a:rPr lang="zh-CN" altLang="en-US">
                <a:solidFill>
                  <a:srgbClr val="0000FF"/>
                </a:solidFill>
                <a:ea typeface="宋体" panose="02010600030101010101" pitchFamily="2" charset="-122"/>
              </a:rPr>
              <a:t>响应主要是在检测到</a:t>
            </a:r>
            <a:r>
              <a:rPr lang="en-US" altLang="zh-CN">
                <a:solidFill>
                  <a:srgbClr val="0000FF"/>
                </a:solidFill>
                <a:ea typeface="宋体" panose="02010600030101010101" pitchFamily="2" charset="-122"/>
              </a:rPr>
              <a:t>DDoS</a:t>
            </a:r>
            <a:r>
              <a:rPr lang="zh-CN" altLang="en-US">
                <a:solidFill>
                  <a:srgbClr val="0000FF"/>
                </a:solidFill>
                <a:ea typeface="宋体" panose="02010600030101010101" pitchFamily="2" charset="-122"/>
              </a:rPr>
              <a:t>攻击之后，采取反击措施以减少</a:t>
            </a:r>
            <a:r>
              <a:rPr lang="en-US" altLang="zh-CN">
                <a:solidFill>
                  <a:srgbClr val="0000FF"/>
                </a:solidFill>
                <a:ea typeface="宋体" panose="02010600030101010101" pitchFamily="2" charset="-122"/>
              </a:rPr>
              <a:t>DDoS</a:t>
            </a:r>
            <a:r>
              <a:rPr lang="zh-CN" altLang="en-US">
                <a:solidFill>
                  <a:srgbClr val="0000FF"/>
                </a:solidFill>
                <a:ea typeface="宋体" panose="02010600030101010101" pitchFamily="2" charset="-122"/>
              </a:rPr>
              <a:t>攻击对受害者的危害。</a:t>
            </a:r>
            <a:endParaRPr lang="en-US" altLang="zh-CN">
              <a:solidFill>
                <a:srgbClr val="0000FF"/>
              </a:solidFill>
              <a:ea typeface="宋体" panose="02010600030101010101" pitchFamily="2" charset="-122"/>
            </a:endParaRPr>
          </a:p>
          <a:p>
            <a:pPr eaLnBrk="1" hangingPunct="1">
              <a:buFont typeface="Wingdings" panose="05000000000000000000" pitchFamily="2" charset="2"/>
              <a:buChar char="l"/>
            </a:pPr>
            <a:r>
              <a:rPr lang="zh-CN" altLang="en-US">
                <a:solidFill>
                  <a:srgbClr val="0000FF"/>
                </a:solidFill>
                <a:ea typeface="宋体" panose="02010600030101010101" pitchFamily="2" charset="-122"/>
              </a:rPr>
              <a:t>主要的响应方法有</a:t>
            </a:r>
            <a:r>
              <a:rPr lang="zh-CN" altLang="en-US">
                <a:solidFill>
                  <a:srgbClr val="FF0000"/>
                </a:solidFill>
                <a:ea typeface="宋体" panose="02010600030101010101" pitchFamily="2" charset="-122"/>
              </a:rPr>
              <a:t>过滤、带宽限制、反向跟踪和回推</a:t>
            </a:r>
            <a:r>
              <a:rPr lang="zh-CN" altLang="en-US">
                <a:solidFill>
                  <a:srgbClr val="0000FF"/>
                </a:solidFill>
                <a:ea typeface="宋体" panose="02010600030101010101" pitchFamily="2" charset="-122"/>
              </a:rPr>
              <a:t>。</a:t>
            </a:r>
            <a:endParaRPr lang="en-US" altLang="zh-CN">
              <a:solidFill>
                <a:srgbClr val="0000FF"/>
              </a:solidFill>
              <a:ea typeface="宋体" panose="02010600030101010101" pitchFamily="2" charset="-122"/>
            </a:endParaRPr>
          </a:p>
          <a:p>
            <a:pPr lvl="1" eaLnBrk="1" hangingPunct="1">
              <a:buFont typeface="Wingdings" panose="05000000000000000000" pitchFamily="2" charset="2"/>
              <a:buChar char="l"/>
            </a:pPr>
            <a:r>
              <a:rPr lang="zh-CN" altLang="en-US">
                <a:solidFill>
                  <a:srgbClr val="0000FF"/>
                </a:solidFill>
                <a:ea typeface="宋体" panose="02010600030101010101" pitchFamily="2" charset="-122"/>
              </a:rPr>
              <a:t>过滤和带宽限制主要是指发现</a:t>
            </a:r>
            <a:r>
              <a:rPr lang="en-US" altLang="zh-CN">
                <a:solidFill>
                  <a:srgbClr val="0000FF"/>
                </a:solidFill>
                <a:ea typeface="宋体" panose="02010600030101010101" pitchFamily="2" charset="-122"/>
              </a:rPr>
              <a:t>DDoS</a:t>
            </a:r>
            <a:r>
              <a:rPr lang="zh-CN" altLang="en-US">
                <a:solidFill>
                  <a:srgbClr val="0000FF"/>
                </a:solidFill>
                <a:ea typeface="宋体" panose="02010600030101010101" pitchFamily="2" charset="-122"/>
              </a:rPr>
              <a:t>攻击后，及时制订具有针对性的过滤或带宽限制规则，对恶意数据进行过滤。</a:t>
            </a:r>
            <a:endParaRPr lang="zh-CN" altLang="en-US">
              <a:solidFill>
                <a:srgbClr val="0000FF"/>
              </a:solidFill>
              <a:ea typeface="宋体" panose="02010600030101010101" pitchFamily="2" charset="-122"/>
            </a:endParaRPr>
          </a:p>
          <a:p>
            <a:pPr lvl="1" eaLnBrk="1" hangingPunct="1">
              <a:buFont typeface="Wingdings" panose="05000000000000000000" pitchFamily="2" charset="2"/>
              <a:buChar char="l"/>
            </a:pPr>
            <a:r>
              <a:rPr lang="zh-CN" altLang="en-US">
                <a:solidFill>
                  <a:srgbClr val="0000FF"/>
                </a:solidFill>
                <a:ea typeface="宋体" panose="02010600030101010101" pitchFamily="2" charset="-122"/>
              </a:rPr>
              <a:t>反向跟踪是在检测到</a:t>
            </a:r>
            <a:r>
              <a:rPr lang="en-US" altLang="zh-CN">
                <a:solidFill>
                  <a:srgbClr val="0000FF"/>
                </a:solidFill>
                <a:ea typeface="宋体" panose="02010600030101010101" pitchFamily="2" charset="-122"/>
              </a:rPr>
              <a:t>DDoS</a:t>
            </a:r>
            <a:r>
              <a:rPr lang="zh-CN" altLang="en-US">
                <a:solidFill>
                  <a:srgbClr val="0000FF"/>
                </a:solidFill>
                <a:ea typeface="宋体" panose="02010600030101010101" pitchFamily="2" charset="-122"/>
              </a:rPr>
              <a:t>攻击后，跟踪到攻击源或者攻击者所在的网络。通常在</a:t>
            </a:r>
            <a:r>
              <a:rPr lang="en-US" altLang="zh-CN">
                <a:solidFill>
                  <a:srgbClr val="0000FF"/>
                </a:solidFill>
                <a:ea typeface="宋体" panose="02010600030101010101" pitchFamily="2" charset="-122"/>
              </a:rPr>
              <a:t>DDoS</a:t>
            </a:r>
            <a:r>
              <a:rPr lang="zh-CN" altLang="en-US">
                <a:solidFill>
                  <a:srgbClr val="0000FF"/>
                </a:solidFill>
                <a:ea typeface="宋体" panose="02010600030101010101" pitchFamily="2" charset="-122"/>
              </a:rPr>
              <a:t>攻击中攻击都会使用伪造的源</a:t>
            </a:r>
            <a:r>
              <a:rPr lang="en-US" altLang="zh-CN">
                <a:solidFill>
                  <a:srgbClr val="0000FF"/>
                </a:solidFill>
                <a:ea typeface="宋体" panose="02010600030101010101" pitchFamily="2" charset="-122"/>
              </a:rPr>
              <a:t>IP</a:t>
            </a:r>
            <a:r>
              <a:rPr lang="zh-CN" altLang="en-US">
                <a:solidFill>
                  <a:srgbClr val="0000FF"/>
                </a:solidFill>
                <a:ea typeface="宋体" panose="02010600030101010101" pitchFamily="2" charset="-122"/>
              </a:rPr>
              <a:t>地址，对伪造</a:t>
            </a:r>
            <a:r>
              <a:rPr lang="en-US" altLang="zh-CN">
                <a:solidFill>
                  <a:srgbClr val="0000FF"/>
                </a:solidFill>
                <a:ea typeface="宋体" panose="02010600030101010101" pitchFamily="2" charset="-122"/>
              </a:rPr>
              <a:t>IP</a:t>
            </a:r>
            <a:r>
              <a:rPr lang="zh-CN" altLang="en-US">
                <a:solidFill>
                  <a:srgbClr val="0000FF"/>
                </a:solidFill>
                <a:ea typeface="宋体" panose="02010600030101010101" pitchFamily="2" charset="-122"/>
              </a:rPr>
              <a:t>地址进行跟踪需要中间网络设备的配合。比如在中间网络的路由器上使用标识的方法，按照一定的比例对经过的数据包做上</a:t>
            </a:r>
            <a:r>
              <a:rPr lang="zh-CN" altLang="en-US" b="1">
                <a:solidFill>
                  <a:srgbClr val="0000FF"/>
                </a:solidFill>
                <a:ea typeface="宋体" panose="02010600030101010101" pitchFamily="2" charset="-122"/>
              </a:rPr>
              <a:t>特定的标志</a:t>
            </a:r>
            <a:r>
              <a:rPr lang="zh-CN" altLang="en-US">
                <a:solidFill>
                  <a:srgbClr val="0000FF"/>
                </a:solidFill>
                <a:ea typeface="宋体" panose="02010600030101010101" pitchFamily="2" charset="-122"/>
              </a:rPr>
              <a:t>。当该包到达目的地后，可以通过标志对该包的路由路径进行重新构造，找到该包的真实来源。</a:t>
            </a:r>
            <a:endParaRPr lang="zh-CN" altLang="en-US">
              <a:solidFill>
                <a:srgbClr val="0000FF"/>
              </a:solidFill>
              <a:ea typeface="宋体" panose="02010600030101010101" pitchFamily="2" charset="-122"/>
            </a:endParaRPr>
          </a:p>
          <a:p>
            <a:pPr lvl="1" eaLnBrk="1" hangingPunct="1">
              <a:buFont typeface="Wingdings" panose="05000000000000000000" pitchFamily="2" charset="2"/>
              <a:buChar char="l"/>
            </a:pPr>
            <a:r>
              <a:rPr lang="zh-CN" altLang="en-US">
                <a:solidFill>
                  <a:srgbClr val="0000FF"/>
                </a:solidFill>
                <a:ea typeface="宋体" panose="02010600030101010101" pitchFamily="2" charset="-122"/>
              </a:rPr>
              <a:t>回推是指在发现</a:t>
            </a:r>
            <a:r>
              <a:rPr lang="en-US" altLang="zh-CN">
                <a:solidFill>
                  <a:srgbClr val="0000FF"/>
                </a:solidFill>
                <a:ea typeface="宋体" panose="02010600030101010101" pitchFamily="2" charset="-122"/>
              </a:rPr>
              <a:t>DDoS</a:t>
            </a:r>
            <a:r>
              <a:rPr lang="zh-CN" altLang="en-US">
                <a:solidFill>
                  <a:srgbClr val="0000FF"/>
                </a:solidFill>
                <a:ea typeface="宋体" panose="02010600030101010101" pitchFamily="2" charset="-122"/>
              </a:rPr>
              <a:t>攻击后，通知上游路由器，协同受害者共同过滤攻击数据流。由于在攻击的高峰期，大量的数据聚集在受害者端，仅仅凭借在服务器端的防范措施已经不能很好的减轻攻击的影响。这时需要通知上游路由器，将发往受害者的恶意数据包过滤掉。回推可以采用递归的方法，由上游路由器进一步通知其上游路由器参与协防。</a:t>
            </a:r>
            <a:endParaRPr lang="zh-CN" altLang="en-US">
              <a:solidFill>
                <a:srgbClr val="0000FF"/>
              </a:solidFill>
              <a:ea typeface="宋体" panose="02010600030101010101" pitchFamily="2" charset="-122"/>
            </a:endParaRPr>
          </a:p>
          <a:p>
            <a:pPr eaLnBrk="1" hangingPunct="1">
              <a:spcBef>
                <a:spcPct val="50000"/>
              </a:spcBef>
            </a:pPr>
            <a:endParaRPr lang="en-US" altLang="zh-CN">
              <a:solidFill>
                <a:srgbClr val="0000FF"/>
              </a:solidFill>
              <a:ea typeface="宋体" panose="02010600030101010101" pitchFamily="2" charset="-122"/>
            </a:endParaRPr>
          </a:p>
        </p:txBody>
      </p:sp>
    </p:spTree>
  </p:cSld>
  <p:clrMapOvr>
    <a:masterClrMapping/>
  </p:clrMapOvr>
  <p:transition>
    <p:pull dir="ru"/>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685800" y="260350"/>
            <a:ext cx="7772400" cy="792163"/>
          </a:xfrm>
        </p:spPr>
        <p:txBody>
          <a:bodyPr/>
          <a:lstStyle/>
          <a:p>
            <a:r>
              <a:rPr lang="zh-CN" altLang="en-US" sz="3500">
                <a:latin typeface="黑体" panose="02010609060101010101" pitchFamily="2" charset="-122"/>
                <a:ea typeface="黑体" panose="02010609060101010101" pitchFamily="2" charset="-122"/>
              </a:rPr>
              <a:t>僵尸网络：背景</a:t>
            </a:r>
            <a:endParaRPr lang="zh-CN" altLang="en-US" sz="3500">
              <a:latin typeface="黑体" panose="02010609060101010101" pitchFamily="2" charset="-122"/>
              <a:ea typeface="黑体" panose="02010609060101010101" pitchFamily="2" charset="-122"/>
            </a:endParaRPr>
          </a:p>
        </p:txBody>
      </p:sp>
      <p:sp>
        <p:nvSpPr>
          <p:cNvPr id="151555" name="Rectangle 3"/>
          <p:cNvSpPr>
            <a:spLocks noGrp="1" noChangeArrowheads="1"/>
          </p:cNvSpPr>
          <p:nvPr>
            <p:ph idx="1"/>
          </p:nvPr>
        </p:nvSpPr>
        <p:spPr>
          <a:xfrm>
            <a:off x="1042988" y="1125538"/>
            <a:ext cx="7791450" cy="1871662"/>
          </a:xfrm>
        </p:spPr>
        <p:txBody>
          <a:bodyPr/>
          <a:lstStyle/>
          <a:p>
            <a:pPr>
              <a:lnSpc>
                <a:spcPct val="80000"/>
              </a:lnSpc>
              <a:buFont typeface="Wingdings" panose="05000000000000000000" pitchFamily="2" charset="2"/>
              <a:buNone/>
            </a:pPr>
            <a:r>
              <a:rPr lang="zh-CN" altLang="en-US" sz="2800" b="1">
                <a:latin typeface="黑体" panose="02010609060101010101" pitchFamily="2" charset="-122"/>
                <a:ea typeface="黑体" panose="02010609060101010101" pitchFamily="2" charset="-122"/>
              </a:rPr>
              <a:t>网络安全的传统威胁：</a:t>
            </a:r>
            <a:r>
              <a:rPr lang="zh-CN" altLang="en-US" sz="2800">
                <a:latin typeface="黑体" panose="02010609060101010101" pitchFamily="2" charset="-122"/>
                <a:ea typeface="黑体" panose="02010609060101010101" pitchFamily="2" charset="-122"/>
              </a:rPr>
              <a:t> </a:t>
            </a:r>
            <a:endParaRPr lang="zh-CN" altLang="en-US" sz="2800">
              <a:latin typeface="黑体" panose="02010609060101010101" pitchFamily="2" charset="-122"/>
              <a:ea typeface="黑体" panose="02010609060101010101" pitchFamily="2" charset="-122"/>
            </a:endParaRPr>
          </a:p>
          <a:p>
            <a:pPr>
              <a:lnSpc>
                <a:spcPct val="80000"/>
              </a:lnSpc>
              <a:buFont typeface="Wingdings" panose="05000000000000000000" pitchFamily="2" charset="2"/>
              <a:buNone/>
            </a:pPr>
            <a:endParaRPr lang="zh-CN" altLang="en-US" sz="2800">
              <a:latin typeface="黑体" panose="02010609060101010101" pitchFamily="2" charset="-122"/>
              <a:ea typeface="黑体" panose="02010609060101010101" pitchFamily="2" charset="-122"/>
            </a:endParaRPr>
          </a:p>
          <a:p>
            <a:pPr>
              <a:lnSpc>
                <a:spcPct val="80000"/>
              </a:lnSpc>
            </a:pPr>
            <a:r>
              <a:rPr lang="zh-CN" altLang="en-US" sz="2300">
                <a:latin typeface="黑体" panose="02010609060101010101" pitchFamily="2" charset="-122"/>
                <a:ea typeface="黑体" panose="02010609060101010101" pitchFamily="2" charset="-122"/>
              </a:rPr>
              <a:t>病毒</a:t>
            </a:r>
            <a:r>
              <a:rPr lang="en-US" altLang="zh-CN" sz="2300">
                <a:latin typeface="黑体" panose="02010609060101010101" pitchFamily="2" charset="-122"/>
                <a:ea typeface="黑体" panose="02010609060101010101" pitchFamily="2" charset="-122"/>
              </a:rPr>
              <a:t>/</a:t>
            </a:r>
            <a:r>
              <a:rPr lang="zh-CN" altLang="en-US" sz="2300">
                <a:latin typeface="黑体" panose="02010609060101010101" pitchFamily="2" charset="-122"/>
                <a:ea typeface="黑体" panose="02010609060101010101" pitchFamily="2" charset="-122"/>
              </a:rPr>
              <a:t>木马</a:t>
            </a:r>
            <a:r>
              <a:rPr lang="en-US" altLang="zh-CN" sz="2300">
                <a:latin typeface="黑体" panose="02010609060101010101" pitchFamily="2" charset="-122"/>
                <a:ea typeface="黑体" panose="02010609060101010101" pitchFamily="2" charset="-122"/>
              </a:rPr>
              <a:t>/</a:t>
            </a:r>
            <a:r>
              <a:rPr lang="zh-CN" altLang="en-US" sz="2300">
                <a:latin typeface="黑体" panose="02010609060101010101" pitchFamily="2" charset="-122"/>
                <a:ea typeface="黑体" panose="02010609060101010101" pitchFamily="2" charset="-122"/>
              </a:rPr>
              <a:t>蠕虫（</a:t>
            </a:r>
            <a:r>
              <a:rPr lang="en-US" altLang="zh-CN" sz="2300">
                <a:latin typeface="黑体" panose="02010609060101010101" pitchFamily="2" charset="-122"/>
                <a:ea typeface="黑体" panose="02010609060101010101" pitchFamily="2" charset="-122"/>
              </a:rPr>
              <a:t>Virus/Trojan/Worm</a:t>
            </a:r>
            <a:r>
              <a:rPr lang="zh-CN" altLang="en-US" sz="2300">
                <a:latin typeface="黑体" panose="02010609060101010101" pitchFamily="2" charset="-122"/>
                <a:ea typeface="黑体" panose="02010609060101010101" pitchFamily="2" charset="-122"/>
              </a:rPr>
              <a:t>）</a:t>
            </a:r>
            <a:endParaRPr lang="zh-CN" altLang="en-US" sz="2300">
              <a:latin typeface="黑体" panose="02010609060101010101" pitchFamily="2" charset="-122"/>
              <a:ea typeface="黑体" panose="02010609060101010101" pitchFamily="2" charset="-122"/>
            </a:endParaRPr>
          </a:p>
          <a:p>
            <a:pPr>
              <a:lnSpc>
                <a:spcPct val="80000"/>
              </a:lnSpc>
            </a:pPr>
            <a:r>
              <a:rPr lang="zh-CN" altLang="en-US" sz="2300">
                <a:latin typeface="黑体" panose="02010609060101010101" pitchFamily="2" charset="-122"/>
                <a:ea typeface="黑体" panose="02010609060101010101" pitchFamily="2" charset="-122"/>
              </a:rPr>
              <a:t>拒绝服务攻击（</a:t>
            </a:r>
            <a:r>
              <a:rPr lang="en-US" altLang="zh-CN" sz="2300">
                <a:latin typeface="黑体" panose="02010609060101010101" pitchFamily="2" charset="-122"/>
                <a:ea typeface="黑体" panose="02010609060101010101" pitchFamily="2" charset="-122"/>
              </a:rPr>
              <a:t>DoS/DDoS</a:t>
            </a:r>
            <a:r>
              <a:rPr lang="zh-CN" altLang="en-US" sz="2300">
                <a:latin typeface="黑体" panose="02010609060101010101" pitchFamily="2" charset="-122"/>
                <a:ea typeface="黑体" panose="02010609060101010101" pitchFamily="2" charset="-122"/>
              </a:rPr>
              <a:t>）</a:t>
            </a:r>
            <a:endParaRPr lang="zh-CN" altLang="en-US" sz="2300">
              <a:latin typeface="黑体" panose="02010609060101010101" pitchFamily="2" charset="-122"/>
              <a:ea typeface="黑体" panose="02010609060101010101" pitchFamily="2" charset="-122"/>
            </a:endParaRPr>
          </a:p>
          <a:p>
            <a:pPr>
              <a:lnSpc>
                <a:spcPct val="80000"/>
              </a:lnSpc>
              <a:buFont typeface="Wingdings" panose="05000000000000000000" pitchFamily="2" charset="2"/>
              <a:buNone/>
            </a:pPr>
            <a:endParaRPr lang="en-US" altLang="zh-CN" sz="2300">
              <a:latin typeface="黑体" panose="02010609060101010101" pitchFamily="2" charset="-122"/>
              <a:ea typeface="黑体" panose="02010609060101010101" pitchFamily="2" charset="-122"/>
            </a:endParaRPr>
          </a:p>
        </p:txBody>
      </p:sp>
      <p:sp>
        <p:nvSpPr>
          <p:cNvPr id="738308" name="Rectangle 4"/>
          <p:cNvSpPr>
            <a:spLocks noChangeArrowheads="1"/>
          </p:cNvSpPr>
          <p:nvPr/>
        </p:nvSpPr>
        <p:spPr bwMode="auto">
          <a:xfrm>
            <a:off x="684213" y="2852738"/>
            <a:ext cx="813593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zh-CN" altLang="en-US" sz="2200" b="1">
                <a:ea typeface="宋体" panose="02010600030101010101" pitchFamily="2" charset="-122"/>
              </a:rPr>
              <a:t>黑客</a:t>
            </a:r>
            <a:r>
              <a:rPr lang="en-US" altLang="zh-CN" sz="2200" b="1">
                <a:ea typeface="宋体" panose="02010600030101010101" pitchFamily="2" charset="-122"/>
              </a:rPr>
              <a:t>——</a:t>
            </a:r>
            <a:r>
              <a:rPr lang="zh-CN" altLang="en-US" sz="2200" b="1">
                <a:ea typeface="宋体" panose="02010600030101010101" pitchFamily="2" charset="-122"/>
              </a:rPr>
              <a:t>动机的改变：</a:t>
            </a:r>
            <a:endParaRPr lang="zh-CN" altLang="en-US" sz="2200" b="1">
              <a:ea typeface="宋体" panose="02010600030101010101" pitchFamily="2" charset="-122"/>
            </a:endParaRPr>
          </a:p>
          <a:p>
            <a:pPr eaLnBrk="1" hangingPunct="1">
              <a:buFont typeface="Wingdings" panose="05000000000000000000" pitchFamily="2" charset="2"/>
              <a:buChar char="l"/>
            </a:pPr>
            <a:r>
              <a:rPr lang="zh-CN" altLang="en-US" sz="2000">
                <a:ea typeface="宋体" panose="02010600030101010101" pitchFamily="2" charset="-122"/>
              </a:rPr>
              <a:t>以经济利益为驱动，不再追求轰动性效果带来的名声和炫耀技巧</a:t>
            </a:r>
            <a:endParaRPr lang="zh-CN" altLang="en-US" sz="2000">
              <a:ea typeface="宋体" panose="02010600030101010101" pitchFamily="2" charset="-122"/>
            </a:endParaRPr>
          </a:p>
          <a:p>
            <a:pPr eaLnBrk="1" hangingPunct="1"/>
            <a:r>
              <a:rPr lang="zh-CN" altLang="en-US" sz="2000">
                <a:ea typeface="宋体" panose="02010600030101010101" pitchFamily="2" charset="-122"/>
              </a:rPr>
              <a:t>	   </a:t>
            </a:r>
            <a:r>
              <a:rPr lang="en-US" altLang="zh-CN" sz="2000">
                <a:ea typeface="宋体" panose="02010600030101010101" pitchFamily="2" charset="-122"/>
              </a:rPr>
              <a:t>———</a:t>
            </a:r>
            <a:r>
              <a:rPr lang="zh-CN" altLang="en-US" sz="2200" b="1">
                <a:ea typeface="宋体" panose="02010600030101010101" pitchFamily="2" charset="-122"/>
              </a:rPr>
              <a:t>组织的改变：</a:t>
            </a:r>
            <a:endParaRPr lang="zh-CN" altLang="en-US" sz="2200" b="1">
              <a:ea typeface="宋体" panose="02010600030101010101" pitchFamily="2" charset="-122"/>
            </a:endParaRPr>
          </a:p>
          <a:p>
            <a:pPr eaLnBrk="1" hangingPunct="1">
              <a:buFont typeface="Wingdings" panose="05000000000000000000" pitchFamily="2" charset="2"/>
              <a:buChar char="l"/>
            </a:pPr>
            <a:r>
              <a:rPr lang="zh-CN" altLang="en-US" sz="2000">
                <a:ea typeface="宋体" panose="02010600030101010101" pitchFamily="2" charset="-122"/>
              </a:rPr>
              <a:t>由单打独斗转向有组织的活动</a:t>
            </a:r>
            <a:endParaRPr lang="zh-CN" altLang="en-US" sz="2000">
              <a:ea typeface="宋体" panose="02010600030101010101" pitchFamily="2" charset="-122"/>
            </a:endParaRPr>
          </a:p>
          <a:p>
            <a:pPr eaLnBrk="1" hangingPunct="1">
              <a:buFont typeface="Wingdings" panose="05000000000000000000" pitchFamily="2" charset="2"/>
              <a:buChar char="l"/>
            </a:pPr>
            <a:endParaRPr lang="en-US" altLang="zh-CN" sz="2000">
              <a:ea typeface="宋体" panose="02010600030101010101" pitchFamily="2" charset="-122"/>
            </a:endParaRPr>
          </a:p>
        </p:txBody>
      </p:sp>
      <p:sp>
        <p:nvSpPr>
          <p:cNvPr id="8" name="Rectangle 4"/>
          <p:cNvSpPr>
            <a:spLocks noChangeArrowheads="1"/>
          </p:cNvSpPr>
          <p:nvPr/>
        </p:nvSpPr>
        <p:spPr bwMode="auto">
          <a:xfrm>
            <a:off x="468313" y="4321175"/>
            <a:ext cx="790257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just" eaLnBrk="1" hangingPunct="1">
              <a:lnSpc>
                <a:spcPct val="80000"/>
              </a:lnSpc>
              <a:spcBef>
                <a:spcPct val="30000"/>
              </a:spcBef>
              <a:buFont typeface="Arial" panose="020B0604020202020204" pitchFamily="34" charset="0"/>
              <a:buChar char="•"/>
            </a:pPr>
            <a:r>
              <a:rPr lang="en-US" altLang="zh-CN" sz="2400">
                <a:latin typeface="Arial Unicode MS" panose="020B0604020202020204" pitchFamily="34" charset="-122"/>
                <a:ea typeface="宋体" panose="02010600030101010101" pitchFamily="2" charset="-122"/>
              </a:rPr>
              <a:t>2004</a:t>
            </a:r>
            <a:r>
              <a:rPr lang="zh-CN" altLang="en-US" sz="2400">
                <a:latin typeface="Arial Unicode MS" panose="020B0604020202020204" pitchFamily="34" charset="-122"/>
                <a:ea typeface="宋体" panose="02010600030101010101" pitchFamily="2" charset="-122"/>
              </a:rPr>
              <a:t>年</a:t>
            </a:r>
            <a:r>
              <a:rPr lang="en-US" altLang="zh-CN" sz="2400">
                <a:latin typeface="Arial Unicode MS" panose="020B0604020202020204" pitchFamily="34" charset="-122"/>
                <a:ea typeface="宋体" panose="02010600030101010101" pitchFamily="2" charset="-122"/>
              </a:rPr>
              <a:t>7</a:t>
            </a:r>
            <a:r>
              <a:rPr lang="zh-CN" altLang="en-US" sz="2400">
                <a:latin typeface="Arial Unicode MS" panose="020B0604020202020204" pitchFamily="34" charset="-122"/>
                <a:ea typeface="宋体" panose="02010600030101010101" pitchFamily="2" charset="-122"/>
              </a:rPr>
              <a:t>月英国路透社的报导，有一个由青少年人组成的新兴行业正盛行：「出租可由远程恶意程序任意摆布的计算机」，这些受控制的计算机称之为”</a:t>
            </a:r>
            <a:r>
              <a:rPr lang="zh-CN" altLang="en-US" sz="2400">
                <a:solidFill>
                  <a:srgbClr val="FF0000"/>
                </a:solidFill>
                <a:latin typeface="Arial Unicode MS" panose="020B0604020202020204" pitchFamily="34" charset="-122"/>
                <a:ea typeface="宋体" panose="02010600030101010101" pitchFamily="2" charset="-122"/>
              </a:rPr>
              <a:t>僵尸</a:t>
            </a:r>
            <a:r>
              <a:rPr lang="zh-CN" altLang="en-US" sz="2400">
                <a:latin typeface="Arial Unicode MS" panose="020B0604020202020204" pitchFamily="34" charset="-122"/>
                <a:ea typeface="宋体" panose="02010600030101010101" pitchFamily="2" charset="-122"/>
              </a:rPr>
              <a:t>（</a:t>
            </a:r>
            <a:r>
              <a:rPr lang="en-US" altLang="zh-CN" sz="2400">
                <a:latin typeface="Arial Unicode MS" panose="020B0604020202020204" pitchFamily="34" charset="-122"/>
                <a:ea typeface="宋体" panose="02010600030101010101" pitchFamily="2" charset="-122"/>
              </a:rPr>
              <a:t>Zombie</a:t>
            </a:r>
            <a:r>
              <a:rPr lang="zh-CN" altLang="en-US" sz="2400">
                <a:latin typeface="Arial Unicode MS" panose="020B0604020202020204" pitchFamily="34" charset="-122"/>
                <a:ea typeface="宋体" panose="02010600030101010101" pitchFamily="2" charset="-122"/>
              </a:rPr>
              <a:t>）”计算机。数目小自</a:t>
            </a:r>
            <a:r>
              <a:rPr lang="en-US" altLang="zh-CN" sz="2400">
                <a:latin typeface="Arial Unicode MS" panose="020B0604020202020204" pitchFamily="34" charset="-122"/>
                <a:ea typeface="宋体" panose="02010600030101010101" pitchFamily="2" charset="-122"/>
              </a:rPr>
              <a:t>10</a:t>
            </a:r>
            <a:r>
              <a:rPr lang="zh-CN" altLang="en-US" sz="2400">
                <a:latin typeface="Arial Unicode MS" panose="020B0604020202020204" pitchFamily="34" charset="-122"/>
                <a:ea typeface="宋体" panose="02010600030101010101" pitchFamily="2" charset="-122"/>
              </a:rPr>
              <a:t>部大到</a:t>
            </a:r>
            <a:r>
              <a:rPr lang="en-US" altLang="zh-CN" sz="2400">
                <a:latin typeface="Arial Unicode MS" panose="020B0604020202020204" pitchFamily="34" charset="-122"/>
                <a:ea typeface="宋体" panose="02010600030101010101" pitchFamily="2" charset="-122"/>
              </a:rPr>
              <a:t>3</a:t>
            </a:r>
            <a:r>
              <a:rPr lang="zh-CN" altLang="en-US" sz="2400">
                <a:latin typeface="Arial Unicode MS" panose="020B0604020202020204" pitchFamily="34" charset="-122"/>
                <a:ea typeface="宋体" panose="02010600030101010101" pitchFamily="2" charset="-122"/>
              </a:rPr>
              <a:t>万部，只要买主愿意付钱，它们可以利用这些僵尸网络</a:t>
            </a:r>
            <a:r>
              <a:rPr lang="en-US" altLang="zh-CN" sz="2400">
                <a:latin typeface="Arial Unicode MS" panose="020B0604020202020204" pitchFamily="34" charset="-122"/>
                <a:ea typeface="宋体" panose="02010600030101010101" pitchFamily="2" charset="-122"/>
              </a:rPr>
              <a:t>(BotNet)</a:t>
            </a:r>
            <a:r>
              <a:rPr lang="zh-CN" altLang="en-US" sz="2400">
                <a:latin typeface="Arial Unicode MS" panose="020B0604020202020204" pitchFamily="34" charset="-122"/>
                <a:ea typeface="宋体" panose="02010600030101010101" pitchFamily="2" charset="-122"/>
              </a:rPr>
              <a:t>，进行垃圾邮件散播、网络诈欺、散播病毒甚至拒绝服务攻击，代价仅需每小时</a:t>
            </a:r>
            <a:r>
              <a:rPr lang="en-US" altLang="zh-CN" sz="2400">
                <a:latin typeface="Arial Unicode MS" panose="020B0604020202020204" pitchFamily="34" charset="-122"/>
                <a:ea typeface="宋体" panose="02010600030101010101" pitchFamily="2" charset="-122"/>
              </a:rPr>
              <a:t>100</a:t>
            </a:r>
            <a:r>
              <a:rPr lang="zh-CN" altLang="en-US" sz="2400">
                <a:latin typeface="Arial Unicode MS" panose="020B0604020202020204" pitchFamily="34" charset="-122"/>
                <a:ea typeface="宋体" panose="02010600030101010101" pitchFamily="2" charset="-122"/>
              </a:rPr>
              <a:t>美元。</a:t>
            </a:r>
            <a:endParaRPr lang="zh-CN" altLang="en-US" sz="2400">
              <a:latin typeface="Arial Unicode MS" panose="020B0604020202020204" pitchFamily="34" charset="-122"/>
              <a:ea typeface="宋体" panose="02010600030101010101" pitchFamily="2" charset="-122"/>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38308"/>
                                        </p:tgtEl>
                                        <p:attrNameLst>
                                          <p:attrName>style.visibility</p:attrName>
                                        </p:attrNameLst>
                                      </p:cBhvr>
                                      <p:to>
                                        <p:strVal val="visible"/>
                                      </p:to>
                                    </p:set>
                                    <p:anim calcmode="lin" valueType="num">
                                      <p:cBhvr additive="base">
                                        <p:cTn id="7" dur="500" fill="hold"/>
                                        <p:tgtEl>
                                          <p:spTgt spid="738308"/>
                                        </p:tgtEl>
                                        <p:attrNameLst>
                                          <p:attrName>ppt_x</p:attrName>
                                        </p:attrNameLst>
                                      </p:cBhvr>
                                      <p:tavLst>
                                        <p:tav tm="0">
                                          <p:val>
                                            <p:strVal val="#ppt_x"/>
                                          </p:val>
                                        </p:tav>
                                        <p:tav tm="100000">
                                          <p:val>
                                            <p:strVal val="#ppt_x"/>
                                          </p:val>
                                        </p:tav>
                                      </p:tavLst>
                                    </p:anim>
                                    <p:anim calcmode="lin" valueType="num">
                                      <p:cBhvr additive="base">
                                        <p:cTn id="8" dur="500" fill="hold"/>
                                        <p:tgtEl>
                                          <p:spTgt spid="73830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8"/>
                                        </p:tgtEl>
                                        <p:attrNameLst>
                                          <p:attrName>ppt_x</p:attrName>
                                        </p:attrNameLst>
                                      </p:cBhvr>
                                      <p:tavLst>
                                        <p:tav tm="0">
                                          <p:val>
                                            <p:strVal val="ppt_x"/>
                                          </p:val>
                                        </p:tav>
                                        <p:tav tm="100000">
                                          <p:val>
                                            <p:strVal val="ppt_x"/>
                                          </p:val>
                                        </p:tav>
                                      </p:tavLst>
                                    </p:anim>
                                    <p:anim calcmode="lin" valueType="num">
                                      <p:cBhvr additive="base">
                                        <p:cTn id="13" dur="500"/>
                                        <p:tgtEl>
                                          <p:spTgt spid="8"/>
                                        </p:tgtEl>
                                        <p:attrNameLst>
                                          <p:attrName>ppt_y</p:attrName>
                                        </p:attrNameLst>
                                      </p:cBhvr>
                                      <p:tavLst>
                                        <p:tav tm="0">
                                          <p:val>
                                            <p:strVal val="ppt_y"/>
                                          </p:val>
                                        </p:tav>
                                        <p:tav tm="100000">
                                          <p:val>
                                            <p:strVal val="1+ppt_h/2"/>
                                          </p:val>
                                        </p:tav>
                                      </p:tavLst>
                                    </p:anim>
                                    <p:set>
                                      <p:cBhvr>
                                        <p:cTn id="1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308" grpId="0"/>
      <p:bldP spid="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457200" y="122238"/>
            <a:ext cx="5627688" cy="858837"/>
          </a:xfrm>
        </p:spPr>
        <p:txBody>
          <a:bodyPr/>
          <a:lstStyle/>
          <a:p>
            <a:r>
              <a:rPr lang="zh-CN" altLang="en-US">
                <a:latin typeface="黑体" panose="02010609060101010101" pitchFamily="2" charset="-122"/>
                <a:ea typeface="黑体" panose="02010609060101010101" pitchFamily="2" charset="-122"/>
              </a:rPr>
              <a:t>传统的</a:t>
            </a:r>
            <a:r>
              <a:rPr lang="en-US" altLang="zh-CN">
                <a:latin typeface="黑体" panose="02010609060101010101" pitchFamily="2" charset="-122"/>
                <a:ea typeface="黑体" panose="02010609060101010101" pitchFamily="2" charset="-122"/>
              </a:rPr>
              <a:t>DDoS</a:t>
            </a:r>
            <a:r>
              <a:rPr lang="zh-CN" altLang="en-US">
                <a:latin typeface="黑体" panose="02010609060101010101" pitchFamily="2" charset="-122"/>
                <a:ea typeface="黑体" panose="02010609060101010101" pitchFamily="2" charset="-122"/>
              </a:rPr>
              <a:t>模型</a:t>
            </a:r>
            <a:endParaRPr lang="zh-CN" altLang="en-US">
              <a:latin typeface="黑体" panose="02010609060101010101" pitchFamily="2" charset="-122"/>
              <a:ea typeface="黑体" panose="02010609060101010101" pitchFamily="2" charset="-122"/>
            </a:endParaRPr>
          </a:p>
        </p:txBody>
      </p:sp>
      <p:graphicFrame>
        <p:nvGraphicFramePr>
          <p:cNvPr id="153603" name="Object 2"/>
          <p:cNvGraphicFramePr>
            <a:graphicFrameLocks noGrp="1" noChangeAspect="1"/>
          </p:cNvGraphicFramePr>
          <p:nvPr>
            <p:ph sz="half" idx="1"/>
          </p:nvPr>
        </p:nvGraphicFramePr>
        <p:xfrm>
          <a:off x="2825750" y="1095375"/>
          <a:ext cx="5562600" cy="4854575"/>
        </p:xfrm>
        <a:graphic>
          <a:graphicData uri="http://schemas.openxmlformats.org/presentationml/2006/ole">
            <mc:AlternateContent xmlns:mc="http://schemas.openxmlformats.org/markup-compatibility/2006">
              <mc:Choice xmlns:v="urn:schemas-microsoft-com:vml" Requires="v">
                <p:oleObj spid="_x0000_s153611" name="" r:id="rId1" imgW="6773545" imgH="5915660" progId="Visio.Drawing.11">
                  <p:embed/>
                </p:oleObj>
              </mc:Choice>
              <mc:Fallback>
                <p:oleObj name="" r:id="rId1" imgW="6773545" imgH="5915660" progId="Visio.Drawing.11">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750" y="1095375"/>
                        <a:ext cx="5562600" cy="485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53604" name="Rectangle 4"/>
          <p:cNvSpPr>
            <a:spLocks noGrp="1" noChangeArrowheads="1"/>
          </p:cNvSpPr>
          <p:nvPr>
            <p:ph type="body" sz="half" idx="2"/>
          </p:nvPr>
        </p:nvSpPr>
        <p:spPr>
          <a:xfrm>
            <a:off x="457200" y="5676900"/>
            <a:ext cx="8229600" cy="776288"/>
          </a:xfrm>
        </p:spPr>
        <p:txBody>
          <a:bodyPr/>
          <a:lstStyle/>
          <a:p>
            <a:pPr>
              <a:lnSpc>
                <a:spcPct val="80000"/>
              </a:lnSpc>
            </a:pPr>
            <a:r>
              <a:rPr lang="en-US" altLang="zh-CN" sz="1700">
                <a:latin typeface="黑体" panose="02010609060101010101" pitchFamily="2" charset="-122"/>
                <a:ea typeface="黑体" panose="02010609060101010101" pitchFamily="2" charset="-122"/>
              </a:rPr>
              <a:t>Trinoo DDoS Tool</a:t>
            </a:r>
            <a:endParaRPr lang="en-US" altLang="zh-CN" sz="1700">
              <a:latin typeface="黑体" panose="02010609060101010101" pitchFamily="2" charset="-122"/>
              <a:ea typeface="黑体" panose="02010609060101010101" pitchFamily="2" charset="-122"/>
            </a:endParaRPr>
          </a:p>
          <a:p>
            <a:pPr lvl="1">
              <a:lnSpc>
                <a:spcPct val="80000"/>
              </a:lnSpc>
            </a:pPr>
            <a:r>
              <a:rPr lang="en-US" altLang="zh-CN" sz="1500">
                <a:latin typeface="黑体" panose="02010609060101010101" pitchFamily="2" charset="-122"/>
                <a:ea typeface="黑体" panose="02010609060101010101" pitchFamily="2" charset="-122"/>
              </a:rPr>
              <a:t>Attacker </a:t>
            </a:r>
            <a:r>
              <a:rPr lang="en-US" altLang="zh-CN" sz="1500">
                <a:latin typeface="黑体" panose="02010609060101010101" pitchFamily="2" charset="-122"/>
                <a:ea typeface="黑体" panose="02010609060101010101" pitchFamily="2" charset="-122"/>
                <a:sym typeface="Wingdings" panose="05000000000000000000" pitchFamily="2" charset="2"/>
              </a:rPr>
              <a:t> Handler: TCP 27665</a:t>
            </a:r>
            <a:endParaRPr lang="en-US" altLang="zh-CN" sz="1500">
              <a:latin typeface="黑体" panose="02010609060101010101" pitchFamily="2" charset="-122"/>
              <a:ea typeface="黑体" panose="02010609060101010101" pitchFamily="2" charset="-122"/>
              <a:sym typeface="Wingdings" panose="05000000000000000000" pitchFamily="2" charset="2"/>
            </a:endParaRPr>
          </a:p>
          <a:p>
            <a:pPr lvl="1">
              <a:lnSpc>
                <a:spcPct val="80000"/>
              </a:lnSpc>
            </a:pPr>
            <a:r>
              <a:rPr lang="en-US" altLang="zh-CN" sz="1500">
                <a:latin typeface="黑体" panose="02010609060101010101" pitchFamily="2" charset="-122"/>
                <a:ea typeface="黑体" panose="02010609060101010101" pitchFamily="2" charset="-122"/>
                <a:sym typeface="Wingdings" panose="05000000000000000000" pitchFamily="2" charset="2"/>
              </a:rPr>
              <a:t>Handler  Agent: UDP 27444, Agent  Handler: UDP 31335</a:t>
            </a:r>
            <a:endParaRPr lang="en-US" altLang="zh-CN" sz="1500">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274638"/>
            <a:ext cx="8229600" cy="706437"/>
          </a:xfrm>
        </p:spPr>
        <p:txBody>
          <a:bodyPr/>
          <a:lstStyle/>
          <a:p>
            <a:r>
              <a:rPr lang="zh-CN" altLang="en-US">
                <a:latin typeface="黑体" panose="02010609060101010101" pitchFamily="2" charset="-122"/>
                <a:ea typeface="黑体" panose="02010609060101010101" pitchFamily="2" charset="-122"/>
              </a:rPr>
              <a:t>恶意代码捕获情况</a:t>
            </a:r>
            <a:endParaRPr lang="zh-CN" altLang="en-US">
              <a:latin typeface="黑体" panose="02010609060101010101" pitchFamily="2" charset="-122"/>
              <a:ea typeface="黑体" panose="02010609060101010101" pitchFamily="2" charset="-122"/>
            </a:endParaRPr>
          </a:p>
        </p:txBody>
      </p:sp>
      <p:pic>
        <p:nvPicPr>
          <p:cNvPr id="1843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2163" y="1808163"/>
            <a:ext cx="7740650"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457200" y="274638"/>
            <a:ext cx="8229600" cy="725487"/>
          </a:xfrm>
        </p:spPr>
        <p:txBody>
          <a:bodyPr/>
          <a:lstStyle/>
          <a:p>
            <a:r>
              <a:rPr lang="zh-CN" altLang="en-US">
                <a:latin typeface="黑体" panose="02010609060101010101" pitchFamily="2" charset="-122"/>
                <a:ea typeface="黑体" panose="02010609060101010101" pitchFamily="2" charset="-122"/>
              </a:rPr>
              <a:t>从传统</a:t>
            </a:r>
            <a:r>
              <a:rPr lang="en-US" altLang="zh-CN">
                <a:latin typeface="黑体" panose="02010609060101010101" pitchFamily="2" charset="-122"/>
                <a:ea typeface="黑体" panose="02010609060101010101" pitchFamily="2" charset="-122"/>
              </a:rPr>
              <a:t>DDoS</a:t>
            </a:r>
            <a:r>
              <a:rPr lang="zh-CN" altLang="en-US">
                <a:latin typeface="黑体" panose="02010609060101010101" pitchFamily="2" charset="-122"/>
                <a:ea typeface="黑体" panose="02010609060101010101" pitchFamily="2" charset="-122"/>
              </a:rPr>
              <a:t>模型到</a:t>
            </a:r>
            <a:r>
              <a:rPr lang="en-US" altLang="zh-CN">
                <a:latin typeface="黑体" panose="02010609060101010101" pitchFamily="2" charset="-122"/>
                <a:ea typeface="黑体" panose="02010609060101010101" pitchFamily="2" charset="-122"/>
              </a:rPr>
              <a:t>Botnet</a:t>
            </a:r>
            <a:endParaRPr lang="en-US" altLang="zh-CN">
              <a:latin typeface="黑体" panose="02010609060101010101" pitchFamily="2" charset="-122"/>
              <a:ea typeface="黑体" panose="02010609060101010101" pitchFamily="2" charset="-122"/>
            </a:endParaRPr>
          </a:p>
        </p:txBody>
      </p:sp>
      <p:sp>
        <p:nvSpPr>
          <p:cNvPr id="154627" name="Rectangle 3"/>
          <p:cNvSpPr>
            <a:spLocks noGrp="1" noChangeArrowheads="1"/>
          </p:cNvSpPr>
          <p:nvPr>
            <p:ph idx="1"/>
          </p:nvPr>
        </p:nvSpPr>
        <p:spPr>
          <a:xfrm>
            <a:off x="457200" y="1285875"/>
            <a:ext cx="8229600" cy="5214938"/>
          </a:xfrm>
        </p:spPr>
        <p:txBody>
          <a:bodyPr/>
          <a:lstStyle/>
          <a:p>
            <a:r>
              <a:rPr lang="en-US" altLang="zh-CN">
                <a:latin typeface="黑体" panose="02010609060101010101" pitchFamily="2" charset="-122"/>
                <a:ea typeface="黑体" panose="02010609060101010101" pitchFamily="2" charset="-122"/>
              </a:rPr>
              <a:t>Agent </a:t>
            </a:r>
            <a:r>
              <a:rPr lang="en-US" altLang="zh-CN">
                <a:latin typeface="黑体" panose="02010609060101010101" pitchFamily="2" charset="-122"/>
                <a:ea typeface="黑体" panose="02010609060101010101" pitchFamily="2" charset="-122"/>
                <a:sym typeface="Wingdings" panose="05000000000000000000" pitchFamily="2" charset="2"/>
              </a:rPr>
              <a:t> Bot</a:t>
            </a:r>
            <a:endParaRPr lang="en-US" altLang="zh-CN">
              <a:latin typeface="黑体" panose="02010609060101010101" pitchFamily="2" charset="-122"/>
              <a:ea typeface="黑体" panose="02010609060101010101" pitchFamily="2" charset="-122"/>
              <a:sym typeface="Wingdings" panose="05000000000000000000" pitchFamily="2" charset="2"/>
            </a:endParaRPr>
          </a:p>
          <a:p>
            <a:r>
              <a:rPr lang="en-US" altLang="zh-CN">
                <a:latin typeface="黑体" panose="02010609060101010101" pitchFamily="2" charset="-122"/>
                <a:ea typeface="黑体" panose="02010609060101010101" pitchFamily="2" charset="-122"/>
                <a:sym typeface="Wingdings" panose="05000000000000000000" pitchFamily="2" charset="2"/>
              </a:rPr>
              <a:t>Handler  </a:t>
            </a:r>
            <a:r>
              <a:rPr lang="zh-CN" altLang="en-US">
                <a:latin typeface="黑体" panose="02010609060101010101" pitchFamily="2" charset="-122"/>
                <a:ea typeface="黑体" panose="02010609060101010101" pitchFamily="2" charset="-122"/>
                <a:sym typeface="Wingdings" panose="05000000000000000000" pitchFamily="2" charset="2"/>
              </a:rPr>
              <a:t>命令和控制信道</a:t>
            </a:r>
            <a:endParaRPr lang="zh-CN" altLang="en-US">
              <a:latin typeface="黑体" panose="02010609060101010101" pitchFamily="2" charset="-122"/>
              <a:ea typeface="黑体" panose="02010609060101010101" pitchFamily="2" charset="-122"/>
              <a:sym typeface="Wingdings" panose="05000000000000000000" pitchFamily="2" charset="2"/>
            </a:endParaRPr>
          </a:p>
          <a:p>
            <a:r>
              <a:rPr lang="en-US" altLang="zh-CN">
                <a:latin typeface="黑体" panose="02010609060101010101" pitchFamily="2" charset="-122"/>
                <a:ea typeface="黑体" panose="02010609060101010101" pitchFamily="2" charset="-122"/>
                <a:sym typeface="Wingdings" panose="05000000000000000000" pitchFamily="2" charset="2"/>
              </a:rPr>
              <a:t>IRC Botnet: </a:t>
            </a:r>
            <a:r>
              <a:rPr lang="zh-CN" altLang="en-US">
                <a:latin typeface="黑体" panose="02010609060101010101" pitchFamily="2" charset="-122"/>
                <a:ea typeface="黑体" panose="02010609060101010101" pitchFamily="2" charset="-122"/>
                <a:sym typeface="Wingdings" panose="05000000000000000000" pitchFamily="2" charset="2"/>
              </a:rPr>
              <a:t>使用</a:t>
            </a:r>
            <a:r>
              <a:rPr lang="en-US" altLang="zh-CN">
                <a:latin typeface="黑体" panose="02010609060101010101" pitchFamily="2" charset="-122"/>
                <a:ea typeface="黑体" panose="02010609060101010101" pitchFamily="2" charset="-122"/>
                <a:sym typeface="Wingdings" panose="05000000000000000000" pitchFamily="2" charset="2"/>
              </a:rPr>
              <a:t>IRC</a:t>
            </a:r>
            <a:r>
              <a:rPr lang="zh-CN" altLang="en-US">
                <a:latin typeface="黑体" panose="02010609060101010101" pitchFamily="2" charset="-122"/>
                <a:ea typeface="黑体" panose="02010609060101010101" pitchFamily="2" charset="-122"/>
                <a:sym typeface="Wingdings" panose="05000000000000000000" pitchFamily="2" charset="2"/>
              </a:rPr>
              <a:t>聊天网络作为命令和控制信道</a:t>
            </a:r>
            <a:endParaRPr lang="zh-CN" altLang="en-US">
              <a:latin typeface="黑体" panose="02010609060101010101" pitchFamily="2" charset="-122"/>
              <a:ea typeface="黑体" panose="02010609060101010101" pitchFamily="2" charset="-122"/>
              <a:sym typeface="Wingdings" panose="05000000000000000000" pitchFamily="2" charset="2"/>
            </a:endParaRPr>
          </a:p>
          <a:p>
            <a:pPr lvl="1"/>
            <a:r>
              <a:rPr lang="zh-CN" altLang="en-US">
                <a:latin typeface="黑体" panose="02010609060101010101" pitchFamily="2" charset="-122"/>
                <a:ea typeface="黑体" panose="02010609060101010101" pitchFamily="2" charset="-122"/>
                <a:sym typeface="Wingdings" panose="05000000000000000000" pitchFamily="2" charset="2"/>
              </a:rPr>
              <a:t>稳固、可扩展的</a:t>
            </a:r>
            <a:r>
              <a:rPr lang="en-US" altLang="zh-CN">
                <a:latin typeface="黑体" panose="02010609060101010101" pitchFamily="2" charset="-122"/>
                <a:ea typeface="黑体" panose="02010609060101010101" pitchFamily="2" charset="-122"/>
                <a:sym typeface="Wingdings" panose="05000000000000000000" pitchFamily="2" charset="2"/>
              </a:rPr>
              <a:t>Botnet</a:t>
            </a:r>
            <a:r>
              <a:rPr lang="zh-CN" altLang="en-US">
                <a:latin typeface="黑体" panose="02010609060101010101" pitchFamily="2" charset="-122"/>
                <a:ea typeface="黑体" panose="02010609060101010101" pitchFamily="2" charset="-122"/>
                <a:sym typeface="Wingdings" panose="05000000000000000000" pitchFamily="2" charset="2"/>
              </a:rPr>
              <a:t>控制基础设施</a:t>
            </a:r>
            <a:endParaRPr lang="zh-CN" altLang="en-US">
              <a:latin typeface="黑体" panose="02010609060101010101" pitchFamily="2" charset="-122"/>
              <a:ea typeface="黑体" panose="02010609060101010101" pitchFamily="2" charset="-122"/>
              <a:sym typeface="Wingdings" panose="05000000000000000000" pitchFamily="2" charset="2"/>
            </a:endParaRPr>
          </a:p>
          <a:p>
            <a:pPr lvl="1"/>
            <a:r>
              <a:rPr lang="zh-CN" altLang="en-US">
                <a:latin typeface="黑体" panose="02010609060101010101" pitchFamily="2" charset="-122"/>
                <a:ea typeface="黑体" panose="02010609060101010101" pitchFamily="2" charset="-122"/>
                <a:sym typeface="Wingdings" panose="05000000000000000000" pitchFamily="2" charset="2"/>
              </a:rPr>
              <a:t>容易使用、灵活性</a:t>
            </a:r>
            <a:endParaRPr lang="zh-CN" altLang="en-US">
              <a:latin typeface="黑体" panose="02010609060101010101" pitchFamily="2" charset="-122"/>
              <a:ea typeface="黑体" panose="02010609060101010101" pitchFamily="2" charset="-122"/>
              <a:sym typeface="Wingdings" panose="05000000000000000000" pitchFamily="2" charset="2"/>
            </a:endParaRPr>
          </a:p>
          <a:p>
            <a:pPr lvl="1"/>
            <a:r>
              <a:rPr lang="zh-CN" altLang="en-US">
                <a:latin typeface="黑体" panose="02010609060101010101" pitchFamily="2" charset="-122"/>
                <a:ea typeface="黑体" panose="02010609060101010101" pitchFamily="2" charset="-122"/>
                <a:sym typeface="Wingdings" panose="05000000000000000000" pitchFamily="2" charset="2"/>
              </a:rPr>
              <a:t>容易隐藏身份、更难追踪</a:t>
            </a:r>
            <a:endParaRPr lang="zh-CN" altLang="en-US">
              <a:latin typeface="黑体" panose="02010609060101010101" pitchFamily="2" charset="-122"/>
              <a:ea typeface="黑体" panose="02010609060101010101" pitchFamily="2" charset="-122"/>
              <a:sym typeface="Wingdings" panose="05000000000000000000" pitchFamily="2" charset="2"/>
            </a:endParaRPr>
          </a:p>
          <a:p>
            <a:endParaRPr lang="en-US" altLang="zh-CN">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457200" y="274638"/>
            <a:ext cx="8229600" cy="725487"/>
          </a:xfrm>
        </p:spPr>
        <p:txBody>
          <a:bodyPr/>
          <a:lstStyle/>
          <a:p>
            <a:r>
              <a:rPr lang="en-US" altLang="zh-CN">
                <a:latin typeface="黑体" panose="02010609060101010101" pitchFamily="2" charset="-122"/>
                <a:ea typeface="黑体" panose="02010609060101010101" pitchFamily="2" charset="-122"/>
              </a:rPr>
              <a:t>Botnet</a:t>
            </a:r>
            <a:r>
              <a:rPr lang="zh-CN" altLang="en-US">
                <a:latin typeface="黑体" panose="02010609060101010101" pitchFamily="2" charset="-122"/>
                <a:ea typeface="黑体" panose="02010609060101010101" pitchFamily="2" charset="-122"/>
              </a:rPr>
              <a:t>用途</a:t>
            </a:r>
            <a:endParaRPr lang="zh-CN" altLang="en-US">
              <a:latin typeface="黑体" panose="02010609060101010101" pitchFamily="2" charset="-122"/>
              <a:ea typeface="黑体" panose="02010609060101010101" pitchFamily="2" charset="-122"/>
            </a:endParaRPr>
          </a:p>
        </p:txBody>
      </p:sp>
      <p:sp>
        <p:nvSpPr>
          <p:cNvPr id="155651" name="Rectangle 3"/>
          <p:cNvSpPr>
            <a:spLocks noGrp="1" noChangeArrowheads="1"/>
          </p:cNvSpPr>
          <p:nvPr>
            <p:ph idx="1"/>
          </p:nvPr>
        </p:nvSpPr>
        <p:spPr>
          <a:xfrm>
            <a:off x="684213" y="1628775"/>
            <a:ext cx="8229600" cy="4911725"/>
          </a:xfrm>
        </p:spPr>
        <p:txBody>
          <a:bodyPr/>
          <a:lstStyle/>
          <a:p>
            <a:pPr>
              <a:lnSpc>
                <a:spcPct val="90000"/>
              </a:lnSpc>
            </a:pPr>
            <a:r>
              <a:rPr lang="zh-CN" altLang="en-US" sz="2100">
                <a:latin typeface="黑体" panose="02010609060101010101" pitchFamily="2" charset="-122"/>
                <a:ea typeface="黑体" panose="02010609060101010101" pitchFamily="2" charset="-122"/>
              </a:rPr>
              <a:t>二次本地感染</a:t>
            </a:r>
            <a:endParaRPr lang="zh-CN" altLang="en-US" sz="2100">
              <a:latin typeface="黑体" panose="02010609060101010101" pitchFamily="2" charset="-122"/>
              <a:ea typeface="黑体" panose="02010609060101010101" pitchFamily="2" charset="-122"/>
            </a:endParaRPr>
          </a:p>
          <a:p>
            <a:pPr lvl="1">
              <a:lnSpc>
                <a:spcPct val="90000"/>
              </a:lnSpc>
            </a:pPr>
            <a:r>
              <a:rPr lang="zh-CN" altLang="en-US" sz="2000">
                <a:latin typeface="黑体" panose="02010609060101010101" pitchFamily="2" charset="-122"/>
                <a:ea typeface="黑体" panose="02010609060101010101" pitchFamily="2" charset="-122"/>
              </a:rPr>
              <a:t>更新</a:t>
            </a:r>
            <a:r>
              <a:rPr lang="en-US" altLang="zh-CN" sz="2000">
                <a:latin typeface="黑体" panose="02010609060101010101" pitchFamily="2" charset="-122"/>
                <a:ea typeface="黑体" panose="02010609060101010101" pitchFamily="2" charset="-122"/>
              </a:rPr>
              <a:t>Bot</a:t>
            </a:r>
            <a:r>
              <a:rPr lang="zh-CN" altLang="en-US" sz="2000">
                <a:latin typeface="黑体" panose="02010609060101010101" pitchFamily="2" charset="-122"/>
                <a:ea typeface="黑体" panose="02010609060101010101" pitchFamily="2" charset="-122"/>
              </a:rPr>
              <a:t>工具</a:t>
            </a:r>
            <a:endParaRPr lang="zh-CN" altLang="en-US" sz="2000">
              <a:latin typeface="黑体" panose="02010609060101010101" pitchFamily="2" charset="-122"/>
              <a:ea typeface="黑体" panose="02010609060101010101" pitchFamily="2" charset="-122"/>
            </a:endParaRPr>
          </a:p>
          <a:p>
            <a:pPr lvl="1">
              <a:lnSpc>
                <a:spcPct val="90000"/>
              </a:lnSpc>
            </a:pPr>
            <a:r>
              <a:rPr lang="zh-CN" altLang="en-US" sz="2000">
                <a:latin typeface="黑体" panose="02010609060101010101" pitchFamily="2" charset="-122"/>
                <a:ea typeface="黑体" panose="02010609060101010101" pitchFamily="2" charset="-122"/>
              </a:rPr>
              <a:t>传播新的恶意软件</a:t>
            </a:r>
            <a:endParaRPr lang="zh-CN" altLang="en-US" sz="2000">
              <a:latin typeface="黑体" panose="02010609060101010101" pitchFamily="2" charset="-122"/>
              <a:ea typeface="黑体" panose="02010609060101010101" pitchFamily="2" charset="-122"/>
            </a:endParaRPr>
          </a:p>
          <a:p>
            <a:pPr>
              <a:lnSpc>
                <a:spcPct val="90000"/>
              </a:lnSpc>
            </a:pPr>
            <a:r>
              <a:rPr lang="zh-CN" altLang="en-US" sz="2100">
                <a:latin typeface="黑体" panose="02010609060101010101" pitchFamily="2" charset="-122"/>
                <a:ea typeface="黑体" panose="02010609060101010101" pitchFamily="2" charset="-122"/>
              </a:rPr>
              <a:t>窃取并滥用资源</a:t>
            </a:r>
            <a:endParaRPr lang="zh-CN" altLang="en-US" sz="2100">
              <a:latin typeface="黑体" panose="02010609060101010101" pitchFamily="2" charset="-122"/>
              <a:ea typeface="黑体" panose="02010609060101010101" pitchFamily="2" charset="-122"/>
            </a:endParaRPr>
          </a:p>
          <a:p>
            <a:pPr lvl="1">
              <a:lnSpc>
                <a:spcPct val="90000"/>
              </a:lnSpc>
            </a:pPr>
            <a:r>
              <a:rPr lang="en-US" altLang="zh-CN" sz="1900">
                <a:latin typeface="黑体" panose="02010609060101010101" pitchFamily="2" charset="-122"/>
                <a:ea typeface="黑体" panose="02010609060101010101" pitchFamily="2" charset="-122"/>
              </a:rPr>
              <a:t>Host illegal data</a:t>
            </a:r>
            <a:endParaRPr lang="en-US" altLang="zh-CN" sz="1900">
              <a:latin typeface="黑体" panose="02010609060101010101" pitchFamily="2" charset="-122"/>
              <a:ea typeface="黑体" panose="02010609060101010101" pitchFamily="2" charset="-122"/>
            </a:endParaRPr>
          </a:p>
          <a:p>
            <a:pPr lvl="1">
              <a:lnSpc>
                <a:spcPct val="90000"/>
              </a:lnSpc>
            </a:pPr>
            <a:r>
              <a:rPr lang="en-US" altLang="zh-CN" sz="1900">
                <a:latin typeface="黑体" panose="02010609060101010101" pitchFamily="2" charset="-122"/>
                <a:ea typeface="黑体" panose="02010609060101010101" pitchFamily="2" charset="-122"/>
              </a:rPr>
              <a:t>DDoS</a:t>
            </a:r>
            <a:r>
              <a:rPr lang="zh-CN" altLang="en-US" sz="1900">
                <a:latin typeface="黑体" panose="02010609060101010101" pitchFamily="2" charset="-122"/>
                <a:ea typeface="黑体" panose="02010609060101010101" pitchFamily="2" charset="-122"/>
              </a:rPr>
              <a:t>攻击</a:t>
            </a:r>
            <a:endParaRPr lang="zh-CN" altLang="en-US" sz="1900">
              <a:latin typeface="黑体" panose="02010609060101010101" pitchFamily="2" charset="-122"/>
              <a:ea typeface="黑体" panose="02010609060101010101" pitchFamily="2" charset="-122"/>
            </a:endParaRPr>
          </a:p>
          <a:p>
            <a:pPr lvl="1">
              <a:lnSpc>
                <a:spcPct val="90000"/>
              </a:lnSpc>
            </a:pPr>
            <a:r>
              <a:rPr lang="en-US" altLang="zh-CN" sz="1900">
                <a:latin typeface="黑体" panose="02010609060101010101" pitchFamily="2" charset="-122"/>
                <a:ea typeface="黑体" panose="02010609060101010101" pitchFamily="2" charset="-122"/>
              </a:rPr>
              <a:t>Click fraud: Google AdSense abuse</a:t>
            </a:r>
            <a:endParaRPr lang="en-US" altLang="zh-CN" sz="1900">
              <a:latin typeface="黑体" panose="02010609060101010101" pitchFamily="2" charset="-122"/>
              <a:ea typeface="黑体" panose="02010609060101010101" pitchFamily="2" charset="-122"/>
            </a:endParaRPr>
          </a:p>
          <a:p>
            <a:pPr lvl="1">
              <a:lnSpc>
                <a:spcPct val="90000"/>
              </a:lnSpc>
            </a:pPr>
            <a:r>
              <a:rPr lang="zh-CN" altLang="en-US" sz="1900">
                <a:latin typeface="黑体" panose="02010609060101010101" pitchFamily="2" charset="-122"/>
                <a:ea typeface="黑体" panose="02010609060101010101" pitchFamily="2" charset="-122"/>
              </a:rPr>
              <a:t>扩展垃圾邮件</a:t>
            </a:r>
            <a:r>
              <a:rPr lang="en-US" altLang="zh-CN" sz="1900">
                <a:latin typeface="黑体" panose="02010609060101010101" pitchFamily="2" charset="-122"/>
                <a:ea typeface="黑体" panose="02010609060101010101" pitchFamily="2" charset="-122"/>
              </a:rPr>
              <a:t>: </a:t>
            </a:r>
            <a:r>
              <a:rPr lang="zh-CN" altLang="en-US" sz="1900">
                <a:latin typeface="黑体" panose="02010609060101010101" pitchFamily="2" charset="-122"/>
                <a:ea typeface="黑体" panose="02010609060101010101" pitchFamily="2" charset="-122"/>
              </a:rPr>
              <a:t>打开</a:t>
            </a:r>
            <a:r>
              <a:rPr lang="en-US" altLang="zh-CN" sz="1900">
                <a:latin typeface="黑体" panose="02010609060101010101" pitchFamily="2" charset="-122"/>
                <a:ea typeface="黑体" panose="02010609060101010101" pitchFamily="2" charset="-122"/>
              </a:rPr>
              <a:t>SMTP Open Relay</a:t>
            </a:r>
            <a:r>
              <a:rPr lang="zh-CN" altLang="en-US" sz="1900">
                <a:latin typeface="黑体" panose="02010609060101010101" pitchFamily="2" charset="-122"/>
                <a:ea typeface="黑体" panose="02010609060101010101" pitchFamily="2" charset="-122"/>
              </a:rPr>
              <a:t>服务</a:t>
            </a:r>
            <a:endParaRPr lang="zh-CN" altLang="en-US" sz="1900">
              <a:latin typeface="黑体" panose="02010609060101010101" pitchFamily="2" charset="-122"/>
              <a:ea typeface="黑体" panose="02010609060101010101" pitchFamily="2" charset="-122"/>
            </a:endParaRPr>
          </a:p>
          <a:p>
            <a:pPr>
              <a:lnSpc>
                <a:spcPct val="90000"/>
              </a:lnSpc>
            </a:pPr>
            <a:r>
              <a:rPr lang="zh-CN" altLang="en-US" sz="2100">
                <a:latin typeface="黑体" panose="02010609060101010101" pitchFamily="2" charset="-122"/>
                <a:ea typeface="黑体" panose="02010609060101010101" pitchFamily="2" charset="-122"/>
              </a:rPr>
              <a:t>窃取敏感信息</a:t>
            </a:r>
            <a:endParaRPr lang="zh-CN" altLang="en-US" sz="2100">
              <a:latin typeface="黑体" panose="02010609060101010101" pitchFamily="2" charset="-122"/>
              <a:ea typeface="黑体" panose="02010609060101010101" pitchFamily="2" charset="-122"/>
            </a:endParaRPr>
          </a:p>
          <a:p>
            <a:pPr lvl="1">
              <a:lnSpc>
                <a:spcPct val="90000"/>
              </a:lnSpc>
            </a:pPr>
            <a:r>
              <a:rPr lang="zh-CN" altLang="en-US" sz="2000">
                <a:latin typeface="黑体" panose="02010609060101010101" pitchFamily="2" charset="-122"/>
                <a:ea typeface="黑体" panose="02010609060101010101" pitchFamily="2" charset="-122"/>
              </a:rPr>
              <a:t>应用程序注册码</a:t>
            </a:r>
            <a:endParaRPr lang="zh-CN" altLang="en-US" sz="2000">
              <a:latin typeface="黑体" panose="02010609060101010101" pitchFamily="2" charset="-122"/>
              <a:ea typeface="黑体" panose="02010609060101010101" pitchFamily="2" charset="-122"/>
            </a:endParaRPr>
          </a:p>
          <a:p>
            <a:pPr lvl="1">
              <a:lnSpc>
                <a:spcPct val="90000"/>
              </a:lnSpc>
            </a:pPr>
            <a:r>
              <a:rPr lang="zh-CN" altLang="en-US" sz="2000">
                <a:latin typeface="黑体" panose="02010609060101010101" pitchFamily="2" charset="-122"/>
                <a:ea typeface="黑体" panose="02010609060101010101" pitchFamily="2" charset="-122"/>
              </a:rPr>
              <a:t>登录</a:t>
            </a:r>
            <a:r>
              <a:rPr lang="en-US" altLang="zh-CN" sz="2000">
                <a:latin typeface="黑体" panose="02010609060101010101" pitchFamily="2" charset="-122"/>
                <a:ea typeface="黑体" panose="02010609060101010101" pitchFamily="2" charset="-122"/>
              </a:rPr>
              <a:t>ID</a:t>
            </a:r>
            <a:endParaRPr lang="en-US" altLang="zh-CN" sz="2000">
              <a:latin typeface="黑体" panose="02010609060101010101" pitchFamily="2" charset="-122"/>
              <a:ea typeface="黑体" panose="02010609060101010101" pitchFamily="2" charset="-122"/>
            </a:endParaRPr>
          </a:p>
          <a:p>
            <a:pPr lvl="1">
              <a:lnSpc>
                <a:spcPct val="90000"/>
              </a:lnSpc>
            </a:pPr>
            <a:r>
              <a:rPr lang="zh-CN" altLang="en-US" sz="2000">
                <a:latin typeface="黑体" panose="02010609060101010101" pitchFamily="2" charset="-122"/>
                <a:ea typeface="黑体" panose="02010609060101010101" pitchFamily="2" charset="-122"/>
              </a:rPr>
              <a:t>金融信息－信用卡账号、</a:t>
            </a:r>
            <a:r>
              <a:rPr lang="en-US" altLang="zh-CN" sz="2000">
                <a:latin typeface="黑体" panose="02010609060101010101" pitchFamily="2" charset="-122"/>
                <a:ea typeface="黑体" panose="02010609060101010101" pitchFamily="2" charset="-122"/>
              </a:rPr>
              <a:t>PIN</a:t>
            </a:r>
            <a:r>
              <a:rPr lang="zh-CN" altLang="en-US" sz="2000">
                <a:latin typeface="黑体" panose="02010609060101010101" pitchFamily="2" charset="-122"/>
                <a:ea typeface="黑体" panose="02010609060101010101" pitchFamily="2" charset="-122"/>
              </a:rPr>
              <a:t>码</a:t>
            </a:r>
            <a:endParaRPr lang="zh-CN" altLang="en-US" sz="2000">
              <a:latin typeface="黑体" panose="02010609060101010101" pitchFamily="2" charset="-122"/>
              <a:ea typeface="黑体" panose="02010609060101010101" pitchFamily="2" charset="-122"/>
            </a:endParaRPr>
          </a:p>
          <a:p>
            <a:pPr lvl="1">
              <a:lnSpc>
                <a:spcPct val="90000"/>
              </a:lnSpc>
            </a:pPr>
            <a:r>
              <a:rPr lang="zh-CN" altLang="en-US" sz="2000">
                <a:latin typeface="黑体" panose="02010609060101010101" pitchFamily="2" charset="-122"/>
                <a:ea typeface="黑体" panose="02010609060101010101" pitchFamily="2" charset="-122"/>
              </a:rPr>
              <a:t>操纵在线选举、在线网络游戏</a:t>
            </a:r>
            <a:endParaRPr lang="zh-CN" altLang="en-US" sz="2000">
              <a:latin typeface="黑体" panose="02010609060101010101" pitchFamily="2" charset="-122"/>
              <a:ea typeface="黑体" panose="02010609060101010101" pitchFamily="2" charset="-122"/>
            </a:endParaRPr>
          </a:p>
          <a:p>
            <a:pPr>
              <a:lnSpc>
                <a:spcPct val="90000"/>
              </a:lnSpc>
            </a:pPr>
            <a:r>
              <a:rPr lang="zh-CN" altLang="en-US" sz="2100">
                <a:latin typeface="黑体" panose="02010609060101010101" pitchFamily="2" charset="-122"/>
                <a:ea typeface="黑体" panose="02010609060101010101" pitchFamily="2" charset="-122"/>
              </a:rPr>
              <a:t>出售和出借</a:t>
            </a:r>
            <a:r>
              <a:rPr lang="en-US" altLang="zh-CN" sz="2100">
                <a:latin typeface="黑体" panose="02010609060101010101" pitchFamily="2" charset="-122"/>
                <a:ea typeface="黑体" panose="02010609060101010101" pitchFamily="2" charset="-122"/>
              </a:rPr>
              <a:t>Botnet</a:t>
            </a:r>
            <a:endParaRPr lang="en-US" altLang="zh-CN" sz="2100">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457200" y="274638"/>
            <a:ext cx="8229600" cy="725487"/>
          </a:xfrm>
        </p:spPr>
        <p:txBody>
          <a:bodyPr/>
          <a:lstStyle/>
          <a:p>
            <a:r>
              <a:rPr lang="en-US" altLang="zh-CN">
                <a:latin typeface="黑体" panose="02010609060101010101" pitchFamily="2" charset="-122"/>
                <a:ea typeface="黑体" panose="02010609060101010101" pitchFamily="2" charset="-122"/>
              </a:rPr>
              <a:t>Botnet</a:t>
            </a:r>
            <a:r>
              <a:rPr lang="zh-CN" altLang="en-US">
                <a:latin typeface="黑体" panose="02010609060101010101" pitchFamily="2" charset="-122"/>
                <a:ea typeface="黑体" panose="02010609060101010101" pitchFamily="2" charset="-122"/>
              </a:rPr>
              <a:t>基本概念</a:t>
            </a:r>
            <a:endParaRPr lang="zh-CN" altLang="en-US">
              <a:latin typeface="黑体" panose="02010609060101010101" pitchFamily="2" charset="-122"/>
              <a:ea typeface="黑体" panose="02010609060101010101" pitchFamily="2" charset="-122"/>
            </a:endParaRPr>
          </a:p>
        </p:txBody>
      </p:sp>
      <p:sp>
        <p:nvSpPr>
          <p:cNvPr id="156675" name="Rectangle 3"/>
          <p:cNvSpPr>
            <a:spLocks noGrp="1" noChangeArrowheads="1"/>
          </p:cNvSpPr>
          <p:nvPr>
            <p:ph idx="1"/>
          </p:nvPr>
        </p:nvSpPr>
        <p:spPr>
          <a:xfrm>
            <a:off x="457200" y="1285875"/>
            <a:ext cx="8229600" cy="5214938"/>
          </a:xfrm>
        </p:spPr>
        <p:txBody>
          <a:bodyPr/>
          <a:lstStyle/>
          <a:p>
            <a:pPr>
              <a:lnSpc>
                <a:spcPct val="90000"/>
              </a:lnSpc>
            </a:pPr>
            <a:r>
              <a:rPr lang="en-US" altLang="zh-CN">
                <a:latin typeface="黑体" panose="02010609060101010101" pitchFamily="2" charset="-122"/>
                <a:ea typeface="黑体" panose="02010609060101010101" pitchFamily="2" charset="-122"/>
              </a:rPr>
              <a:t>Bot</a:t>
            </a:r>
            <a:r>
              <a:rPr lang="zh-CN" altLang="en-US">
                <a:latin typeface="黑体" panose="02010609060101010101" pitchFamily="2" charset="-122"/>
                <a:ea typeface="黑体" panose="02010609060101010101" pitchFamily="2" charset="-122"/>
              </a:rPr>
              <a:t>（僵尸工具）</a:t>
            </a:r>
            <a:r>
              <a:rPr lang="en-US" altLang="zh-CN">
                <a:latin typeface="黑体" panose="02010609060101010101" pitchFamily="2" charset="-122"/>
                <a:ea typeface="黑体" panose="02010609060101010101" pitchFamily="2" charset="-122"/>
              </a:rPr>
              <a:t>: robot</a:t>
            </a:r>
            <a:r>
              <a:rPr lang="zh-CN" altLang="en-US">
                <a:latin typeface="黑体" panose="02010609060101010101" pitchFamily="2" charset="-122"/>
                <a:ea typeface="黑体" panose="02010609060101010101" pitchFamily="2" charset="-122"/>
              </a:rPr>
              <a:t>的简写，可以自动执行预定义的功能，可以被预定义的命令所远程控制，并具有一定人工智能的程序。</a:t>
            </a:r>
            <a:endParaRPr lang="zh-CN" altLang="en-US">
              <a:latin typeface="黑体" panose="02010609060101010101" pitchFamily="2" charset="-122"/>
              <a:ea typeface="黑体" panose="02010609060101010101" pitchFamily="2" charset="-122"/>
            </a:endParaRPr>
          </a:p>
          <a:p>
            <a:pPr>
              <a:lnSpc>
                <a:spcPct val="90000"/>
              </a:lnSpc>
            </a:pPr>
            <a:r>
              <a:rPr lang="en-US" altLang="zh-CN">
                <a:latin typeface="黑体" panose="02010609060101010101" pitchFamily="2" charset="-122"/>
                <a:ea typeface="黑体" panose="02010609060101010101" pitchFamily="2" charset="-122"/>
              </a:rPr>
              <a:t>Zombie</a:t>
            </a:r>
            <a:r>
              <a:rPr lang="zh-CN" altLang="en-US">
                <a:latin typeface="黑体" panose="02010609060101010101" pitchFamily="2" charset="-122"/>
                <a:ea typeface="黑体" panose="02010609060101010101" pitchFamily="2" charset="-122"/>
              </a:rPr>
              <a:t>（僵尸主机）</a:t>
            </a:r>
            <a:r>
              <a:rPr lang="en-US" altLang="zh-CN">
                <a:latin typeface="黑体" panose="02010609060101010101" pitchFamily="2" charset="-122"/>
                <a:ea typeface="黑体" panose="02010609060101010101" pitchFamily="2" charset="-122"/>
              </a:rPr>
              <a:t>:</a:t>
            </a:r>
            <a:r>
              <a:rPr lang="zh-CN" altLang="en-US">
                <a:latin typeface="黑体" panose="02010609060101010101" pitchFamily="2" charset="-122"/>
                <a:ea typeface="黑体" panose="02010609060101010101" pitchFamily="2" charset="-122"/>
              </a:rPr>
              <a:t>含有僵尸工具或其他远程控制程序，使其可被攻击者远程控制的计算机。</a:t>
            </a:r>
            <a:endParaRPr lang="zh-CN" altLang="en-US">
              <a:latin typeface="黑体" panose="02010609060101010101" pitchFamily="2" charset="-122"/>
              <a:ea typeface="黑体" panose="02010609060101010101" pitchFamily="2" charset="-122"/>
            </a:endParaRPr>
          </a:p>
          <a:p>
            <a:pPr>
              <a:lnSpc>
                <a:spcPct val="90000"/>
              </a:lnSpc>
            </a:pPr>
            <a:r>
              <a:rPr lang="en-US" altLang="zh-CN">
                <a:latin typeface="黑体" panose="02010609060101010101" pitchFamily="2" charset="-122"/>
                <a:ea typeface="黑体" panose="02010609060101010101" pitchFamily="2" charset="-122"/>
              </a:rPr>
              <a:t>Botnet</a:t>
            </a:r>
            <a:r>
              <a:rPr lang="zh-CN" altLang="en-US">
                <a:latin typeface="黑体" panose="02010609060101010101" pitchFamily="2" charset="-122"/>
                <a:ea typeface="黑体" panose="02010609060101010101" pitchFamily="2" charset="-122"/>
              </a:rPr>
              <a:t>（僵尸网络）</a:t>
            </a:r>
            <a:r>
              <a:rPr lang="en-US" altLang="zh-CN">
                <a:latin typeface="黑体" panose="02010609060101010101" pitchFamily="2" charset="-122"/>
                <a:ea typeface="黑体" panose="02010609060101010101" pitchFamily="2" charset="-122"/>
              </a:rPr>
              <a:t>:</a:t>
            </a:r>
            <a:r>
              <a:rPr lang="zh-CN" altLang="en-US">
                <a:latin typeface="黑体" panose="02010609060101010101" pitchFamily="2" charset="-122"/>
                <a:ea typeface="黑体" panose="02010609060101010101" pitchFamily="2" charset="-122"/>
              </a:rPr>
              <a:t>由</a:t>
            </a:r>
            <a:r>
              <a:rPr lang="en-US" altLang="zh-CN">
                <a:latin typeface="黑体" panose="02010609060101010101" pitchFamily="2" charset="-122"/>
                <a:ea typeface="黑体" panose="02010609060101010101" pitchFamily="2" charset="-122"/>
              </a:rPr>
              <a:t>Bot</a:t>
            </a:r>
            <a:r>
              <a:rPr lang="zh-CN" altLang="en-US">
                <a:latin typeface="黑体" panose="02010609060101010101" pitchFamily="2" charset="-122"/>
                <a:ea typeface="黑体" panose="02010609060101010101" pitchFamily="2" charset="-122"/>
              </a:rPr>
              <a:t>工具组成的可通信、可被攻击者远程控制的网络。</a:t>
            </a:r>
            <a:endParaRPr lang="zh-CN" altLang="en-US">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457200" y="274638"/>
            <a:ext cx="8229600" cy="725487"/>
          </a:xfrm>
        </p:spPr>
        <p:txBody>
          <a:bodyPr/>
          <a:lstStyle/>
          <a:p>
            <a:r>
              <a:rPr lang="en-US" altLang="zh-CN">
                <a:latin typeface="黑体" panose="02010609060101010101" pitchFamily="2" charset="-122"/>
                <a:ea typeface="黑体" panose="02010609060101010101" pitchFamily="2" charset="-122"/>
              </a:rPr>
              <a:t>Botnet</a:t>
            </a:r>
            <a:r>
              <a:rPr lang="zh-CN" altLang="en-US">
                <a:latin typeface="黑体" panose="02010609060101010101" pitchFamily="2" charset="-122"/>
                <a:ea typeface="黑体" panose="02010609060101010101" pitchFamily="2" charset="-122"/>
              </a:rPr>
              <a:t>的基本网络结构</a:t>
            </a:r>
            <a:endParaRPr lang="zh-CN" altLang="en-US">
              <a:latin typeface="黑体" panose="02010609060101010101" pitchFamily="2" charset="-122"/>
              <a:ea typeface="黑体" panose="02010609060101010101" pitchFamily="2" charset="-122"/>
            </a:endParaRPr>
          </a:p>
        </p:txBody>
      </p:sp>
      <p:graphicFrame>
        <p:nvGraphicFramePr>
          <p:cNvPr id="157699" name="Object 2"/>
          <p:cNvGraphicFramePr>
            <a:graphicFrameLocks noGrp="1" noChangeAspect="1"/>
          </p:cNvGraphicFramePr>
          <p:nvPr>
            <p:ph idx="1"/>
          </p:nvPr>
        </p:nvGraphicFramePr>
        <p:xfrm>
          <a:off x="1403350" y="1484313"/>
          <a:ext cx="6705600" cy="5197475"/>
        </p:xfrm>
        <a:graphic>
          <a:graphicData uri="http://schemas.openxmlformats.org/presentationml/2006/ole">
            <mc:AlternateContent xmlns:mc="http://schemas.openxmlformats.org/markup-compatibility/2006">
              <mc:Choice xmlns:v="urn:schemas-microsoft-com:vml" Requires="v">
                <p:oleObj spid="_x0000_s157706" name="" r:id="rId1" imgW="6344285" imgH="4921885" progId="Visio.Drawing.11">
                  <p:embed/>
                </p:oleObj>
              </mc:Choice>
              <mc:Fallback>
                <p:oleObj name="" r:id="rId1" imgW="6344285" imgH="4921885" progId="Visio.Drawing.11">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484313"/>
                        <a:ext cx="6705600"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ransition>
    <p:pull dir="ru"/>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altLang="zh-CN">
                <a:latin typeface="黑体" panose="02010609060101010101" pitchFamily="2" charset="-122"/>
                <a:ea typeface="黑体" panose="02010609060101010101" pitchFamily="2" charset="-122"/>
              </a:rPr>
              <a:t>Bot V.S. </a:t>
            </a:r>
            <a:r>
              <a:rPr lang="zh-CN" altLang="en-US">
                <a:latin typeface="黑体" panose="02010609060101010101" pitchFamily="2" charset="-122"/>
                <a:ea typeface="黑体" panose="02010609060101010101" pitchFamily="2" charset="-122"/>
              </a:rPr>
              <a:t>其他恶意软件</a:t>
            </a:r>
            <a:endParaRPr lang="zh-CN" altLang="en-US">
              <a:latin typeface="黑体" panose="02010609060101010101" pitchFamily="2" charset="-122"/>
              <a:ea typeface="黑体" panose="02010609060101010101" pitchFamily="2" charset="-122"/>
            </a:endParaRPr>
          </a:p>
        </p:txBody>
      </p:sp>
      <p:graphicFrame>
        <p:nvGraphicFramePr>
          <p:cNvPr id="748547" name="Group 3"/>
          <p:cNvGraphicFramePr>
            <a:graphicFrameLocks noGrp="1"/>
          </p:cNvGraphicFramePr>
          <p:nvPr>
            <p:ph idx="4294967295"/>
          </p:nvPr>
        </p:nvGraphicFramePr>
        <p:xfrm>
          <a:off x="457200" y="1600200"/>
          <a:ext cx="8458200" cy="4495800"/>
        </p:xfrm>
        <a:graphic>
          <a:graphicData uri="http://schemas.openxmlformats.org/drawingml/2006/table">
            <a:tbl>
              <a:tblPr/>
              <a:tblGrid>
                <a:gridCol w="1646238"/>
                <a:gridCol w="1554162"/>
                <a:gridCol w="1676400"/>
                <a:gridCol w="1219200"/>
                <a:gridCol w="2362200"/>
              </a:tblGrid>
              <a:tr h="7493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zh-CN" sz="2600" b="0"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rPr>
                        <a:t>传播性</a:t>
                      </a:r>
                      <a:endPar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rPr>
                        <a:t>可控性</a:t>
                      </a:r>
                      <a:endPar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rPr>
                        <a:t>窃密性</a:t>
                      </a:r>
                      <a:endPar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rPr>
                        <a:t>危害等级</a:t>
                      </a:r>
                      <a:endPar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93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600" b="1" i="0" u="none" strike="noStrike" cap="none" normalizeH="0" baseline="0">
                          <a:ln>
                            <a:noFill/>
                          </a:ln>
                          <a:solidFill>
                            <a:schemeClr val="tx2"/>
                          </a:solidFill>
                          <a:effectLst/>
                          <a:latin typeface="Arial" panose="020B0604020202020204" pitchFamily="34" charset="0"/>
                          <a:ea typeface="宋体" panose="02010600030101010101" pitchFamily="2" charset="-122"/>
                        </a:rPr>
                        <a:t>Bot</a:t>
                      </a:r>
                      <a:endParaRPr kumimoji="0" lang="en-US" altLang="zh-CN" sz="26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600" b="1" i="0" u="none" strike="noStrike" cap="none" normalizeH="0" baseline="0">
                          <a:ln>
                            <a:noFill/>
                          </a:ln>
                          <a:solidFill>
                            <a:schemeClr val="tx2"/>
                          </a:solidFill>
                          <a:effectLst/>
                          <a:latin typeface="Arial" panose="020B0604020202020204" pitchFamily="34" charset="0"/>
                          <a:ea typeface="宋体" panose="02010600030101010101" pitchFamily="2" charset="-122"/>
                        </a:rPr>
                        <a:t>可控传播</a:t>
                      </a:r>
                      <a:endParaRPr kumimoji="0" lang="zh-CN" altLang="en-US" sz="26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600" b="1" i="0" u="none" strike="noStrike" cap="none" normalizeH="0" baseline="0">
                          <a:ln>
                            <a:noFill/>
                          </a:ln>
                          <a:solidFill>
                            <a:schemeClr val="tx2"/>
                          </a:solidFill>
                          <a:effectLst/>
                          <a:latin typeface="Arial" panose="020B0604020202020204" pitchFamily="34" charset="0"/>
                          <a:ea typeface="宋体" panose="02010600030101010101" pitchFamily="2" charset="-122"/>
                        </a:rPr>
                        <a:t>高度可控</a:t>
                      </a:r>
                      <a:endParaRPr kumimoji="0" lang="zh-CN" altLang="en-US" sz="26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600" b="1" i="0" u="none" strike="noStrike" cap="none" normalizeH="0" baseline="0">
                          <a:ln>
                            <a:noFill/>
                          </a:ln>
                          <a:solidFill>
                            <a:schemeClr val="tx2"/>
                          </a:solidFill>
                          <a:effectLst/>
                          <a:latin typeface="Arial" panose="020B0604020202020204" pitchFamily="34" charset="0"/>
                          <a:ea typeface="宋体" panose="02010600030101010101" pitchFamily="2" charset="-122"/>
                        </a:rPr>
                        <a:t>有</a:t>
                      </a:r>
                      <a:endParaRPr kumimoji="0" lang="zh-CN" altLang="en-US" sz="26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600" b="1" i="0" u="none" strike="noStrike" cap="none" normalizeH="0" baseline="0">
                          <a:ln>
                            <a:noFill/>
                          </a:ln>
                          <a:solidFill>
                            <a:schemeClr val="tx2"/>
                          </a:solidFill>
                          <a:effectLst/>
                          <a:latin typeface="Arial" panose="020B0604020202020204" pitchFamily="34" charset="0"/>
                          <a:ea typeface="宋体" panose="02010600030101010101" pitchFamily="2" charset="-122"/>
                        </a:rPr>
                        <a:t>完全控制，高</a:t>
                      </a:r>
                      <a:endParaRPr kumimoji="0" lang="zh-CN" altLang="en-US" sz="2600" b="1"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93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rPr>
                        <a:t>后门</a:t>
                      </a:r>
                      <a:endPar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rPr>
                        <a:t>不具备</a:t>
                      </a:r>
                      <a:endPar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rPr>
                        <a:t>可控</a:t>
                      </a:r>
                      <a:endPar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rPr>
                        <a:t>有</a:t>
                      </a:r>
                      <a:endPar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rPr>
                        <a:t>完全控制，高</a:t>
                      </a:r>
                      <a:endPar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93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rPr>
                        <a:t>蠕虫</a:t>
                      </a:r>
                      <a:endPar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rPr>
                        <a:t>主动传播</a:t>
                      </a:r>
                      <a:endPar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rPr>
                        <a:t>一般没有</a:t>
                      </a:r>
                      <a:endPar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rPr>
                        <a:t>没有</a:t>
                      </a:r>
                      <a:endPar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rPr>
                        <a:t>网络流量，高</a:t>
                      </a:r>
                      <a:endPar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93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600" b="0" i="0" u="none" strike="noStrike" cap="none" normalizeH="0" baseline="0">
                          <a:ln>
                            <a:noFill/>
                          </a:ln>
                          <a:solidFill>
                            <a:schemeClr val="tx2"/>
                          </a:solidFill>
                          <a:effectLst/>
                          <a:latin typeface="Arial" panose="020B0604020202020204" pitchFamily="34" charset="0"/>
                          <a:ea typeface="宋体" panose="02010600030101010101" pitchFamily="2" charset="-122"/>
                        </a:rPr>
                        <a:t>Spyware</a:t>
                      </a:r>
                      <a:endParaRPr kumimoji="0" lang="en-US" altLang="zh-CN" sz="2600" b="0"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rPr>
                        <a:t>被动传播</a:t>
                      </a:r>
                      <a:endPar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rPr>
                        <a:t>一般没有</a:t>
                      </a:r>
                      <a:endPar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rPr>
                        <a:t>有</a:t>
                      </a:r>
                      <a:endPar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rPr>
                        <a:t>信息泄漏，中</a:t>
                      </a:r>
                      <a:endPar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493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rPr>
                        <a:t>病毒</a:t>
                      </a:r>
                      <a:endPar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rPr>
                        <a:t>用户干预</a:t>
                      </a:r>
                      <a:endPar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rPr>
                        <a:t>一般没有</a:t>
                      </a:r>
                      <a:endPar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rPr>
                        <a:t>没有</a:t>
                      </a:r>
                      <a:endPar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rPr>
                        <a:t>感染文件，中</a:t>
                      </a:r>
                      <a:endParaRPr kumimoji="0" lang="zh-CN" altLang="en-US" sz="2600" b="0" i="0" u="none" strike="noStrike" cap="none" normalizeH="0" baseline="0">
                        <a:ln>
                          <a:noFill/>
                        </a:ln>
                        <a:solidFill>
                          <a:schemeClr val="tx2"/>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pull dir="ru"/>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a:xfrm>
            <a:off x="457200" y="274638"/>
            <a:ext cx="8229600" cy="725487"/>
          </a:xfrm>
        </p:spPr>
        <p:txBody>
          <a:bodyPr/>
          <a:lstStyle/>
          <a:p>
            <a:r>
              <a:rPr lang="en-US" altLang="zh-CN">
                <a:latin typeface="黑体" panose="02010609060101010101" pitchFamily="2" charset="-122"/>
                <a:ea typeface="黑体" panose="02010609060101010101" pitchFamily="2" charset="-122"/>
              </a:rPr>
              <a:t>Bot</a:t>
            </a:r>
            <a:r>
              <a:rPr lang="zh-CN" altLang="en-US">
                <a:latin typeface="黑体" panose="02010609060101010101" pitchFamily="2" charset="-122"/>
                <a:ea typeface="黑体" panose="02010609060101010101" pitchFamily="2" charset="-122"/>
              </a:rPr>
              <a:t>工具的生命周期</a:t>
            </a:r>
            <a:endParaRPr lang="zh-CN" altLang="en-US">
              <a:latin typeface="黑体" panose="02010609060101010101" pitchFamily="2" charset="-122"/>
              <a:ea typeface="黑体" panose="02010609060101010101" pitchFamily="2" charset="-122"/>
            </a:endParaRPr>
          </a:p>
        </p:txBody>
      </p:sp>
      <p:sp>
        <p:nvSpPr>
          <p:cNvPr id="159747" name="Rectangle 3"/>
          <p:cNvSpPr>
            <a:spLocks noGrp="1" noChangeArrowheads="1"/>
          </p:cNvSpPr>
          <p:nvPr>
            <p:ph idx="1"/>
          </p:nvPr>
        </p:nvSpPr>
        <p:spPr>
          <a:xfrm>
            <a:off x="1143000" y="1811338"/>
            <a:ext cx="7315200" cy="552450"/>
          </a:xfrm>
        </p:spPr>
        <p:txBody>
          <a:bodyPr/>
          <a:lstStyle/>
          <a:p>
            <a:pPr>
              <a:buFont typeface="Wingdings" panose="05000000000000000000" pitchFamily="2" charset="2"/>
              <a:buNone/>
            </a:pPr>
            <a:r>
              <a:rPr lang="zh-CN" altLang="en-US">
                <a:latin typeface="黑体" panose="02010609060101010101" pitchFamily="2" charset="-122"/>
                <a:ea typeface="黑体" panose="02010609060101010101" pitchFamily="2" charset="-122"/>
              </a:rPr>
              <a:t>初始感染，植入</a:t>
            </a:r>
            <a:r>
              <a:rPr lang="en-US" altLang="zh-CN">
                <a:latin typeface="黑体" panose="02010609060101010101" pitchFamily="2" charset="-122"/>
                <a:ea typeface="黑体" panose="02010609060101010101" pitchFamily="2" charset="-122"/>
              </a:rPr>
              <a:t>Payload</a:t>
            </a:r>
            <a:endParaRPr lang="en-US" altLang="zh-CN">
              <a:latin typeface="黑体" panose="02010609060101010101" pitchFamily="2" charset="-122"/>
              <a:ea typeface="黑体" panose="02010609060101010101" pitchFamily="2" charset="-122"/>
            </a:endParaRPr>
          </a:p>
        </p:txBody>
      </p:sp>
      <p:pic>
        <p:nvPicPr>
          <p:cNvPr id="159748" name="Picture 4" descr="BD18185_"/>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09600" y="2438400"/>
            <a:ext cx="182880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9" name="Picture 5" descr="j02857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5181600"/>
            <a:ext cx="1824038"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50" name="Line 6"/>
          <p:cNvSpPr>
            <a:spLocks noChangeShapeType="1"/>
          </p:cNvSpPr>
          <p:nvPr/>
        </p:nvSpPr>
        <p:spPr bwMode="auto">
          <a:xfrm>
            <a:off x="1828800" y="3581400"/>
            <a:ext cx="990600" cy="15240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9751" name="Oval 7"/>
          <p:cNvSpPr>
            <a:spLocks noChangeArrowheads="1"/>
          </p:cNvSpPr>
          <p:nvPr/>
        </p:nvSpPr>
        <p:spPr bwMode="auto">
          <a:xfrm>
            <a:off x="642938" y="1766888"/>
            <a:ext cx="457200" cy="457200"/>
          </a:xfrm>
          <a:prstGeom prst="ellipse">
            <a:avLst/>
          </a:prstGeom>
          <a:solidFill>
            <a:srgbClr val="330066"/>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ea typeface="宋体" panose="02010600030101010101" pitchFamily="2" charset="-122"/>
            </a:endParaRPr>
          </a:p>
        </p:txBody>
      </p:sp>
      <p:sp>
        <p:nvSpPr>
          <p:cNvPr id="159752" name="Text Box 8"/>
          <p:cNvSpPr txBox="1">
            <a:spLocks noChangeArrowheads="1"/>
          </p:cNvSpPr>
          <p:nvPr/>
        </p:nvSpPr>
        <p:spPr bwMode="auto">
          <a:xfrm>
            <a:off x="657225" y="1676400"/>
            <a:ext cx="304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spcBef>
                <a:spcPct val="50000"/>
              </a:spcBef>
            </a:pPr>
            <a:r>
              <a:rPr lang="en-US" altLang="zh-CN" sz="3200" b="1">
                <a:solidFill>
                  <a:schemeClr val="bg1"/>
                </a:solidFill>
                <a:ea typeface="宋体" panose="02010600030101010101" pitchFamily="2" charset="-122"/>
              </a:rPr>
              <a:t>1</a:t>
            </a:r>
            <a:endParaRPr lang="en-US" altLang="zh-CN" sz="3200" b="1">
              <a:solidFill>
                <a:schemeClr val="bg1"/>
              </a:solidFill>
              <a:ea typeface="宋体" panose="02010600030101010101" pitchFamily="2" charset="-122"/>
            </a:endParaRPr>
          </a:p>
        </p:txBody>
      </p:sp>
      <p:sp>
        <p:nvSpPr>
          <p:cNvPr id="159753" name="Text Box 9"/>
          <p:cNvSpPr txBox="1">
            <a:spLocks noChangeArrowheads="1"/>
          </p:cNvSpPr>
          <p:nvPr/>
        </p:nvSpPr>
        <p:spPr bwMode="auto">
          <a:xfrm>
            <a:off x="1063625" y="2757488"/>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zh-CN" altLang="en-US">
                <a:ea typeface="宋体" panose="02010600030101010101" pitchFamily="2" charset="-122"/>
              </a:rPr>
              <a:t>感染源</a:t>
            </a:r>
            <a:endParaRPr lang="zh-CN" altLang="en-US">
              <a:ea typeface="宋体" panose="02010600030101010101" pitchFamily="2" charset="-122"/>
            </a:endParaRPr>
          </a:p>
        </p:txBody>
      </p:sp>
    </p:spTree>
  </p:cSld>
  <p:clrMapOvr>
    <a:masterClrMapping/>
  </p:clrMapOvr>
  <p:transition>
    <p:pull dir="ru"/>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457200" y="-26988"/>
            <a:ext cx="8229600" cy="1143001"/>
          </a:xfrm>
        </p:spPr>
        <p:txBody>
          <a:bodyPr/>
          <a:lstStyle/>
          <a:p>
            <a:r>
              <a:rPr lang="en-US" altLang="zh-CN">
                <a:latin typeface="黑体" panose="02010609060101010101" pitchFamily="2" charset="-122"/>
                <a:ea typeface="黑体" panose="02010609060101010101" pitchFamily="2" charset="-122"/>
              </a:rPr>
              <a:t>Bot</a:t>
            </a:r>
            <a:r>
              <a:rPr lang="zh-CN" altLang="en-US">
                <a:latin typeface="黑体" panose="02010609060101010101" pitchFamily="2" charset="-122"/>
                <a:ea typeface="黑体" panose="02010609060101010101" pitchFamily="2" charset="-122"/>
              </a:rPr>
              <a:t>工具的生命周期</a:t>
            </a:r>
            <a:endParaRPr lang="zh-CN" altLang="en-US">
              <a:latin typeface="黑体" panose="02010609060101010101" pitchFamily="2" charset="-122"/>
              <a:ea typeface="黑体" panose="02010609060101010101" pitchFamily="2" charset="-122"/>
            </a:endParaRPr>
          </a:p>
        </p:txBody>
      </p:sp>
      <p:pic>
        <p:nvPicPr>
          <p:cNvPr id="161795" name="Picture 3" descr="BD18185_"/>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600" y="2438400"/>
            <a:ext cx="182880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6" name="Picture 4" descr="j02857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5145088"/>
            <a:ext cx="1824038"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7" name="Text Box 5"/>
          <p:cNvSpPr txBox="1">
            <a:spLocks noChangeArrowheads="1"/>
          </p:cNvSpPr>
          <p:nvPr/>
        </p:nvSpPr>
        <p:spPr bwMode="auto">
          <a:xfrm>
            <a:off x="1066800" y="2757488"/>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zh-CN" altLang="en-US">
                <a:ea typeface="宋体" panose="02010600030101010101" pitchFamily="2" charset="-122"/>
              </a:rPr>
              <a:t>感染源</a:t>
            </a:r>
            <a:endParaRPr lang="zh-CN" altLang="en-US">
              <a:ea typeface="宋体" panose="02010600030101010101" pitchFamily="2" charset="-122"/>
            </a:endParaRPr>
          </a:p>
        </p:txBody>
      </p:sp>
      <p:sp>
        <p:nvSpPr>
          <p:cNvPr id="161798" name="Line 6"/>
          <p:cNvSpPr>
            <a:spLocks noChangeShapeType="1"/>
          </p:cNvSpPr>
          <p:nvPr/>
        </p:nvSpPr>
        <p:spPr bwMode="auto">
          <a:xfrm flipH="1">
            <a:off x="3429000" y="3657600"/>
            <a:ext cx="685800" cy="1447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1799" name="Oval 7"/>
          <p:cNvSpPr>
            <a:spLocks noChangeArrowheads="1"/>
          </p:cNvSpPr>
          <p:nvPr/>
        </p:nvSpPr>
        <p:spPr bwMode="auto">
          <a:xfrm>
            <a:off x="642938" y="1766888"/>
            <a:ext cx="457200" cy="457200"/>
          </a:xfrm>
          <a:prstGeom prst="ellipse">
            <a:avLst/>
          </a:prstGeom>
          <a:solidFill>
            <a:srgbClr val="330066"/>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ea typeface="宋体" panose="02010600030101010101" pitchFamily="2" charset="-122"/>
            </a:endParaRPr>
          </a:p>
        </p:txBody>
      </p:sp>
      <p:sp>
        <p:nvSpPr>
          <p:cNvPr id="161800" name="Text Box 8"/>
          <p:cNvSpPr txBox="1">
            <a:spLocks noChangeArrowheads="1"/>
          </p:cNvSpPr>
          <p:nvPr/>
        </p:nvSpPr>
        <p:spPr bwMode="auto">
          <a:xfrm>
            <a:off x="657225" y="1690688"/>
            <a:ext cx="304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spcBef>
                <a:spcPct val="50000"/>
              </a:spcBef>
            </a:pPr>
            <a:r>
              <a:rPr lang="en-US" altLang="zh-CN" sz="3200" b="1">
                <a:solidFill>
                  <a:schemeClr val="bg1"/>
                </a:solidFill>
                <a:ea typeface="宋体" panose="02010600030101010101" pitchFamily="2" charset="-122"/>
              </a:rPr>
              <a:t>2</a:t>
            </a:r>
            <a:endParaRPr lang="en-US" altLang="zh-CN" sz="3200" b="1">
              <a:solidFill>
                <a:schemeClr val="bg1"/>
              </a:solidFill>
              <a:ea typeface="宋体" panose="02010600030101010101" pitchFamily="2" charset="-122"/>
            </a:endParaRPr>
          </a:p>
        </p:txBody>
      </p:sp>
      <p:pic>
        <p:nvPicPr>
          <p:cNvPr id="161801" name="Picture 9" descr="BD18185_"/>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a:xfrm>
            <a:off x="3657600" y="2436813"/>
            <a:ext cx="1752600" cy="1212850"/>
          </a:xfrm>
        </p:spPr>
      </p:pic>
      <p:sp>
        <p:nvSpPr>
          <p:cNvPr id="161802" name="Text Box 10"/>
          <p:cNvSpPr txBox="1">
            <a:spLocks noChangeArrowheads="1"/>
          </p:cNvSpPr>
          <p:nvPr/>
        </p:nvSpPr>
        <p:spPr bwMode="auto">
          <a:xfrm>
            <a:off x="3962400" y="2743200"/>
            <a:ext cx="109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zh-CN" altLang="en-US">
                <a:ea typeface="宋体" panose="02010600030101010101" pitchFamily="2" charset="-122"/>
              </a:rPr>
              <a:t>控制信道</a:t>
            </a:r>
            <a:endParaRPr lang="zh-CN" altLang="en-US">
              <a:ea typeface="宋体" panose="02010600030101010101" pitchFamily="2" charset="-122"/>
            </a:endParaRPr>
          </a:p>
        </p:txBody>
      </p:sp>
      <p:sp>
        <p:nvSpPr>
          <p:cNvPr id="161803" name="Rectangle 11"/>
          <p:cNvSpPr>
            <a:spLocks noGrp="1" noChangeArrowheads="1"/>
          </p:cNvSpPr>
          <p:nvPr>
            <p:ph type="body" sz="half" idx="1"/>
          </p:nvPr>
        </p:nvSpPr>
        <p:spPr>
          <a:xfrm>
            <a:off x="1143000" y="1811338"/>
            <a:ext cx="7315200" cy="552450"/>
          </a:xfrm>
        </p:spPr>
        <p:txBody>
          <a:bodyPr/>
          <a:lstStyle/>
          <a:p>
            <a:pPr>
              <a:buFont typeface="Wingdings" panose="05000000000000000000" pitchFamily="2" charset="2"/>
              <a:buNone/>
            </a:pPr>
            <a:r>
              <a:rPr lang="zh-CN" altLang="en-US">
                <a:latin typeface="黑体" panose="02010609060101010101" pitchFamily="2" charset="-122"/>
                <a:ea typeface="黑体" panose="02010609060101010101" pitchFamily="2" charset="-122"/>
              </a:rPr>
              <a:t>连接命令与控制信道</a:t>
            </a:r>
            <a:endParaRPr lang="zh-CN" altLang="en-US">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457200" y="274638"/>
            <a:ext cx="8229600" cy="777875"/>
          </a:xfrm>
        </p:spPr>
        <p:txBody>
          <a:bodyPr/>
          <a:lstStyle/>
          <a:p>
            <a:r>
              <a:rPr lang="en-US" altLang="zh-CN">
                <a:latin typeface="黑体" panose="02010609060101010101" pitchFamily="2" charset="-122"/>
                <a:ea typeface="黑体" panose="02010609060101010101" pitchFamily="2" charset="-122"/>
              </a:rPr>
              <a:t>Bot</a:t>
            </a:r>
            <a:r>
              <a:rPr lang="zh-CN" altLang="en-US">
                <a:latin typeface="黑体" panose="02010609060101010101" pitchFamily="2" charset="-122"/>
                <a:ea typeface="黑体" panose="02010609060101010101" pitchFamily="2" charset="-122"/>
              </a:rPr>
              <a:t>工具的生命周期</a:t>
            </a:r>
            <a:endParaRPr lang="zh-CN" altLang="en-US">
              <a:latin typeface="黑体" panose="02010609060101010101" pitchFamily="2" charset="-122"/>
              <a:ea typeface="黑体" panose="02010609060101010101" pitchFamily="2" charset="-122"/>
            </a:endParaRPr>
          </a:p>
        </p:txBody>
      </p:sp>
      <p:pic>
        <p:nvPicPr>
          <p:cNvPr id="163843" name="Picture 3" descr="BD18185_"/>
          <p:cNvPicPr>
            <a:picLocks noGrp="1" noChangeArrowheads="1"/>
          </p:cNvPicPr>
          <p:nvPr>
            <p:ph sz="half" idx="2"/>
          </p:nvPr>
        </p:nvPicPr>
        <p:blipFill>
          <a:blip r:embed="rId1">
            <a:extLst>
              <a:ext uri="{28A0092B-C50C-407E-A947-70E740481C1C}">
                <a14:useLocalDpi xmlns:a14="http://schemas.microsoft.com/office/drawing/2010/main" val="0"/>
              </a:ext>
            </a:extLst>
          </a:blip>
          <a:srcRect/>
          <a:stretch>
            <a:fillRect/>
          </a:stretch>
        </p:blipFill>
        <p:spPr>
          <a:xfrm>
            <a:off x="3656013" y="2476500"/>
            <a:ext cx="1819275" cy="1196975"/>
          </a:xfrm>
        </p:spPr>
      </p:pic>
      <p:pic>
        <p:nvPicPr>
          <p:cNvPr id="163844" name="Picture 4" descr="j02857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5181600"/>
            <a:ext cx="1824038"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5" name="Line 5"/>
          <p:cNvSpPr>
            <a:spLocks noChangeShapeType="1"/>
          </p:cNvSpPr>
          <p:nvPr/>
        </p:nvSpPr>
        <p:spPr bwMode="auto">
          <a:xfrm flipH="1">
            <a:off x="3810000" y="4191000"/>
            <a:ext cx="2514600" cy="990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46" name="Oval 6"/>
          <p:cNvSpPr>
            <a:spLocks noChangeArrowheads="1"/>
          </p:cNvSpPr>
          <p:nvPr/>
        </p:nvSpPr>
        <p:spPr bwMode="auto">
          <a:xfrm>
            <a:off x="642938" y="1766888"/>
            <a:ext cx="457200" cy="457200"/>
          </a:xfrm>
          <a:prstGeom prst="ellipse">
            <a:avLst/>
          </a:prstGeom>
          <a:solidFill>
            <a:srgbClr val="330066"/>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ea typeface="宋体" panose="02010600030101010101" pitchFamily="2" charset="-122"/>
            </a:endParaRPr>
          </a:p>
        </p:txBody>
      </p:sp>
      <p:sp>
        <p:nvSpPr>
          <p:cNvPr id="163847" name="Text Box 7"/>
          <p:cNvSpPr txBox="1">
            <a:spLocks noChangeArrowheads="1"/>
          </p:cNvSpPr>
          <p:nvPr/>
        </p:nvSpPr>
        <p:spPr bwMode="auto">
          <a:xfrm>
            <a:off x="671513" y="1690688"/>
            <a:ext cx="304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spcBef>
                <a:spcPct val="50000"/>
              </a:spcBef>
            </a:pPr>
            <a:r>
              <a:rPr lang="en-US" altLang="zh-CN" sz="3200" b="1">
                <a:solidFill>
                  <a:schemeClr val="bg1"/>
                </a:solidFill>
                <a:ea typeface="宋体" panose="02010600030101010101" pitchFamily="2" charset="-122"/>
              </a:rPr>
              <a:t>3</a:t>
            </a:r>
            <a:endParaRPr lang="en-US" altLang="zh-CN" sz="3200" b="1">
              <a:solidFill>
                <a:schemeClr val="bg1"/>
              </a:solidFill>
              <a:ea typeface="宋体" panose="02010600030101010101" pitchFamily="2" charset="-122"/>
            </a:endParaRPr>
          </a:p>
        </p:txBody>
      </p:sp>
      <p:pic>
        <p:nvPicPr>
          <p:cNvPr id="163848" name="Picture 8" descr="BD18185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16675" y="3316288"/>
            <a:ext cx="1828800" cy="11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9" name="Text Box 9"/>
          <p:cNvSpPr txBox="1">
            <a:spLocks noChangeArrowheads="1"/>
          </p:cNvSpPr>
          <p:nvPr/>
        </p:nvSpPr>
        <p:spPr bwMode="auto">
          <a:xfrm>
            <a:off x="6705600" y="3657600"/>
            <a:ext cx="109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zh-CN" altLang="en-US">
                <a:ea typeface="宋体" panose="02010600030101010101" pitchFamily="2" charset="-122"/>
              </a:rPr>
              <a:t>控制指令</a:t>
            </a:r>
            <a:endParaRPr lang="zh-CN" altLang="en-US">
              <a:ea typeface="宋体" panose="02010600030101010101" pitchFamily="2" charset="-122"/>
            </a:endParaRPr>
          </a:p>
        </p:txBody>
      </p:sp>
      <p:sp>
        <p:nvSpPr>
          <p:cNvPr id="163850" name="Rectangle 10"/>
          <p:cNvSpPr>
            <a:spLocks noChangeArrowheads="1"/>
          </p:cNvSpPr>
          <p:nvPr/>
        </p:nvSpPr>
        <p:spPr bwMode="auto">
          <a:xfrm>
            <a:off x="1143000" y="1695450"/>
            <a:ext cx="731520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zh-CN" altLang="en-US" sz="3000">
                <a:ea typeface="宋体" panose="02010600030101010101" pitchFamily="2" charset="-122"/>
              </a:rPr>
              <a:t>接收攻击者的指令</a:t>
            </a:r>
            <a:endParaRPr lang="zh-CN" altLang="en-US" sz="3000">
              <a:ea typeface="宋体" panose="02010600030101010101" pitchFamily="2" charset="-122"/>
            </a:endParaRPr>
          </a:p>
        </p:txBody>
      </p:sp>
      <p:pic>
        <p:nvPicPr>
          <p:cNvPr id="163851" name="Picture 11" descr="BD18185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438400"/>
            <a:ext cx="182880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52" name="Text Box 12"/>
          <p:cNvSpPr txBox="1">
            <a:spLocks noChangeArrowheads="1"/>
          </p:cNvSpPr>
          <p:nvPr/>
        </p:nvSpPr>
        <p:spPr bwMode="auto">
          <a:xfrm>
            <a:off x="1066800" y="2757488"/>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zh-CN" altLang="en-US">
                <a:ea typeface="宋体" panose="02010600030101010101" pitchFamily="2" charset="-122"/>
              </a:rPr>
              <a:t>感染源</a:t>
            </a:r>
            <a:endParaRPr lang="zh-CN" altLang="en-US">
              <a:ea typeface="宋体" panose="02010600030101010101" pitchFamily="2" charset="-122"/>
            </a:endParaRPr>
          </a:p>
        </p:txBody>
      </p:sp>
      <p:sp>
        <p:nvSpPr>
          <p:cNvPr id="163853" name="Text Box 13"/>
          <p:cNvSpPr txBox="1">
            <a:spLocks noChangeArrowheads="1"/>
          </p:cNvSpPr>
          <p:nvPr/>
        </p:nvSpPr>
        <p:spPr bwMode="auto">
          <a:xfrm>
            <a:off x="3962400" y="2743200"/>
            <a:ext cx="109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zh-CN" altLang="en-US">
                <a:ea typeface="宋体" panose="02010600030101010101" pitchFamily="2" charset="-122"/>
              </a:rPr>
              <a:t>控制信道</a:t>
            </a:r>
            <a:endParaRPr lang="zh-CN" altLang="en-US">
              <a:ea typeface="宋体" panose="02010600030101010101" pitchFamily="2" charset="-122"/>
            </a:endParaRPr>
          </a:p>
        </p:txBody>
      </p:sp>
    </p:spTree>
  </p:cSld>
  <p:clrMapOvr>
    <a:masterClrMapping/>
  </p:clrMapOvr>
  <p:transition>
    <p:pull dir="ru"/>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2" descr="BD18185_"/>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16675" y="3317875"/>
            <a:ext cx="1819275"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1" name="Rectangle 3"/>
          <p:cNvSpPr>
            <a:spLocks noGrp="1" noChangeArrowheads="1"/>
          </p:cNvSpPr>
          <p:nvPr>
            <p:ph type="title"/>
          </p:nvPr>
        </p:nvSpPr>
        <p:spPr>
          <a:xfrm>
            <a:off x="457200" y="274638"/>
            <a:ext cx="8229600" cy="850900"/>
          </a:xfrm>
        </p:spPr>
        <p:txBody>
          <a:bodyPr/>
          <a:lstStyle/>
          <a:p>
            <a:r>
              <a:rPr lang="en-US" altLang="zh-CN">
                <a:latin typeface="黑体" panose="02010609060101010101" pitchFamily="2" charset="-122"/>
                <a:ea typeface="黑体" panose="02010609060101010101" pitchFamily="2" charset="-122"/>
              </a:rPr>
              <a:t>Bot</a:t>
            </a:r>
            <a:r>
              <a:rPr lang="zh-CN" altLang="en-US">
                <a:latin typeface="黑体" panose="02010609060101010101" pitchFamily="2" charset="-122"/>
                <a:ea typeface="黑体" panose="02010609060101010101" pitchFamily="2" charset="-122"/>
              </a:rPr>
              <a:t>工具的生命周期</a:t>
            </a:r>
            <a:endParaRPr lang="zh-CN" altLang="en-US">
              <a:latin typeface="黑体" panose="02010609060101010101" pitchFamily="2" charset="-122"/>
              <a:ea typeface="黑体" panose="02010609060101010101" pitchFamily="2" charset="-122"/>
            </a:endParaRPr>
          </a:p>
        </p:txBody>
      </p:sp>
      <p:pic>
        <p:nvPicPr>
          <p:cNvPr id="165892" name="Picture 4" descr="j02857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5181600"/>
            <a:ext cx="1824038"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3" name="Line 5"/>
          <p:cNvSpPr>
            <a:spLocks noChangeShapeType="1"/>
          </p:cNvSpPr>
          <p:nvPr/>
        </p:nvSpPr>
        <p:spPr bwMode="auto">
          <a:xfrm flipH="1">
            <a:off x="4038600" y="5410200"/>
            <a:ext cx="1143000" cy="152400"/>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894" name="Oval 6"/>
          <p:cNvSpPr>
            <a:spLocks noChangeArrowheads="1"/>
          </p:cNvSpPr>
          <p:nvPr/>
        </p:nvSpPr>
        <p:spPr bwMode="auto">
          <a:xfrm>
            <a:off x="642938" y="1766888"/>
            <a:ext cx="457200" cy="457200"/>
          </a:xfrm>
          <a:prstGeom prst="ellipse">
            <a:avLst/>
          </a:prstGeom>
          <a:solidFill>
            <a:srgbClr val="330066"/>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ea typeface="宋体" panose="02010600030101010101" pitchFamily="2" charset="-122"/>
            </a:endParaRPr>
          </a:p>
        </p:txBody>
      </p:sp>
      <p:sp>
        <p:nvSpPr>
          <p:cNvPr id="165895" name="Text Box 7"/>
          <p:cNvSpPr txBox="1">
            <a:spLocks noChangeArrowheads="1"/>
          </p:cNvSpPr>
          <p:nvPr/>
        </p:nvSpPr>
        <p:spPr bwMode="auto">
          <a:xfrm>
            <a:off x="671513" y="1690688"/>
            <a:ext cx="304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spcBef>
                <a:spcPct val="50000"/>
              </a:spcBef>
            </a:pPr>
            <a:r>
              <a:rPr lang="en-US" altLang="zh-CN" sz="3200" b="1">
                <a:solidFill>
                  <a:schemeClr val="bg1"/>
                </a:solidFill>
                <a:ea typeface="宋体" panose="02010600030101010101" pitchFamily="2" charset="-122"/>
              </a:rPr>
              <a:t>4</a:t>
            </a:r>
            <a:endParaRPr lang="en-US" altLang="zh-CN" sz="3200" b="1">
              <a:solidFill>
                <a:schemeClr val="bg1"/>
              </a:solidFill>
              <a:ea typeface="宋体" panose="02010600030101010101" pitchFamily="2" charset="-122"/>
            </a:endParaRPr>
          </a:p>
        </p:txBody>
      </p:sp>
      <p:sp>
        <p:nvSpPr>
          <p:cNvPr id="165896" name="Text Box 8"/>
          <p:cNvSpPr txBox="1">
            <a:spLocks noChangeArrowheads="1"/>
          </p:cNvSpPr>
          <p:nvPr/>
        </p:nvSpPr>
        <p:spPr bwMode="auto">
          <a:xfrm>
            <a:off x="6781800" y="3657600"/>
            <a:ext cx="109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zh-CN" altLang="en-US">
                <a:ea typeface="宋体" panose="02010600030101010101" pitchFamily="2" charset="-122"/>
              </a:rPr>
              <a:t>控制指令</a:t>
            </a:r>
            <a:endParaRPr lang="zh-CN" altLang="en-US">
              <a:ea typeface="宋体" panose="02010600030101010101" pitchFamily="2" charset="-122"/>
            </a:endParaRPr>
          </a:p>
        </p:txBody>
      </p:sp>
      <p:sp>
        <p:nvSpPr>
          <p:cNvPr id="165897" name="Rectangle 9"/>
          <p:cNvSpPr>
            <a:spLocks noChangeArrowheads="1"/>
          </p:cNvSpPr>
          <p:nvPr/>
        </p:nvSpPr>
        <p:spPr bwMode="auto">
          <a:xfrm>
            <a:off x="1143000" y="1695450"/>
            <a:ext cx="731520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zh-CN" altLang="en-US" sz="3000">
                <a:ea typeface="宋体" panose="02010600030101010101" pitchFamily="2" charset="-122"/>
              </a:rPr>
              <a:t>按照控制指令进行动作</a:t>
            </a:r>
            <a:r>
              <a:rPr lang="en-US" altLang="zh-CN" sz="3000">
                <a:ea typeface="宋体" panose="02010600030101010101" pitchFamily="2" charset="-122"/>
              </a:rPr>
              <a:t>: (</a:t>
            </a:r>
            <a:r>
              <a:rPr lang="zh-CN" altLang="en-US" sz="3000">
                <a:ea typeface="宋体" panose="02010600030101010101" pitchFamily="2" charset="-122"/>
              </a:rPr>
              <a:t>例</a:t>
            </a:r>
            <a:r>
              <a:rPr lang="en-US" altLang="zh-CN" sz="3000">
                <a:ea typeface="宋体" panose="02010600030101010101" pitchFamily="2" charset="-122"/>
              </a:rPr>
              <a:t>)</a:t>
            </a:r>
            <a:r>
              <a:rPr lang="zh-CN" altLang="en-US" sz="3000">
                <a:ea typeface="宋体" panose="02010600030101010101" pitchFamily="2" charset="-122"/>
              </a:rPr>
              <a:t>进一步扩展</a:t>
            </a:r>
            <a:endParaRPr lang="zh-CN" altLang="en-US" sz="3000">
              <a:ea typeface="宋体" panose="02010600030101010101" pitchFamily="2" charset="-122"/>
            </a:endParaRPr>
          </a:p>
        </p:txBody>
      </p:sp>
      <p:pic>
        <p:nvPicPr>
          <p:cNvPr id="165898" name="Picture 10" descr="j028575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4572000"/>
            <a:ext cx="8382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9" name="Picture 11" descr="j028575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5257800"/>
            <a:ext cx="8382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00" name="Picture 12" descr="j028575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1400" y="4800600"/>
            <a:ext cx="8382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01" name="Picture 13" descr="j028575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400" y="5638800"/>
            <a:ext cx="8382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02" name="Picture 14" descr="j028575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5943600"/>
            <a:ext cx="8382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03" name="Picture 15" descr="j028575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0" y="5105400"/>
            <a:ext cx="8382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04" name="Picture 16" descr="j028575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01000" y="5867400"/>
            <a:ext cx="8382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905" name="Line 17"/>
          <p:cNvSpPr>
            <a:spLocks noChangeShapeType="1"/>
          </p:cNvSpPr>
          <p:nvPr/>
        </p:nvSpPr>
        <p:spPr bwMode="auto">
          <a:xfrm flipH="1" flipV="1">
            <a:off x="4191000" y="5715000"/>
            <a:ext cx="1828800" cy="381000"/>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5906" name="Line 18"/>
          <p:cNvSpPr>
            <a:spLocks noChangeShapeType="1"/>
          </p:cNvSpPr>
          <p:nvPr/>
        </p:nvSpPr>
        <p:spPr bwMode="auto">
          <a:xfrm flipH="1">
            <a:off x="3810000" y="4876800"/>
            <a:ext cx="2057400" cy="457200"/>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165907" name="Picture 19" descr="BD18185_"/>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013" y="2378075"/>
            <a:ext cx="181927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908" name="Picture 20" descr="BD18185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438400"/>
            <a:ext cx="182880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909" name="Text Box 21"/>
          <p:cNvSpPr txBox="1">
            <a:spLocks noChangeArrowheads="1"/>
          </p:cNvSpPr>
          <p:nvPr/>
        </p:nvSpPr>
        <p:spPr bwMode="auto">
          <a:xfrm>
            <a:off x="1066800" y="2757488"/>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zh-CN" altLang="en-US">
                <a:ea typeface="宋体" panose="02010600030101010101" pitchFamily="2" charset="-122"/>
              </a:rPr>
              <a:t>感染源</a:t>
            </a:r>
            <a:endParaRPr lang="zh-CN" altLang="en-US">
              <a:ea typeface="宋体" panose="02010600030101010101" pitchFamily="2" charset="-122"/>
            </a:endParaRPr>
          </a:p>
        </p:txBody>
      </p:sp>
      <p:sp>
        <p:nvSpPr>
          <p:cNvPr id="165910" name="Text Box 22"/>
          <p:cNvSpPr txBox="1">
            <a:spLocks noChangeArrowheads="1"/>
          </p:cNvSpPr>
          <p:nvPr/>
        </p:nvSpPr>
        <p:spPr bwMode="auto">
          <a:xfrm>
            <a:off x="3962400" y="2743200"/>
            <a:ext cx="109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zh-CN" altLang="en-US">
                <a:ea typeface="宋体" panose="02010600030101010101" pitchFamily="2" charset="-122"/>
              </a:rPr>
              <a:t>控制信道</a:t>
            </a:r>
            <a:endParaRPr lang="zh-CN" altLang="en-US">
              <a:ea typeface="宋体" panose="02010600030101010101" pitchFamily="2" charset="-122"/>
            </a:endParaRPr>
          </a:p>
        </p:txBody>
      </p:sp>
    </p:spTree>
  </p:cSld>
  <p:clrMapOvr>
    <a:masterClrMapping/>
  </p:clrMapOvr>
  <p:transition>
    <p:pull dir="ru"/>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457200" y="274638"/>
            <a:ext cx="8229600" cy="725487"/>
          </a:xfrm>
        </p:spPr>
        <p:txBody>
          <a:bodyPr/>
          <a:lstStyle/>
          <a:p>
            <a:r>
              <a:rPr lang="en-US" altLang="zh-CN">
                <a:latin typeface="黑体" panose="02010609060101010101" pitchFamily="2" charset="-122"/>
                <a:ea typeface="黑体" panose="02010609060101010101" pitchFamily="2" charset="-122"/>
              </a:rPr>
              <a:t>Bot</a:t>
            </a:r>
            <a:r>
              <a:rPr lang="zh-CN" altLang="en-US">
                <a:latin typeface="黑体" panose="02010609060101010101" pitchFamily="2" charset="-122"/>
                <a:ea typeface="黑体" panose="02010609060101010101" pitchFamily="2" charset="-122"/>
              </a:rPr>
              <a:t>的传播途径</a:t>
            </a:r>
            <a:endParaRPr lang="zh-CN" altLang="en-US">
              <a:latin typeface="黑体" panose="02010609060101010101" pitchFamily="2" charset="-122"/>
              <a:ea typeface="黑体" panose="02010609060101010101" pitchFamily="2" charset="-122"/>
            </a:endParaRPr>
          </a:p>
        </p:txBody>
      </p:sp>
      <p:sp>
        <p:nvSpPr>
          <p:cNvPr id="167939" name="Rectangle 3"/>
          <p:cNvSpPr>
            <a:spLocks noGrp="1" noChangeArrowheads="1"/>
          </p:cNvSpPr>
          <p:nvPr>
            <p:ph idx="1"/>
          </p:nvPr>
        </p:nvSpPr>
        <p:spPr>
          <a:xfrm>
            <a:off x="457200" y="1285875"/>
            <a:ext cx="8229600" cy="5214938"/>
          </a:xfrm>
        </p:spPr>
        <p:txBody>
          <a:bodyPr/>
          <a:lstStyle/>
          <a:p>
            <a:pPr lvl="1"/>
            <a:r>
              <a:rPr lang="en-US" altLang="zh-CN">
                <a:latin typeface="黑体" panose="02010609060101010101" pitchFamily="2" charset="-122"/>
                <a:ea typeface="黑体" panose="02010609060101010101" pitchFamily="2" charset="-122"/>
              </a:rPr>
              <a:t>Exploit: </a:t>
            </a:r>
            <a:r>
              <a:rPr lang="zh-CN" altLang="en-US">
                <a:latin typeface="黑体" panose="02010609060101010101" pitchFamily="2" charset="-122"/>
                <a:ea typeface="黑体" panose="02010609060101010101" pitchFamily="2" charset="-122"/>
              </a:rPr>
              <a:t>通过攻击最新的漏洞获得访问权，将</a:t>
            </a:r>
            <a:r>
              <a:rPr lang="en-US" altLang="zh-CN">
                <a:latin typeface="黑体" panose="02010609060101010101" pitchFamily="2" charset="-122"/>
                <a:ea typeface="黑体" panose="02010609060101010101" pitchFamily="2" charset="-122"/>
              </a:rPr>
              <a:t>Bot</a:t>
            </a:r>
            <a:r>
              <a:rPr lang="zh-CN" altLang="en-US">
                <a:latin typeface="黑体" panose="02010609060101010101" pitchFamily="2" charset="-122"/>
                <a:ea typeface="黑体" panose="02010609060101010101" pitchFamily="2" charset="-122"/>
              </a:rPr>
              <a:t>作为</a:t>
            </a:r>
            <a:r>
              <a:rPr lang="en-US" altLang="zh-CN">
                <a:latin typeface="黑体" panose="02010609060101010101" pitchFamily="2" charset="-122"/>
                <a:ea typeface="黑体" panose="02010609060101010101" pitchFamily="2" charset="-122"/>
              </a:rPr>
              <a:t>Payload</a:t>
            </a:r>
            <a:r>
              <a:rPr lang="zh-CN" altLang="en-US">
                <a:latin typeface="黑体" panose="02010609060101010101" pitchFamily="2" charset="-122"/>
                <a:ea typeface="黑体" panose="02010609060101010101" pitchFamily="2" charset="-122"/>
              </a:rPr>
              <a:t>植入</a:t>
            </a:r>
            <a:endParaRPr lang="zh-CN" altLang="en-US">
              <a:latin typeface="黑体" panose="02010609060101010101" pitchFamily="2" charset="-122"/>
              <a:ea typeface="黑体" panose="02010609060101010101" pitchFamily="2" charset="-122"/>
            </a:endParaRPr>
          </a:p>
          <a:p>
            <a:pPr lvl="1"/>
            <a:r>
              <a:rPr lang="en-US" altLang="zh-CN">
                <a:latin typeface="黑体" panose="02010609060101010101" pitchFamily="2" charset="-122"/>
                <a:ea typeface="黑体" panose="02010609060101010101" pitchFamily="2" charset="-122"/>
              </a:rPr>
              <a:t>Worm</a:t>
            </a:r>
            <a:r>
              <a:rPr lang="zh-CN" altLang="en-US">
                <a:latin typeface="黑体" panose="02010609060101010101" pitchFamily="2" charset="-122"/>
                <a:ea typeface="黑体" panose="02010609060101010101" pitchFamily="2" charset="-122"/>
              </a:rPr>
              <a:t>：自动化</a:t>
            </a:r>
            <a:r>
              <a:rPr lang="en-US" altLang="zh-CN">
                <a:latin typeface="黑体" panose="02010609060101010101" pitchFamily="2" charset="-122"/>
                <a:ea typeface="黑体" panose="02010609060101010101" pitchFamily="2" charset="-122"/>
              </a:rPr>
              <a:t>Exploit</a:t>
            </a:r>
            <a:r>
              <a:rPr lang="zh-CN" altLang="en-US">
                <a:latin typeface="黑体" panose="02010609060101010101" pitchFamily="2" charset="-122"/>
                <a:ea typeface="黑体" panose="02010609060101010101" pitchFamily="2" charset="-122"/>
              </a:rPr>
              <a:t>和植入过程</a:t>
            </a:r>
            <a:endParaRPr lang="zh-CN" altLang="en-US">
              <a:latin typeface="黑体" panose="02010609060101010101" pitchFamily="2" charset="-122"/>
              <a:ea typeface="黑体" panose="02010609060101010101" pitchFamily="2" charset="-122"/>
            </a:endParaRPr>
          </a:p>
          <a:p>
            <a:pPr lvl="1"/>
            <a:r>
              <a:rPr lang="zh-CN" altLang="en-US">
                <a:latin typeface="黑体" panose="02010609060101010101" pitchFamily="2" charset="-122"/>
                <a:ea typeface="黑体" panose="02010609060101010101" pitchFamily="2" charset="-122"/>
              </a:rPr>
              <a:t>社交工程－极具创造性</a:t>
            </a:r>
            <a:endParaRPr lang="zh-CN" altLang="en-US">
              <a:latin typeface="黑体" panose="02010609060101010101" pitchFamily="2" charset="-122"/>
              <a:ea typeface="黑体" panose="02010609060101010101" pitchFamily="2" charset="-122"/>
            </a:endParaRPr>
          </a:p>
          <a:p>
            <a:pPr lvl="2"/>
            <a:r>
              <a:rPr lang="zh-CN" altLang="en-US">
                <a:latin typeface="黑体" panose="02010609060101010101" pitchFamily="2" charset="-122"/>
                <a:ea typeface="黑体" panose="02010609060101010101" pitchFamily="2" charset="-122"/>
              </a:rPr>
              <a:t>恶意网站：欺骗用户访问恶意网站</a:t>
            </a:r>
            <a:endParaRPr lang="zh-CN" altLang="en-US">
              <a:latin typeface="黑体" panose="02010609060101010101" pitchFamily="2" charset="-122"/>
              <a:ea typeface="黑体" panose="02010609060101010101" pitchFamily="2" charset="-122"/>
            </a:endParaRPr>
          </a:p>
          <a:p>
            <a:pPr lvl="2"/>
            <a:r>
              <a:rPr lang="zh-CN" altLang="en-US">
                <a:latin typeface="黑体" panose="02010609060101010101" pitchFamily="2" charset="-122"/>
                <a:ea typeface="黑体" panose="02010609060101010101" pitchFamily="2" charset="-122"/>
              </a:rPr>
              <a:t>特洛伊木马：</a:t>
            </a:r>
            <a:r>
              <a:rPr lang="en-US" altLang="zh-CN">
                <a:latin typeface="黑体" panose="02010609060101010101" pitchFamily="2" charset="-122"/>
                <a:ea typeface="黑体" panose="02010609060101010101" pitchFamily="2" charset="-122"/>
              </a:rPr>
              <a:t>P2P</a:t>
            </a:r>
            <a:r>
              <a:rPr lang="zh-CN" altLang="en-US">
                <a:latin typeface="黑体" panose="02010609060101010101" pitchFamily="2" charset="-122"/>
                <a:ea typeface="黑体" panose="02010609060101010101" pitchFamily="2" charset="-122"/>
              </a:rPr>
              <a:t>网络恶意共享软件</a:t>
            </a:r>
            <a:endParaRPr lang="zh-CN" altLang="en-US">
              <a:latin typeface="黑体" panose="02010609060101010101" pitchFamily="2" charset="-122"/>
              <a:ea typeface="黑体" panose="02010609060101010101" pitchFamily="2" charset="-122"/>
            </a:endParaRPr>
          </a:p>
          <a:p>
            <a:pPr lvl="2"/>
            <a:r>
              <a:rPr lang="zh-CN" altLang="en-US">
                <a:latin typeface="黑体" panose="02010609060101010101" pitchFamily="2" charset="-122"/>
                <a:ea typeface="黑体" panose="02010609060101010101" pitchFamily="2" charset="-122"/>
              </a:rPr>
              <a:t>欺骗性邮件病毒</a:t>
            </a:r>
            <a:endParaRPr lang="zh-CN" altLang="en-US">
              <a:latin typeface="黑体" panose="02010609060101010101" pitchFamily="2" charset="-122"/>
              <a:ea typeface="黑体" panose="02010609060101010101" pitchFamily="2" charset="-122"/>
            </a:endParaRPr>
          </a:p>
          <a:p>
            <a:pPr lvl="2"/>
            <a:r>
              <a:rPr lang="zh-CN" altLang="en-US">
                <a:latin typeface="黑体" panose="02010609060101010101" pitchFamily="2" charset="-122"/>
                <a:ea typeface="黑体" panose="02010609060101010101" pitchFamily="2" charset="-122"/>
              </a:rPr>
              <a:t>即时通讯网络</a:t>
            </a:r>
            <a:endParaRPr lang="zh-CN" altLang="en-US">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日期占位符 1"/>
          <p:cNvSpPr>
            <a:spLocks noGrp="1" noChangeArrowheads="1"/>
          </p:cNvSpPr>
          <p:nvPr>
            <p:ph type="dt" sz="quarter" idx="4294967295"/>
          </p:nvPr>
        </p:nvSpPr>
        <p:spPr bwMode="auto">
          <a:xfrm>
            <a:off x="4572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fld id="{EA67C403-BF47-4217-801F-3563ECDBBB43}" type="datetime1">
              <a:rPr lang="zh-CN" altLang="en-US">
                <a:latin typeface="Gulim" pitchFamily="34" charset="-127"/>
              </a:rPr>
            </a:fld>
            <a:endParaRPr lang="zh-CN" altLang="en-US">
              <a:latin typeface="Gulim" pitchFamily="34" charset="-127"/>
            </a:endParaRPr>
          </a:p>
        </p:txBody>
      </p:sp>
      <p:sp>
        <p:nvSpPr>
          <p:cNvPr id="19459" name="灯片编号占位符 3"/>
          <p:cNvSpPr>
            <a:spLocks noGrp="1" noChangeArrowheads="1"/>
          </p:cNvSpPr>
          <p:nvPr>
            <p:ph type="sldNum" sz="quarter" idx="4294967295"/>
          </p:nvPr>
        </p:nvSpPr>
        <p:spPr bwMode="auto">
          <a:xfrm>
            <a:off x="6553200" y="6248400"/>
            <a:ext cx="21336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fld id="{639E393D-E480-4D59-A806-836C6996B7DC}" type="slidenum">
              <a:rPr lang="en-US" altLang="zh-CN">
                <a:latin typeface="Gulim" pitchFamily="34" charset="-127"/>
              </a:rPr>
            </a:fld>
            <a:endParaRPr lang="en-US" altLang="zh-CN">
              <a:latin typeface="Gulim" pitchFamily="34" charset="-127"/>
            </a:endParaRPr>
          </a:p>
        </p:txBody>
      </p:sp>
      <p:pic>
        <p:nvPicPr>
          <p:cNvPr id="19460"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60350"/>
            <a:ext cx="8893175" cy="635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457200" y="274638"/>
            <a:ext cx="8229600" cy="725487"/>
          </a:xfrm>
        </p:spPr>
        <p:txBody>
          <a:bodyPr/>
          <a:lstStyle/>
          <a:p>
            <a:r>
              <a:rPr lang="zh-CN" altLang="en-US">
                <a:latin typeface="黑体" panose="02010609060101010101" pitchFamily="2" charset="-122"/>
                <a:ea typeface="黑体" panose="02010609060101010101" pitchFamily="2" charset="-122"/>
              </a:rPr>
              <a:t>命令和控制信道</a:t>
            </a:r>
            <a:endParaRPr lang="zh-CN" altLang="en-US">
              <a:latin typeface="黑体" panose="02010609060101010101" pitchFamily="2" charset="-122"/>
              <a:ea typeface="黑体" panose="02010609060101010101" pitchFamily="2" charset="-122"/>
            </a:endParaRPr>
          </a:p>
        </p:txBody>
      </p:sp>
      <p:sp>
        <p:nvSpPr>
          <p:cNvPr id="168963" name="Rectangle 3"/>
          <p:cNvSpPr>
            <a:spLocks noGrp="1" noChangeArrowheads="1"/>
          </p:cNvSpPr>
          <p:nvPr>
            <p:ph idx="1"/>
          </p:nvPr>
        </p:nvSpPr>
        <p:spPr>
          <a:xfrm>
            <a:off x="539750" y="1676400"/>
            <a:ext cx="8229600" cy="5181600"/>
          </a:xfrm>
        </p:spPr>
        <p:txBody>
          <a:bodyPr/>
          <a:lstStyle/>
          <a:p>
            <a:r>
              <a:rPr lang="zh-CN" altLang="en-US" sz="2000">
                <a:latin typeface="黑体" panose="02010609060101010101" pitchFamily="2" charset="-122"/>
                <a:ea typeface="黑体" panose="02010609060101010101" pitchFamily="2" charset="-122"/>
              </a:rPr>
              <a:t>客户端</a:t>
            </a:r>
            <a:r>
              <a:rPr lang="en-US" altLang="zh-CN" sz="2000">
                <a:latin typeface="黑体" panose="02010609060101010101" pitchFamily="2" charset="-122"/>
                <a:ea typeface="黑体" panose="02010609060101010101" pitchFamily="2" charset="-122"/>
              </a:rPr>
              <a:t>/</a:t>
            </a:r>
            <a:r>
              <a:rPr lang="zh-CN" altLang="en-US" sz="2000">
                <a:latin typeface="黑体" panose="02010609060101010101" pitchFamily="2" charset="-122"/>
                <a:ea typeface="黑体" panose="02010609060101010101" pitchFamily="2" charset="-122"/>
              </a:rPr>
              <a:t>服务器结构</a:t>
            </a:r>
            <a:endParaRPr lang="zh-CN" altLang="en-US" sz="2000">
              <a:latin typeface="黑体" panose="02010609060101010101" pitchFamily="2" charset="-122"/>
              <a:ea typeface="黑体" panose="02010609060101010101" pitchFamily="2" charset="-122"/>
            </a:endParaRPr>
          </a:p>
          <a:p>
            <a:pPr lvl="1"/>
            <a:r>
              <a:rPr lang="en-US" altLang="zh-CN" sz="1800">
                <a:latin typeface="黑体" panose="02010609060101010101" pitchFamily="2" charset="-122"/>
                <a:ea typeface="黑体" panose="02010609060101010101" pitchFamily="2" charset="-122"/>
              </a:rPr>
              <a:t>IRC Botnet</a:t>
            </a:r>
            <a:r>
              <a:rPr lang="zh-CN" altLang="en-US" sz="1800">
                <a:latin typeface="黑体" panose="02010609060101010101" pitchFamily="2" charset="-122"/>
                <a:ea typeface="黑体" panose="02010609060101010101" pitchFamily="2" charset="-122"/>
              </a:rPr>
              <a:t>（</a:t>
            </a:r>
            <a:r>
              <a:rPr lang="en-US" altLang="zh-CN" sz="1800">
                <a:latin typeface="黑体" panose="02010609060101010101" pitchFamily="2" charset="-122"/>
                <a:ea typeface="黑体" panose="02010609060101010101" pitchFamily="2" charset="-122"/>
              </a:rPr>
              <a:t>Internet Relay chat</a:t>
            </a:r>
            <a:r>
              <a:rPr lang="zh-CN" altLang="en-US" sz="1800">
                <a:latin typeface="黑体" panose="02010609060101010101" pitchFamily="2" charset="-122"/>
                <a:ea typeface="黑体" panose="02010609060101010101" pitchFamily="2" charset="-122"/>
              </a:rPr>
              <a:t>）</a:t>
            </a:r>
            <a:r>
              <a:rPr lang="en-US" altLang="zh-CN" sz="1800">
                <a:latin typeface="黑体" panose="02010609060101010101" pitchFamily="2" charset="-122"/>
                <a:ea typeface="黑体" panose="02010609060101010101" pitchFamily="2" charset="-122"/>
              </a:rPr>
              <a:t>: </a:t>
            </a:r>
            <a:r>
              <a:rPr lang="zh-CN" altLang="en-US" sz="1800">
                <a:latin typeface="黑体" panose="02010609060101010101" pitchFamily="2" charset="-122"/>
                <a:ea typeface="黑体" panose="02010609060101010101" pitchFamily="2" charset="-122"/>
              </a:rPr>
              <a:t>最典型常见的</a:t>
            </a:r>
            <a:r>
              <a:rPr lang="en-US" altLang="zh-CN" sz="1800">
                <a:latin typeface="黑体" panose="02010609060101010101" pitchFamily="2" charset="-122"/>
                <a:ea typeface="黑体" panose="02010609060101010101" pitchFamily="2" charset="-122"/>
              </a:rPr>
              <a:t>Botnet</a:t>
            </a:r>
            <a:endParaRPr lang="en-US" altLang="zh-CN" sz="1800">
              <a:latin typeface="黑体" panose="02010609060101010101" pitchFamily="2" charset="-122"/>
              <a:ea typeface="黑体" panose="02010609060101010101" pitchFamily="2" charset="-122"/>
            </a:endParaRPr>
          </a:p>
          <a:p>
            <a:pPr lvl="2"/>
            <a:r>
              <a:rPr lang="zh-CN" altLang="en-US" sz="1700">
                <a:latin typeface="黑体" panose="02010609060101010101" pitchFamily="2" charset="-122"/>
                <a:ea typeface="黑体" panose="02010609060101010101" pitchFamily="2" charset="-122"/>
              </a:rPr>
              <a:t>控制信道：攻击者架设的</a:t>
            </a:r>
            <a:r>
              <a:rPr lang="en-US" altLang="zh-CN" sz="1700">
                <a:latin typeface="黑体" panose="02010609060101010101" pitchFamily="2" charset="-122"/>
                <a:ea typeface="黑体" panose="02010609060101010101" pitchFamily="2" charset="-122"/>
              </a:rPr>
              <a:t>IRC Server</a:t>
            </a:r>
            <a:r>
              <a:rPr lang="zh-CN" altLang="en-US" sz="1700">
                <a:latin typeface="黑体" panose="02010609060101010101" pitchFamily="2" charset="-122"/>
                <a:ea typeface="黑体" panose="02010609060101010101" pitchFamily="2" charset="-122"/>
              </a:rPr>
              <a:t>或公开</a:t>
            </a:r>
            <a:r>
              <a:rPr lang="en-US" altLang="zh-CN" sz="1700">
                <a:latin typeface="黑体" panose="02010609060101010101" pitchFamily="2" charset="-122"/>
                <a:ea typeface="黑体" panose="02010609060101010101" pitchFamily="2" charset="-122"/>
              </a:rPr>
              <a:t>IRC Server</a:t>
            </a:r>
            <a:r>
              <a:rPr lang="zh-CN" altLang="en-US" sz="1700">
                <a:latin typeface="黑体" panose="02010609060101010101" pitchFamily="2" charset="-122"/>
                <a:ea typeface="黑体" panose="02010609060101010101" pitchFamily="2" charset="-122"/>
              </a:rPr>
              <a:t>的隐蔽频道</a:t>
            </a:r>
            <a:endParaRPr lang="zh-CN" altLang="en-US" sz="1700">
              <a:latin typeface="黑体" panose="02010609060101010101" pitchFamily="2" charset="-122"/>
              <a:ea typeface="黑体" panose="02010609060101010101" pitchFamily="2" charset="-122"/>
            </a:endParaRPr>
          </a:p>
          <a:p>
            <a:pPr lvl="2"/>
            <a:r>
              <a:rPr lang="en-US" altLang="zh-CN" sz="1700">
                <a:latin typeface="黑体" panose="02010609060101010101" pitchFamily="2" charset="-122"/>
                <a:ea typeface="黑体" panose="02010609060101010101" pitchFamily="2" charset="-122"/>
              </a:rPr>
              <a:t>IRC Server: </a:t>
            </a:r>
            <a:r>
              <a:rPr lang="zh-CN" altLang="en-US" sz="1700">
                <a:latin typeface="黑体" panose="02010609060101010101" pitchFamily="2" charset="-122"/>
                <a:ea typeface="黑体" panose="02010609060101010101" pitchFamily="2" charset="-122"/>
              </a:rPr>
              <a:t>攻陷的高带宽资源的教育、企业和政府站点</a:t>
            </a:r>
            <a:endParaRPr lang="zh-CN" altLang="en-US" sz="1700">
              <a:latin typeface="黑体" panose="02010609060101010101" pitchFamily="2" charset="-122"/>
              <a:ea typeface="黑体" panose="02010609060101010101" pitchFamily="2" charset="-122"/>
            </a:endParaRPr>
          </a:p>
          <a:p>
            <a:pPr lvl="2"/>
            <a:r>
              <a:rPr lang="zh-CN" altLang="en-US" sz="1700">
                <a:latin typeface="黑体" panose="02010609060101010101" pitchFamily="2" charset="-122"/>
                <a:ea typeface="黑体" panose="02010609060101010101" pitchFamily="2" charset="-122"/>
              </a:rPr>
              <a:t>动态</a:t>
            </a:r>
            <a:r>
              <a:rPr lang="en-US" altLang="zh-CN" sz="1700">
                <a:latin typeface="黑体" panose="02010609060101010101" pitchFamily="2" charset="-122"/>
                <a:ea typeface="黑体" panose="02010609060101010101" pitchFamily="2" charset="-122"/>
              </a:rPr>
              <a:t>DNS</a:t>
            </a:r>
            <a:r>
              <a:rPr lang="zh-CN" altLang="en-US" sz="1700">
                <a:latin typeface="黑体" panose="02010609060101010101" pitchFamily="2" charset="-122"/>
                <a:ea typeface="黑体" panose="02010609060101010101" pitchFamily="2" charset="-122"/>
              </a:rPr>
              <a:t>映射－免费子域名指向</a:t>
            </a:r>
            <a:r>
              <a:rPr lang="en-US" altLang="zh-CN" sz="1700">
                <a:latin typeface="黑体" panose="02010609060101010101" pitchFamily="2" charset="-122"/>
                <a:ea typeface="黑体" panose="02010609060101010101" pitchFamily="2" charset="-122"/>
              </a:rPr>
              <a:t>IRC Server</a:t>
            </a:r>
            <a:endParaRPr lang="en-US" altLang="zh-CN" sz="1700">
              <a:latin typeface="黑体" panose="02010609060101010101" pitchFamily="2" charset="-122"/>
              <a:ea typeface="黑体" panose="02010609060101010101" pitchFamily="2" charset="-122"/>
            </a:endParaRPr>
          </a:p>
          <a:p>
            <a:pPr lvl="1"/>
            <a:r>
              <a:rPr lang="zh-CN" altLang="en-US" sz="1800">
                <a:latin typeface="黑体" panose="02010609060101010101" pitchFamily="2" charset="-122"/>
                <a:ea typeface="黑体" panose="02010609060101010101" pitchFamily="2" charset="-122"/>
              </a:rPr>
              <a:t>自定义的控制信道：</a:t>
            </a:r>
            <a:r>
              <a:rPr lang="en-US" altLang="zh-CN" sz="1800">
                <a:latin typeface="黑体" panose="02010609060101010101" pitchFamily="2" charset="-122"/>
                <a:ea typeface="黑体" panose="02010609060101010101" pitchFamily="2" charset="-122"/>
              </a:rPr>
              <a:t>Agobot</a:t>
            </a:r>
            <a:r>
              <a:rPr lang="zh-CN" altLang="en-US" sz="1800">
                <a:latin typeface="黑体" panose="02010609060101010101" pitchFamily="2" charset="-122"/>
                <a:ea typeface="黑体" panose="02010609060101010101" pitchFamily="2" charset="-122"/>
              </a:rPr>
              <a:t>系列</a:t>
            </a:r>
            <a:endParaRPr lang="zh-CN" altLang="en-US" sz="1800">
              <a:latin typeface="黑体" panose="02010609060101010101" pitchFamily="2" charset="-122"/>
              <a:ea typeface="黑体" panose="02010609060101010101" pitchFamily="2" charset="-122"/>
            </a:endParaRPr>
          </a:p>
          <a:p>
            <a:r>
              <a:rPr lang="zh-CN" altLang="en-US" sz="2000">
                <a:latin typeface="黑体" panose="02010609060101010101" pitchFamily="2" charset="-122"/>
                <a:ea typeface="黑体" panose="02010609060101010101" pitchFamily="2" charset="-122"/>
              </a:rPr>
              <a:t>多台服务器集群</a:t>
            </a:r>
            <a:endParaRPr lang="zh-CN" altLang="en-US" sz="2000">
              <a:latin typeface="黑体" panose="02010609060101010101" pitchFamily="2" charset="-122"/>
              <a:ea typeface="黑体" panose="02010609060101010101" pitchFamily="2" charset="-122"/>
            </a:endParaRPr>
          </a:p>
          <a:p>
            <a:pPr lvl="1"/>
            <a:r>
              <a:rPr lang="en-US" altLang="zh-CN" sz="1800">
                <a:latin typeface="黑体" panose="02010609060101010101" pitchFamily="2" charset="-122"/>
                <a:ea typeface="黑体" panose="02010609060101010101" pitchFamily="2" charset="-122"/>
              </a:rPr>
              <a:t>IRC Server</a:t>
            </a:r>
            <a:r>
              <a:rPr lang="zh-CN" altLang="en-US" sz="1800">
                <a:latin typeface="黑体" panose="02010609060101010101" pitchFamily="2" charset="-122"/>
                <a:ea typeface="黑体" panose="02010609060101010101" pitchFamily="2" charset="-122"/>
              </a:rPr>
              <a:t>之间的互相连接</a:t>
            </a:r>
            <a:endParaRPr lang="zh-CN" altLang="en-US" sz="1800">
              <a:latin typeface="黑体" panose="02010609060101010101" pitchFamily="2" charset="-122"/>
              <a:ea typeface="黑体" panose="02010609060101010101" pitchFamily="2" charset="-122"/>
            </a:endParaRPr>
          </a:p>
          <a:p>
            <a:pPr lvl="2"/>
            <a:r>
              <a:rPr lang="zh-CN" altLang="en-US" sz="1700">
                <a:latin typeface="黑体" panose="02010609060101010101" pitchFamily="2" charset="-122"/>
                <a:ea typeface="黑体" panose="02010609060101010101" pitchFamily="2" charset="-122"/>
              </a:rPr>
              <a:t>更大的冗余度，控制更多数量的</a:t>
            </a:r>
            <a:r>
              <a:rPr lang="en-US" altLang="zh-CN" sz="1700">
                <a:latin typeface="黑体" panose="02010609060101010101" pitchFamily="2" charset="-122"/>
                <a:ea typeface="黑体" panose="02010609060101010101" pitchFamily="2" charset="-122"/>
              </a:rPr>
              <a:t>Bot</a:t>
            </a:r>
            <a:endParaRPr lang="en-US" altLang="zh-CN" sz="1700">
              <a:latin typeface="黑体" panose="02010609060101010101" pitchFamily="2" charset="-122"/>
              <a:ea typeface="黑体" panose="02010609060101010101" pitchFamily="2" charset="-122"/>
            </a:endParaRPr>
          </a:p>
          <a:p>
            <a:pPr lvl="2"/>
            <a:r>
              <a:rPr lang="zh-CN" altLang="en-US" sz="1700">
                <a:latin typeface="黑体" panose="02010609060101010101" pitchFamily="2" charset="-122"/>
                <a:ea typeface="黑体" panose="02010609060101010101" pitchFamily="2" charset="-122"/>
              </a:rPr>
              <a:t>弱点：发现一台服务器会揭示出所有的</a:t>
            </a:r>
            <a:r>
              <a:rPr lang="en-US" altLang="zh-CN" sz="1700">
                <a:latin typeface="黑体" panose="02010609060101010101" pitchFamily="2" charset="-122"/>
                <a:ea typeface="黑体" panose="02010609060101010101" pitchFamily="2" charset="-122"/>
              </a:rPr>
              <a:t>IRC Server</a:t>
            </a:r>
            <a:r>
              <a:rPr lang="zh-CN" altLang="en-US" sz="1700">
                <a:latin typeface="黑体" panose="02010609060101010101" pitchFamily="2" charset="-122"/>
                <a:ea typeface="黑体" panose="02010609060101010101" pitchFamily="2" charset="-122"/>
              </a:rPr>
              <a:t>和所有的</a:t>
            </a:r>
            <a:r>
              <a:rPr lang="en-US" altLang="zh-CN" sz="1700">
                <a:latin typeface="黑体" panose="02010609060101010101" pitchFamily="2" charset="-122"/>
                <a:ea typeface="黑体" panose="02010609060101010101" pitchFamily="2" charset="-122"/>
              </a:rPr>
              <a:t>Bot</a:t>
            </a:r>
            <a:endParaRPr lang="en-US" altLang="zh-CN" sz="1700">
              <a:latin typeface="黑体" panose="02010609060101010101" pitchFamily="2" charset="-122"/>
              <a:ea typeface="黑体" panose="02010609060101010101" pitchFamily="2" charset="-122"/>
            </a:endParaRPr>
          </a:p>
          <a:p>
            <a:pPr lvl="2"/>
            <a:r>
              <a:rPr lang="zh-CN" altLang="en-US" sz="1700">
                <a:latin typeface="黑体" panose="02010609060101010101" pitchFamily="2" charset="-122"/>
                <a:ea typeface="黑体" panose="02010609060101010101" pitchFamily="2" charset="-122"/>
              </a:rPr>
              <a:t>更新的</a:t>
            </a:r>
            <a:r>
              <a:rPr lang="en-US" altLang="zh-CN" sz="1700">
                <a:latin typeface="黑体" panose="02010609060101010101" pitchFamily="2" charset="-122"/>
                <a:ea typeface="黑体" panose="02010609060101010101" pitchFamily="2" charset="-122"/>
              </a:rPr>
              <a:t>IRC Server</a:t>
            </a:r>
            <a:r>
              <a:rPr lang="zh-CN" altLang="en-US" sz="1700">
                <a:latin typeface="黑体" panose="02010609060101010101" pitchFamily="2" charset="-122"/>
                <a:ea typeface="黑体" panose="02010609060101010101" pitchFamily="2" charset="-122"/>
              </a:rPr>
              <a:t>软件：隐藏其他连接的</a:t>
            </a:r>
            <a:r>
              <a:rPr lang="en-US" altLang="zh-CN" sz="1700">
                <a:latin typeface="黑体" panose="02010609060101010101" pitchFamily="2" charset="-122"/>
                <a:ea typeface="黑体" panose="02010609060101010101" pitchFamily="2" charset="-122"/>
              </a:rPr>
              <a:t>IRC Server</a:t>
            </a:r>
            <a:r>
              <a:rPr lang="zh-CN" altLang="en-US" sz="1700">
                <a:latin typeface="黑体" panose="02010609060101010101" pitchFamily="2" charset="-122"/>
                <a:ea typeface="黑体" panose="02010609060101010101" pitchFamily="2" charset="-122"/>
              </a:rPr>
              <a:t>信息和</a:t>
            </a:r>
            <a:r>
              <a:rPr lang="en-US" altLang="zh-CN" sz="1700">
                <a:latin typeface="黑体" panose="02010609060101010101" pitchFamily="2" charset="-122"/>
                <a:ea typeface="黑体" panose="02010609060101010101" pitchFamily="2" charset="-122"/>
              </a:rPr>
              <a:t>Bot</a:t>
            </a:r>
            <a:r>
              <a:rPr lang="zh-CN" altLang="en-US" sz="1700">
                <a:latin typeface="黑体" panose="02010609060101010101" pitchFamily="2" charset="-122"/>
                <a:ea typeface="黑体" panose="02010609060101010101" pitchFamily="2" charset="-122"/>
              </a:rPr>
              <a:t>信息</a:t>
            </a:r>
            <a:endParaRPr lang="zh-CN" altLang="en-US" sz="1700">
              <a:latin typeface="黑体" panose="02010609060101010101" pitchFamily="2" charset="-122"/>
              <a:ea typeface="黑体" panose="02010609060101010101" pitchFamily="2" charset="-122"/>
            </a:endParaRPr>
          </a:p>
          <a:p>
            <a:r>
              <a:rPr lang="en-US" altLang="zh-CN" sz="2000">
                <a:latin typeface="黑体" panose="02010609060101010101" pitchFamily="2" charset="-122"/>
                <a:ea typeface="黑体" panose="02010609060101010101" pitchFamily="2" charset="-122"/>
              </a:rPr>
              <a:t>P2P</a:t>
            </a:r>
            <a:r>
              <a:rPr lang="zh-CN" altLang="en-US" sz="2000">
                <a:latin typeface="黑体" panose="02010609060101010101" pitchFamily="2" charset="-122"/>
                <a:ea typeface="黑体" panose="02010609060101010101" pitchFamily="2" charset="-122"/>
              </a:rPr>
              <a:t>网络</a:t>
            </a:r>
            <a:endParaRPr lang="zh-CN" altLang="en-US" sz="2000">
              <a:latin typeface="黑体" panose="02010609060101010101" pitchFamily="2" charset="-122"/>
              <a:ea typeface="黑体" panose="02010609060101010101" pitchFamily="2" charset="-122"/>
            </a:endParaRPr>
          </a:p>
          <a:p>
            <a:pPr lvl="1"/>
            <a:r>
              <a:rPr lang="en-US" altLang="zh-CN" sz="1800">
                <a:latin typeface="黑体" panose="02010609060101010101" pitchFamily="2" charset="-122"/>
                <a:ea typeface="黑体" panose="02010609060101010101" pitchFamily="2" charset="-122"/>
              </a:rPr>
              <a:t>Yahoo Messenger</a:t>
            </a:r>
            <a:endParaRPr lang="en-US" altLang="zh-CN" sz="1800">
              <a:latin typeface="黑体" panose="02010609060101010101" pitchFamily="2" charset="-122"/>
              <a:ea typeface="黑体" panose="02010609060101010101" pitchFamily="2" charset="-122"/>
            </a:endParaRPr>
          </a:p>
          <a:p>
            <a:pPr lvl="1"/>
            <a:r>
              <a:rPr lang="en-US" altLang="zh-CN" sz="1800">
                <a:latin typeface="黑体" panose="02010609060101010101" pitchFamily="2" charset="-122"/>
                <a:ea typeface="黑体" panose="02010609060101010101" pitchFamily="2" charset="-122"/>
              </a:rPr>
              <a:t>WASTE – PhatBot</a:t>
            </a:r>
            <a:endParaRPr lang="en-US" altLang="zh-CN" sz="1800">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457200" y="-26988"/>
            <a:ext cx="8229600" cy="1143001"/>
          </a:xfrm>
        </p:spPr>
        <p:txBody>
          <a:bodyPr/>
          <a:lstStyle/>
          <a:p>
            <a:r>
              <a:rPr lang="en-US" altLang="zh-CN">
                <a:latin typeface="黑体" panose="02010609060101010101" pitchFamily="2" charset="-122"/>
                <a:ea typeface="黑体" panose="02010609060101010101" pitchFamily="2" charset="-122"/>
              </a:rPr>
              <a:t>IRC Botnet</a:t>
            </a:r>
            <a:r>
              <a:rPr lang="zh-CN" altLang="en-US">
                <a:latin typeface="黑体" panose="02010609060101010101" pitchFamily="2" charset="-122"/>
                <a:ea typeface="黑体" panose="02010609060101010101" pitchFamily="2" charset="-122"/>
              </a:rPr>
              <a:t>的全过程</a:t>
            </a:r>
            <a:endParaRPr lang="zh-CN" altLang="en-US">
              <a:latin typeface="黑体" panose="02010609060101010101" pitchFamily="2" charset="-122"/>
              <a:ea typeface="黑体" panose="02010609060101010101" pitchFamily="2" charset="-122"/>
            </a:endParaRPr>
          </a:p>
        </p:txBody>
      </p:sp>
      <p:sp>
        <p:nvSpPr>
          <p:cNvPr id="126979" name="Rectangle 3"/>
          <p:cNvSpPr>
            <a:spLocks noGrp="1" noChangeArrowheads="1"/>
          </p:cNvSpPr>
          <p:nvPr>
            <p:ph type="body" sz="half" idx="1"/>
          </p:nvPr>
        </p:nvSpPr>
        <p:spPr>
          <a:xfrm>
            <a:off x="457200" y="1719263"/>
            <a:ext cx="3276600" cy="4411662"/>
          </a:xfrm>
        </p:spPr>
        <p:txBody>
          <a:bodyPr/>
          <a:lstStyle/>
          <a:p>
            <a:pPr>
              <a:lnSpc>
                <a:spcPct val="90000"/>
              </a:lnSpc>
            </a:pPr>
            <a:r>
              <a:rPr lang="en-US" altLang="zh-CN" sz="2600">
                <a:latin typeface="黑体" panose="02010609060101010101" pitchFamily="2" charset="-122"/>
                <a:ea typeface="黑体" panose="02010609060101010101" pitchFamily="2" charset="-122"/>
              </a:rPr>
              <a:t>1. Bot</a:t>
            </a:r>
            <a:r>
              <a:rPr lang="zh-CN" altLang="en-US" sz="2600">
                <a:latin typeface="黑体" panose="02010609060101010101" pitchFamily="2" charset="-122"/>
                <a:ea typeface="黑体" panose="02010609060101010101" pitchFamily="2" charset="-122"/>
              </a:rPr>
              <a:t>感染</a:t>
            </a:r>
            <a:endParaRPr lang="zh-CN" altLang="en-US" sz="2600">
              <a:latin typeface="黑体" panose="02010609060101010101" pitchFamily="2" charset="-122"/>
              <a:ea typeface="黑体" panose="02010609060101010101" pitchFamily="2" charset="-122"/>
            </a:endParaRPr>
          </a:p>
          <a:p>
            <a:pPr>
              <a:lnSpc>
                <a:spcPct val="90000"/>
              </a:lnSpc>
            </a:pPr>
            <a:r>
              <a:rPr lang="en-US" altLang="zh-CN" sz="2600">
                <a:latin typeface="黑体" panose="02010609060101010101" pitchFamily="2" charset="-122"/>
                <a:ea typeface="黑体" panose="02010609060101010101" pitchFamily="2" charset="-122"/>
              </a:rPr>
              <a:t>2. </a:t>
            </a:r>
            <a:r>
              <a:rPr lang="zh-CN" altLang="en-US" sz="2600">
                <a:latin typeface="黑体" panose="02010609060101010101" pitchFamily="2" charset="-122"/>
                <a:ea typeface="黑体" panose="02010609060101010101" pitchFamily="2" charset="-122"/>
              </a:rPr>
              <a:t>连接</a:t>
            </a:r>
            <a:r>
              <a:rPr lang="en-US" altLang="zh-CN" sz="2600">
                <a:latin typeface="黑体" panose="02010609060101010101" pitchFamily="2" charset="-122"/>
                <a:ea typeface="黑体" panose="02010609060101010101" pitchFamily="2" charset="-122"/>
              </a:rPr>
              <a:t>IRC Server</a:t>
            </a:r>
            <a:endParaRPr lang="en-US" altLang="zh-CN" sz="2600">
              <a:latin typeface="黑体" panose="02010609060101010101" pitchFamily="2" charset="-122"/>
              <a:ea typeface="黑体" panose="02010609060101010101" pitchFamily="2" charset="-122"/>
            </a:endParaRPr>
          </a:p>
          <a:p>
            <a:pPr>
              <a:lnSpc>
                <a:spcPct val="90000"/>
              </a:lnSpc>
            </a:pPr>
            <a:r>
              <a:rPr lang="en-US" altLang="zh-CN" sz="2600">
                <a:latin typeface="黑体" panose="02010609060101010101" pitchFamily="2" charset="-122"/>
                <a:ea typeface="黑体" panose="02010609060101010101" pitchFamily="2" charset="-122"/>
              </a:rPr>
              <a:t>3. </a:t>
            </a:r>
            <a:r>
              <a:rPr lang="zh-CN" altLang="en-US" sz="2600">
                <a:latin typeface="黑体" panose="02010609060101010101" pitchFamily="2" charset="-122"/>
                <a:ea typeface="黑体" panose="02010609060101010101" pitchFamily="2" charset="-122"/>
              </a:rPr>
              <a:t>动态域名映射</a:t>
            </a:r>
            <a:endParaRPr lang="zh-CN" altLang="en-US" sz="2600">
              <a:latin typeface="黑体" panose="02010609060101010101" pitchFamily="2" charset="-122"/>
              <a:ea typeface="黑体" panose="02010609060101010101" pitchFamily="2" charset="-122"/>
            </a:endParaRPr>
          </a:p>
          <a:p>
            <a:pPr>
              <a:lnSpc>
                <a:spcPct val="90000"/>
              </a:lnSpc>
            </a:pPr>
            <a:r>
              <a:rPr lang="en-US" altLang="zh-CN" sz="2600">
                <a:latin typeface="黑体" panose="02010609060101010101" pitchFamily="2" charset="-122"/>
                <a:ea typeface="黑体" panose="02010609060101010101" pitchFamily="2" charset="-122"/>
              </a:rPr>
              <a:t>4. </a:t>
            </a:r>
            <a:r>
              <a:rPr lang="zh-CN" altLang="en-US" sz="2600">
                <a:latin typeface="黑体" panose="02010609060101010101" pitchFamily="2" charset="-122"/>
                <a:ea typeface="黑体" panose="02010609060101010101" pitchFamily="2" charset="-122"/>
              </a:rPr>
              <a:t>加入私密频道</a:t>
            </a:r>
            <a:endParaRPr lang="zh-CN" altLang="en-US" sz="2600">
              <a:latin typeface="黑体" panose="02010609060101010101" pitchFamily="2" charset="-122"/>
              <a:ea typeface="黑体" panose="02010609060101010101" pitchFamily="2" charset="-122"/>
            </a:endParaRPr>
          </a:p>
          <a:p>
            <a:pPr>
              <a:lnSpc>
                <a:spcPct val="90000"/>
              </a:lnSpc>
            </a:pPr>
            <a:r>
              <a:rPr lang="en-US" altLang="zh-CN" sz="2600">
                <a:latin typeface="黑体" panose="02010609060101010101" pitchFamily="2" charset="-122"/>
                <a:ea typeface="黑体" panose="02010609060101010101" pitchFamily="2" charset="-122"/>
              </a:rPr>
              <a:t>5. Bot</a:t>
            </a:r>
            <a:r>
              <a:rPr lang="zh-CN" altLang="en-US" sz="2600">
                <a:latin typeface="黑体" panose="02010609060101010101" pitchFamily="2" charset="-122"/>
                <a:ea typeface="黑体" panose="02010609060101010101" pitchFamily="2" charset="-122"/>
              </a:rPr>
              <a:t>监听频道，等待指令</a:t>
            </a:r>
            <a:endParaRPr lang="zh-CN" altLang="en-US" sz="2600">
              <a:latin typeface="黑体" panose="02010609060101010101" pitchFamily="2" charset="-122"/>
              <a:ea typeface="黑体" panose="02010609060101010101" pitchFamily="2" charset="-122"/>
            </a:endParaRPr>
          </a:p>
          <a:p>
            <a:pPr>
              <a:lnSpc>
                <a:spcPct val="90000"/>
              </a:lnSpc>
            </a:pPr>
            <a:r>
              <a:rPr lang="en-US" altLang="zh-CN" sz="2600">
                <a:latin typeface="黑体" panose="02010609060101010101" pitchFamily="2" charset="-122"/>
                <a:ea typeface="黑体" panose="02010609060101010101" pitchFamily="2" charset="-122"/>
              </a:rPr>
              <a:t>6. </a:t>
            </a:r>
            <a:r>
              <a:rPr lang="zh-CN" altLang="en-US" sz="2600">
                <a:latin typeface="黑体" panose="02010609060101010101" pitchFamily="2" charset="-122"/>
                <a:ea typeface="黑体" panose="02010609060101010101" pitchFamily="2" charset="-122"/>
              </a:rPr>
              <a:t>攻击者进入频道并发出控制指令</a:t>
            </a:r>
            <a:endParaRPr lang="zh-CN" altLang="en-US" sz="2600">
              <a:latin typeface="黑体" panose="02010609060101010101" pitchFamily="2" charset="-122"/>
              <a:ea typeface="黑体" panose="02010609060101010101" pitchFamily="2" charset="-122"/>
            </a:endParaRPr>
          </a:p>
          <a:p>
            <a:pPr>
              <a:lnSpc>
                <a:spcPct val="90000"/>
              </a:lnSpc>
            </a:pPr>
            <a:r>
              <a:rPr lang="en-US" altLang="zh-CN" sz="2600">
                <a:latin typeface="黑体" panose="02010609060101010101" pitchFamily="2" charset="-122"/>
                <a:ea typeface="黑体" panose="02010609060101010101" pitchFamily="2" charset="-122"/>
              </a:rPr>
              <a:t>7. </a:t>
            </a:r>
            <a:r>
              <a:rPr lang="zh-CN" altLang="en-US" sz="2600">
                <a:latin typeface="黑体" panose="02010609060101010101" pitchFamily="2" charset="-122"/>
                <a:ea typeface="黑体" panose="02010609060101010101" pitchFamily="2" charset="-122"/>
              </a:rPr>
              <a:t>所有</a:t>
            </a:r>
            <a:r>
              <a:rPr lang="en-US" altLang="zh-CN" sz="2600">
                <a:latin typeface="黑体" panose="02010609060101010101" pitchFamily="2" charset="-122"/>
                <a:ea typeface="黑体" panose="02010609060101010101" pitchFamily="2" charset="-122"/>
              </a:rPr>
              <a:t>Bot</a:t>
            </a:r>
            <a:r>
              <a:rPr lang="zh-CN" altLang="en-US" sz="2600">
                <a:latin typeface="黑体" panose="02010609060101010101" pitchFamily="2" charset="-122"/>
                <a:ea typeface="黑体" panose="02010609060101010101" pitchFamily="2" charset="-122"/>
              </a:rPr>
              <a:t>根据指令对目标发起攻击</a:t>
            </a:r>
            <a:endParaRPr lang="zh-CN" altLang="en-US" sz="2600">
              <a:latin typeface="黑体" panose="02010609060101010101" pitchFamily="2" charset="-122"/>
              <a:ea typeface="黑体" panose="02010609060101010101" pitchFamily="2" charset="-122"/>
            </a:endParaRPr>
          </a:p>
        </p:txBody>
      </p:sp>
      <p:sp>
        <p:nvSpPr>
          <p:cNvPr id="169988" name="Rectangle 4"/>
          <p:cNvSpPr>
            <a:spLocks noGrp="1" noChangeArrowheads="1"/>
          </p:cNvSpPr>
          <p:nvPr>
            <p:ph sz="half" idx="2"/>
          </p:nvPr>
        </p:nvSpPr>
        <p:spPr>
          <a:xfrm>
            <a:off x="4641850" y="1268413"/>
            <a:ext cx="4044950" cy="5113337"/>
          </a:xfrm>
        </p:spPr>
        <p:txBody>
          <a:bodyPr/>
          <a:lstStyle/>
          <a:p>
            <a:pPr>
              <a:lnSpc>
                <a:spcPct val="90000"/>
              </a:lnSpc>
            </a:pPr>
            <a:endParaRPr lang="zh-CN" altLang="zh-CN" sz="2600">
              <a:latin typeface="黑体" panose="02010609060101010101" pitchFamily="2" charset="-122"/>
              <a:ea typeface="黑体" panose="02010609060101010101" pitchFamily="2" charset="-122"/>
            </a:endParaRPr>
          </a:p>
        </p:txBody>
      </p:sp>
      <p:pic>
        <p:nvPicPr>
          <p:cNvPr id="169989"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56100" y="1917700"/>
            <a:ext cx="4600575"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3" name="直接连接符 126982"/>
          <p:cNvSpPr>
            <a:spLocks noChangeShapeType="1"/>
          </p:cNvSpPr>
          <p:nvPr/>
        </p:nvSpPr>
        <p:spPr bwMode="auto">
          <a:xfrm flipH="1">
            <a:off x="6227763" y="4437063"/>
            <a:ext cx="2305050" cy="0"/>
          </a:xfrm>
          <a:prstGeom prst="line">
            <a:avLst/>
          </a:prstGeom>
          <a:noFill/>
          <a:ln w="28575">
            <a:solidFill>
              <a:srgbClr val="CC0000"/>
            </a:solidFill>
            <a:round/>
            <a:tailEnd type="triangle" w="med" len="me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126984" name="直接连接符 126983"/>
          <p:cNvSpPr>
            <a:spLocks noChangeShapeType="1"/>
          </p:cNvSpPr>
          <p:nvPr/>
        </p:nvSpPr>
        <p:spPr bwMode="auto">
          <a:xfrm>
            <a:off x="6227763" y="4724400"/>
            <a:ext cx="1008062" cy="0"/>
          </a:xfrm>
          <a:prstGeom prst="line">
            <a:avLst/>
          </a:prstGeom>
          <a:noFill/>
          <a:ln w="28575">
            <a:solidFill>
              <a:srgbClr val="CC0000"/>
            </a:solidFill>
            <a:round/>
            <a:tailEnd type="triangle" w="med" len="me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126985" name="直接连接符 126984"/>
          <p:cNvSpPr>
            <a:spLocks noChangeShapeType="1"/>
          </p:cNvSpPr>
          <p:nvPr/>
        </p:nvSpPr>
        <p:spPr bwMode="auto">
          <a:xfrm flipH="1" flipV="1">
            <a:off x="6516688" y="3500438"/>
            <a:ext cx="863600" cy="433387"/>
          </a:xfrm>
          <a:prstGeom prst="line">
            <a:avLst/>
          </a:prstGeom>
          <a:noFill/>
          <a:ln w="28575">
            <a:solidFill>
              <a:srgbClr val="CC0000"/>
            </a:solidFill>
            <a:round/>
            <a:tailEnd type="triangle" w="med" len="me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126986" name="直接连接符 126985"/>
          <p:cNvSpPr>
            <a:spLocks noChangeShapeType="1"/>
          </p:cNvSpPr>
          <p:nvPr/>
        </p:nvSpPr>
        <p:spPr bwMode="auto">
          <a:xfrm flipV="1">
            <a:off x="7380288" y="3357563"/>
            <a:ext cx="0" cy="576262"/>
          </a:xfrm>
          <a:prstGeom prst="line">
            <a:avLst/>
          </a:prstGeom>
          <a:noFill/>
          <a:ln w="28575">
            <a:solidFill>
              <a:srgbClr val="CC0000"/>
            </a:solidFill>
            <a:round/>
            <a:tailEnd type="triangle" w="med" len="me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126987" name="直接连接符 126986"/>
          <p:cNvSpPr>
            <a:spLocks noChangeShapeType="1"/>
          </p:cNvSpPr>
          <p:nvPr/>
        </p:nvSpPr>
        <p:spPr bwMode="auto">
          <a:xfrm flipV="1">
            <a:off x="7451725" y="3429000"/>
            <a:ext cx="649288" cy="504825"/>
          </a:xfrm>
          <a:prstGeom prst="line">
            <a:avLst/>
          </a:prstGeom>
          <a:noFill/>
          <a:ln w="28575">
            <a:solidFill>
              <a:srgbClr val="CC0000"/>
            </a:solidFill>
            <a:round/>
            <a:tailEnd type="triangle" w="med" len="me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126988" name="直接连接符 126987"/>
          <p:cNvSpPr>
            <a:spLocks noChangeShapeType="1"/>
          </p:cNvSpPr>
          <p:nvPr/>
        </p:nvSpPr>
        <p:spPr bwMode="auto">
          <a:xfrm flipV="1">
            <a:off x="7308850" y="2349500"/>
            <a:ext cx="431800" cy="574675"/>
          </a:xfrm>
          <a:prstGeom prst="line">
            <a:avLst/>
          </a:prstGeom>
          <a:noFill/>
          <a:ln w="28575">
            <a:solidFill>
              <a:srgbClr val="CC0000"/>
            </a:solidFill>
            <a:round/>
            <a:tailEnd type="triangle" w="med" len="me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126989" name="直接连接符 126988"/>
          <p:cNvSpPr>
            <a:spLocks noChangeShapeType="1"/>
          </p:cNvSpPr>
          <p:nvPr/>
        </p:nvSpPr>
        <p:spPr bwMode="auto">
          <a:xfrm>
            <a:off x="6227763" y="5373688"/>
            <a:ext cx="936625" cy="0"/>
          </a:xfrm>
          <a:prstGeom prst="line">
            <a:avLst/>
          </a:prstGeom>
          <a:noFill/>
          <a:ln w="28575">
            <a:solidFill>
              <a:srgbClr val="CC0000"/>
            </a:solidFill>
            <a:round/>
            <a:tailEnd type="triangle" w="med" len="me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126990" name="直接连接符 126989"/>
          <p:cNvSpPr>
            <a:spLocks noChangeShapeType="1"/>
          </p:cNvSpPr>
          <p:nvPr/>
        </p:nvSpPr>
        <p:spPr bwMode="auto">
          <a:xfrm flipH="1">
            <a:off x="7308850" y="5373688"/>
            <a:ext cx="1223963" cy="0"/>
          </a:xfrm>
          <a:prstGeom prst="line">
            <a:avLst/>
          </a:prstGeom>
          <a:noFill/>
          <a:ln w="28575">
            <a:solidFill>
              <a:srgbClr val="CC0000"/>
            </a:solidFill>
            <a:round/>
            <a:tailEnd type="triangle" w="med" len="me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126991" name="直接连接符 126990"/>
          <p:cNvSpPr>
            <a:spLocks noChangeShapeType="1"/>
          </p:cNvSpPr>
          <p:nvPr/>
        </p:nvSpPr>
        <p:spPr bwMode="auto">
          <a:xfrm flipH="1">
            <a:off x="4932363" y="5661025"/>
            <a:ext cx="1079500" cy="0"/>
          </a:xfrm>
          <a:prstGeom prst="line">
            <a:avLst/>
          </a:prstGeom>
          <a:noFill/>
          <a:ln w="28575">
            <a:solidFill>
              <a:srgbClr val="CC0000"/>
            </a:solidFill>
            <a:round/>
            <a:tailEnd type="triangle" w="med" len="me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126992" name="直接连接符 126991"/>
          <p:cNvSpPr>
            <a:spLocks noChangeShapeType="1"/>
          </p:cNvSpPr>
          <p:nvPr/>
        </p:nvSpPr>
        <p:spPr bwMode="auto">
          <a:xfrm flipH="1">
            <a:off x="4930775" y="5805488"/>
            <a:ext cx="1081088" cy="0"/>
          </a:xfrm>
          <a:prstGeom prst="line">
            <a:avLst/>
          </a:prstGeom>
          <a:noFill/>
          <a:ln w="28575">
            <a:solidFill>
              <a:srgbClr val="CC0000"/>
            </a:solidFill>
            <a:round/>
            <a:tailEnd type="triangle" w="med" len="me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126993" name="直接连接符 126992"/>
          <p:cNvSpPr>
            <a:spLocks noChangeShapeType="1"/>
          </p:cNvSpPr>
          <p:nvPr/>
        </p:nvSpPr>
        <p:spPr bwMode="auto">
          <a:xfrm flipH="1">
            <a:off x="4859338" y="6165850"/>
            <a:ext cx="1081087" cy="0"/>
          </a:xfrm>
          <a:prstGeom prst="line">
            <a:avLst/>
          </a:prstGeom>
          <a:noFill/>
          <a:ln w="28575">
            <a:solidFill>
              <a:srgbClr val="CC0000"/>
            </a:solidFill>
            <a:round/>
            <a:tailEnd type="triangle" w="med" len="me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126994" name="直接连接符 126993"/>
          <p:cNvSpPr>
            <a:spLocks noChangeShapeType="1"/>
          </p:cNvSpPr>
          <p:nvPr/>
        </p:nvSpPr>
        <p:spPr bwMode="auto">
          <a:xfrm flipH="1">
            <a:off x="4859338" y="6308725"/>
            <a:ext cx="1081087" cy="0"/>
          </a:xfrm>
          <a:prstGeom prst="line">
            <a:avLst/>
          </a:prstGeom>
          <a:noFill/>
          <a:ln w="28575">
            <a:solidFill>
              <a:srgbClr val="CC0000"/>
            </a:solidFill>
            <a:round/>
            <a:tailEnd type="triangle" w="med" len="med"/>
          </a:ln>
          <a:effectLst>
            <a:prstShdw prst="shdw13" dist="53882" dir="13500000">
              <a:schemeClr val="bg2">
                <a:alpha val="50000"/>
              </a:schemeClr>
            </a:prstShdw>
          </a:effectLst>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6978"/>
                                        </p:tgtEl>
                                        <p:attrNameLst>
                                          <p:attrName>style.visibility</p:attrName>
                                        </p:attrNameLst>
                                      </p:cBhvr>
                                      <p:to>
                                        <p:strVal val="visible"/>
                                      </p:to>
                                    </p:set>
                                    <p:animEffect transition="in" filter="fade">
                                      <p:cBhvr>
                                        <p:cTn id="7" dur="2000"/>
                                        <p:tgtEl>
                                          <p:spTgt spid="1269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6979">
                                            <p:txEl>
                                              <p:pRg st="0" end="0"/>
                                            </p:txEl>
                                          </p:spTgt>
                                        </p:tgtEl>
                                        <p:attrNameLst>
                                          <p:attrName>style.visibility</p:attrName>
                                        </p:attrNameLst>
                                      </p:cBhvr>
                                      <p:to>
                                        <p:strVal val="visible"/>
                                      </p:to>
                                    </p:set>
                                    <p:animEffect transition="in" filter="wipe(left)">
                                      <p:cBhvr>
                                        <p:cTn id="12" dur="500"/>
                                        <p:tgtEl>
                                          <p:spTgt spid="12697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26983"/>
                                        </p:tgtEl>
                                        <p:attrNameLst>
                                          <p:attrName>style.visibility</p:attrName>
                                        </p:attrNameLst>
                                      </p:cBhvr>
                                      <p:to>
                                        <p:strVal val="visible"/>
                                      </p:to>
                                    </p:set>
                                    <p:animEffect transition="in" filter="wipe(right)">
                                      <p:cBhvr>
                                        <p:cTn id="17" dur="500"/>
                                        <p:tgtEl>
                                          <p:spTgt spid="12698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6979">
                                            <p:txEl>
                                              <p:pRg st="1" end="1"/>
                                            </p:txEl>
                                          </p:spTgt>
                                        </p:tgtEl>
                                        <p:attrNameLst>
                                          <p:attrName>style.visibility</p:attrName>
                                        </p:attrNameLst>
                                      </p:cBhvr>
                                      <p:to>
                                        <p:strVal val="visible"/>
                                      </p:to>
                                    </p:set>
                                    <p:animEffect transition="in" filter="wipe(left)">
                                      <p:cBhvr>
                                        <p:cTn id="22" dur="500"/>
                                        <p:tgtEl>
                                          <p:spTgt spid="12697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6984"/>
                                        </p:tgtEl>
                                        <p:attrNameLst>
                                          <p:attrName>style.visibility</p:attrName>
                                        </p:attrNameLst>
                                      </p:cBhvr>
                                      <p:to>
                                        <p:strVal val="visible"/>
                                      </p:to>
                                    </p:set>
                                    <p:animEffect transition="in" filter="wipe(left)">
                                      <p:cBhvr>
                                        <p:cTn id="27" dur="500"/>
                                        <p:tgtEl>
                                          <p:spTgt spid="12698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6979">
                                            <p:txEl>
                                              <p:pRg st="2" end="2"/>
                                            </p:txEl>
                                          </p:spTgt>
                                        </p:tgtEl>
                                        <p:attrNameLst>
                                          <p:attrName>style.visibility</p:attrName>
                                        </p:attrNameLst>
                                      </p:cBhvr>
                                      <p:to>
                                        <p:strVal val="visible"/>
                                      </p:to>
                                    </p:set>
                                    <p:animEffect transition="in" filter="wipe(left)">
                                      <p:cBhvr>
                                        <p:cTn id="32" dur="500"/>
                                        <p:tgtEl>
                                          <p:spTgt spid="126979">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26985"/>
                                        </p:tgtEl>
                                        <p:attrNameLst>
                                          <p:attrName>style.visibility</p:attrName>
                                        </p:attrNameLst>
                                      </p:cBhvr>
                                      <p:to>
                                        <p:strVal val="visible"/>
                                      </p:to>
                                    </p:set>
                                    <p:animEffect transition="in" filter="wipe(down)">
                                      <p:cBhvr>
                                        <p:cTn id="37" dur="500"/>
                                        <p:tgtEl>
                                          <p:spTgt spid="12698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26986"/>
                                        </p:tgtEl>
                                        <p:attrNameLst>
                                          <p:attrName>style.visibility</p:attrName>
                                        </p:attrNameLst>
                                      </p:cBhvr>
                                      <p:to>
                                        <p:strVal val="visible"/>
                                      </p:to>
                                    </p:set>
                                    <p:animEffect transition="in" filter="wipe(down)">
                                      <p:cBhvr>
                                        <p:cTn id="42" dur="500"/>
                                        <p:tgtEl>
                                          <p:spTgt spid="12698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26987"/>
                                        </p:tgtEl>
                                        <p:attrNameLst>
                                          <p:attrName>style.visibility</p:attrName>
                                        </p:attrNameLst>
                                      </p:cBhvr>
                                      <p:to>
                                        <p:strVal val="visible"/>
                                      </p:to>
                                    </p:set>
                                    <p:animEffect transition="in" filter="wipe(down)">
                                      <p:cBhvr>
                                        <p:cTn id="47" dur="500"/>
                                        <p:tgtEl>
                                          <p:spTgt spid="12698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6979">
                                            <p:txEl>
                                              <p:pRg st="3" end="3"/>
                                            </p:txEl>
                                          </p:spTgt>
                                        </p:tgtEl>
                                        <p:attrNameLst>
                                          <p:attrName>style.visibility</p:attrName>
                                        </p:attrNameLst>
                                      </p:cBhvr>
                                      <p:to>
                                        <p:strVal val="visible"/>
                                      </p:to>
                                    </p:set>
                                    <p:animEffect transition="in" filter="wipe(left)">
                                      <p:cBhvr>
                                        <p:cTn id="52" dur="500"/>
                                        <p:tgtEl>
                                          <p:spTgt spid="126979">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26988"/>
                                        </p:tgtEl>
                                        <p:attrNameLst>
                                          <p:attrName>style.visibility</p:attrName>
                                        </p:attrNameLst>
                                      </p:cBhvr>
                                      <p:to>
                                        <p:strVal val="visible"/>
                                      </p:to>
                                    </p:set>
                                    <p:animEffect transition="in" filter="wipe(down)">
                                      <p:cBhvr>
                                        <p:cTn id="57" dur="500"/>
                                        <p:tgtEl>
                                          <p:spTgt spid="12698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26979">
                                            <p:txEl>
                                              <p:pRg st="4" end="4"/>
                                            </p:txEl>
                                          </p:spTgt>
                                        </p:tgtEl>
                                        <p:attrNameLst>
                                          <p:attrName>style.visibility</p:attrName>
                                        </p:attrNameLst>
                                      </p:cBhvr>
                                      <p:to>
                                        <p:strVal val="visible"/>
                                      </p:to>
                                    </p:set>
                                    <p:animEffect transition="in" filter="wipe(left)">
                                      <p:cBhvr>
                                        <p:cTn id="62" dur="500"/>
                                        <p:tgtEl>
                                          <p:spTgt spid="126979">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26989"/>
                                        </p:tgtEl>
                                        <p:attrNameLst>
                                          <p:attrName>style.visibility</p:attrName>
                                        </p:attrNameLst>
                                      </p:cBhvr>
                                      <p:to>
                                        <p:strVal val="visible"/>
                                      </p:to>
                                    </p:set>
                                    <p:animEffect transition="in" filter="wipe(left)">
                                      <p:cBhvr>
                                        <p:cTn id="67" dur="500"/>
                                        <p:tgtEl>
                                          <p:spTgt spid="12698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26979">
                                            <p:txEl>
                                              <p:pRg st="5" end="5"/>
                                            </p:txEl>
                                          </p:spTgt>
                                        </p:tgtEl>
                                        <p:attrNameLst>
                                          <p:attrName>style.visibility</p:attrName>
                                        </p:attrNameLst>
                                      </p:cBhvr>
                                      <p:to>
                                        <p:strVal val="visible"/>
                                      </p:to>
                                    </p:set>
                                    <p:animEffect transition="in" filter="wipe(left)">
                                      <p:cBhvr>
                                        <p:cTn id="72" dur="500"/>
                                        <p:tgtEl>
                                          <p:spTgt spid="126979">
                                            <p:txEl>
                                              <p:pRg st="5" end="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126990"/>
                                        </p:tgtEl>
                                        <p:attrNameLst>
                                          <p:attrName>style.visibility</p:attrName>
                                        </p:attrNameLst>
                                      </p:cBhvr>
                                      <p:to>
                                        <p:strVal val="visible"/>
                                      </p:to>
                                    </p:set>
                                    <p:animEffect transition="in" filter="wipe(right)">
                                      <p:cBhvr>
                                        <p:cTn id="77" dur="500"/>
                                        <p:tgtEl>
                                          <p:spTgt spid="12699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26979">
                                            <p:txEl>
                                              <p:pRg st="6" end="6"/>
                                            </p:txEl>
                                          </p:spTgt>
                                        </p:tgtEl>
                                        <p:attrNameLst>
                                          <p:attrName>style.visibility</p:attrName>
                                        </p:attrNameLst>
                                      </p:cBhvr>
                                      <p:to>
                                        <p:strVal val="visible"/>
                                      </p:to>
                                    </p:set>
                                    <p:animEffect transition="in" filter="wipe(left)">
                                      <p:cBhvr>
                                        <p:cTn id="82" dur="500"/>
                                        <p:tgtEl>
                                          <p:spTgt spid="126979">
                                            <p:txEl>
                                              <p:pRg st="6" end="6"/>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126991"/>
                                        </p:tgtEl>
                                        <p:attrNameLst>
                                          <p:attrName>style.visibility</p:attrName>
                                        </p:attrNameLst>
                                      </p:cBhvr>
                                      <p:to>
                                        <p:strVal val="visible"/>
                                      </p:to>
                                    </p:set>
                                    <p:animEffect transition="in" filter="wipe(right)">
                                      <p:cBhvr>
                                        <p:cTn id="87" dur="500"/>
                                        <p:tgtEl>
                                          <p:spTgt spid="126991"/>
                                        </p:tgtEl>
                                      </p:cBhvr>
                                    </p:animEffect>
                                  </p:childTnLst>
                                </p:cTn>
                              </p:par>
                              <p:par>
                                <p:cTn id="88" presetID="22" presetClass="entr" presetSubtype="2" fill="hold" nodeType="withEffect">
                                  <p:stCondLst>
                                    <p:cond delay="0"/>
                                  </p:stCondLst>
                                  <p:childTnLst>
                                    <p:set>
                                      <p:cBhvr>
                                        <p:cTn id="89" dur="1" fill="hold">
                                          <p:stCondLst>
                                            <p:cond delay="0"/>
                                          </p:stCondLst>
                                        </p:cTn>
                                        <p:tgtEl>
                                          <p:spTgt spid="126992"/>
                                        </p:tgtEl>
                                        <p:attrNameLst>
                                          <p:attrName>style.visibility</p:attrName>
                                        </p:attrNameLst>
                                      </p:cBhvr>
                                      <p:to>
                                        <p:strVal val="visible"/>
                                      </p:to>
                                    </p:set>
                                    <p:animEffect transition="in" filter="wipe(right)">
                                      <p:cBhvr>
                                        <p:cTn id="90" dur="500"/>
                                        <p:tgtEl>
                                          <p:spTgt spid="126992"/>
                                        </p:tgtEl>
                                      </p:cBhvr>
                                    </p:animEffect>
                                  </p:childTnLst>
                                </p:cTn>
                              </p:par>
                              <p:par>
                                <p:cTn id="91" presetID="22" presetClass="entr" presetSubtype="2" fill="hold" nodeType="withEffect">
                                  <p:stCondLst>
                                    <p:cond delay="0"/>
                                  </p:stCondLst>
                                  <p:childTnLst>
                                    <p:set>
                                      <p:cBhvr>
                                        <p:cTn id="92" dur="1" fill="hold">
                                          <p:stCondLst>
                                            <p:cond delay="0"/>
                                          </p:stCondLst>
                                        </p:cTn>
                                        <p:tgtEl>
                                          <p:spTgt spid="126993"/>
                                        </p:tgtEl>
                                        <p:attrNameLst>
                                          <p:attrName>style.visibility</p:attrName>
                                        </p:attrNameLst>
                                      </p:cBhvr>
                                      <p:to>
                                        <p:strVal val="visible"/>
                                      </p:to>
                                    </p:set>
                                    <p:animEffect transition="in" filter="wipe(right)">
                                      <p:cBhvr>
                                        <p:cTn id="93" dur="500"/>
                                        <p:tgtEl>
                                          <p:spTgt spid="126993"/>
                                        </p:tgtEl>
                                      </p:cBhvr>
                                    </p:animEffect>
                                  </p:childTnLst>
                                </p:cTn>
                              </p:par>
                              <p:par>
                                <p:cTn id="94" presetID="22" presetClass="entr" presetSubtype="2" fill="hold" nodeType="withEffect">
                                  <p:stCondLst>
                                    <p:cond delay="0"/>
                                  </p:stCondLst>
                                  <p:childTnLst>
                                    <p:set>
                                      <p:cBhvr>
                                        <p:cTn id="95" dur="1" fill="hold">
                                          <p:stCondLst>
                                            <p:cond delay="0"/>
                                          </p:stCondLst>
                                        </p:cTn>
                                        <p:tgtEl>
                                          <p:spTgt spid="126994"/>
                                        </p:tgtEl>
                                        <p:attrNameLst>
                                          <p:attrName>style.visibility</p:attrName>
                                        </p:attrNameLst>
                                      </p:cBhvr>
                                      <p:to>
                                        <p:strVal val="visible"/>
                                      </p:to>
                                    </p:set>
                                    <p:animEffect transition="in" filter="wipe(right)">
                                      <p:cBhvr>
                                        <p:cTn id="96" dur="500"/>
                                        <p:tgtEl>
                                          <p:spTgt spid="1269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p:bldP spid="126979"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457200" y="274638"/>
            <a:ext cx="8229600" cy="725487"/>
          </a:xfrm>
        </p:spPr>
        <p:txBody>
          <a:bodyPr/>
          <a:lstStyle/>
          <a:p>
            <a:r>
              <a:rPr lang="en-US" altLang="zh-CN">
                <a:latin typeface="黑体" panose="02010609060101010101" pitchFamily="2" charset="-122"/>
                <a:ea typeface="黑体" panose="02010609060101010101" pitchFamily="2" charset="-122"/>
              </a:rPr>
              <a:t>Botnet</a:t>
            </a:r>
            <a:r>
              <a:rPr lang="zh-CN" altLang="en-US">
                <a:latin typeface="黑体" panose="02010609060101010101" pitchFamily="2" charset="-122"/>
                <a:ea typeface="黑体" panose="02010609060101010101" pitchFamily="2" charset="-122"/>
              </a:rPr>
              <a:t>的进一步发展趋势</a:t>
            </a:r>
            <a:endParaRPr lang="zh-CN" altLang="en-US">
              <a:latin typeface="黑体" panose="02010609060101010101" pitchFamily="2" charset="-122"/>
              <a:ea typeface="黑体" panose="02010609060101010101" pitchFamily="2" charset="-122"/>
            </a:endParaRPr>
          </a:p>
        </p:txBody>
      </p:sp>
      <p:sp>
        <p:nvSpPr>
          <p:cNvPr id="171011" name="Rectangle 3"/>
          <p:cNvSpPr>
            <a:spLocks noGrp="1" noChangeArrowheads="1"/>
          </p:cNvSpPr>
          <p:nvPr>
            <p:ph idx="1"/>
          </p:nvPr>
        </p:nvSpPr>
        <p:spPr>
          <a:xfrm>
            <a:off x="457200" y="1285875"/>
            <a:ext cx="8229600" cy="5214938"/>
          </a:xfrm>
        </p:spPr>
        <p:txBody>
          <a:bodyPr/>
          <a:lstStyle/>
          <a:p>
            <a:r>
              <a:rPr lang="zh-CN" altLang="en-US">
                <a:latin typeface="黑体" panose="02010609060101010101" pitchFamily="2" charset="-122"/>
                <a:ea typeface="黑体" panose="02010609060101010101" pitchFamily="2" charset="-122"/>
              </a:rPr>
              <a:t>加密的控制信道通讯</a:t>
            </a:r>
            <a:endParaRPr lang="zh-CN" altLang="en-US">
              <a:latin typeface="黑体" panose="02010609060101010101" pitchFamily="2" charset="-122"/>
              <a:ea typeface="黑体" panose="02010609060101010101" pitchFamily="2" charset="-122"/>
            </a:endParaRPr>
          </a:p>
          <a:p>
            <a:pPr lvl="1"/>
            <a:r>
              <a:rPr lang="en-US" altLang="zh-CN">
                <a:latin typeface="黑体" panose="02010609060101010101" pitchFamily="2" charset="-122"/>
                <a:ea typeface="黑体" panose="02010609060101010101" pitchFamily="2" charset="-122"/>
              </a:rPr>
              <a:t>WASTE</a:t>
            </a:r>
            <a:r>
              <a:rPr lang="zh-CN" altLang="en-US">
                <a:latin typeface="黑体" panose="02010609060101010101" pitchFamily="2" charset="-122"/>
                <a:ea typeface="黑体" panose="02010609060101010101" pitchFamily="2" charset="-122"/>
              </a:rPr>
              <a:t>协议</a:t>
            </a:r>
            <a:endParaRPr lang="zh-CN" altLang="en-US">
              <a:latin typeface="黑体" panose="02010609060101010101" pitchFamily="2" charset="-122"/>
              <a:ea typeface="黑体" panose="02010609060101010101" pitchFamily="2" charset="-122"/>
            </a:endParaRPr>
          </a:p>
          <a:p>
            <a:pPr lvl="1"/>
            <a:r>
              <a:rPr lang="zh-CN" altLang="en-US">
                <a:latin typeface="黑体" panose="02010609060101010101" pitchFamily="2" charset="-122"/>
                <a:ea typeface="黑体" panose="02010609060101010101" pitchFamily="2" charset="-122"/>
              </a:rPr>
              <a:t>更难检测</a:t>
            </a:r>
            <a:endParaRPr lang="zh-CN" altLang="en-US">
              <a:latin typeface="黑体" panose="02010609060101010101" pitchFamily="2" charset="-122"/>
              <a:ea typeface="黑体" panose="02010609060101010101" pitchFamily="2" charset="-122"/>
            </a:endParaRPr>
          </a:p>
          <a:p>
            <a:r>
              <a:rPr lang="zh-CN" altLang="en-US">
                <a:latin typeface="黑体" panose="02010609060101010101" pitchFamily="2" charset="-122"/>
                <a:ea typeface="黑体" panose="02010609060101010101" pitchFamily="2" charset="-122"/>
              </a:rPr>
              <a:t>利用</a:t>
            </a:r>
            <a:r>
              <a:rPr lang="en-US" altLang="zh-CN">
                <a:latin typeface="黑体" panose="02010609060101010101" pitchFamily="2" charset="-122"/>
                <a:ea typeface="黑体" panose="02010609060101010101" pitchFamily="2" charset="-122"/>
              </a:rPr>
              <a:t>P2P</a:t>
            </a:r>
            <a:r>
              <a:rPr lang="zh-CN" altLang="en-US">
                <a:latin typeface="黑体" panose="02010609060101010101" pitchFamily="2" charset="-122"/>
                <a:ea typeface="黑体" panose="02010609060101010101" pitchFamily="2" charset="-122"/>
              </a:rPr>
              <a:t>网络的控制信道</a:t>
            </a:r>
            <a:endParaRPr lang="zh-CN" altLang="en-US">
              <a:latin typeface="黑体" panose="02010609060101010101" pitchFamily="2" charset="-122"/>
              <a:ea typeface="黑体" panose="02010609060101010101" pitchFamily="2" charset="-122"/>
            </a:endParaRPr>
          </a:p>
          <a:p>
            <a:pPr lvl="1"/>
            <a:r>
              <a:rPr lang="zh-CN" altLang="en-US">
                <a:latin typeface="黑体" panose="02010609060101010101" pitchFamily="2" charset="-122"/>
                <a:ea typeface="黑体" panose="02010609060101010101" pitchFamily="2" charset="-122"/>
              </a:rPr>
              <a:t>更难追踪</a:t>
            </a:r>
            <a:endParaRPr lang="zh-CN" altLang="en-US">
              <a:latin typeface="黑体" panose="02010609060101010101" pitchFamily="2" charset="-122"/>
              <a:ea typeface="黑体" panose="02010609060101010101" pitchFamily="2" charset="-122"/>
            </a:endParaRPr>
          </a:p>
          <a:p>
            <a:r>
              <a:rPr lang="zh-CN" altLang="en-US">
                <a:latin typeface="黑体" panose="02010609060101010101" pitchFamily="2" charset="-122"/>
                <a:ea typeface="黑体" panose="02010609060101010101" pitchFamily="2" charset="-122"/>
              </a:rPr>
              <a:t>利用</a:t>
            </a:r>
            <a:r>
              <a:rPr lang="en-US" altLang="zh-CN">
                <a:latin typeface="黑体" panose="02010609060101010101" pitchFamily="2" charset="-122"/>
                <a:ea typeface="黑体" panose="02010609060101010101" pitchFamily="2" charset="-122"/>
              </a:rPr>
              <a:t>P2P</a:t>
            </a:r>
            <a:r>
              <a:rPr lang="zh-CN" altLang="en-US">
                <a:latin typeface="黑体" panose="02010609060101010101" pitchFamily="2" charset="-122"/>
                <a:ea typeface="黑体" panose="02010609060101010101" pitchFamily="2" charset="-122"/>
              </a:rPr>
              <a:t>网络部署和传播</a:t>
            </a:r>
            <a:r>
              <a:rPr lang="en-US" altLang="zh-CN">
                <a:latin typeface="黑体" panose="02010609060101010101" pitchFamily="2" charset="-122"/>
                <a:ea typeface="黑体" panose="02010609060101010101" pitchFamily="2" charset="-122"/>
              </a:rPr>
              <a:t>Payload</a:t>
            </a:r>
            <a:endParaRPr lang="en-US" altLang="zh-CN">
              <a:latin typeface="黑体" panose="02010609060101010101" pitchFamily="2" charset="-122"/>
              <a:ea typeface="黑体" panose="02010609060101010101" pitchFamily="2" charset="-122"/>
            </a:endParaRPr>
          </a:p>
          <a:p>
            <a:pPr lvl="1"/>
            <a:r>
              <a:rPr lang="zh-CN" altLang="en-US">
                <a:latin typeface="黑体" panose="02010609060101010101" pitchFamily="2" charset="-122"/>
                <a:ea typeface="黑体" panose="02010609060101010101" pitchFamily="2" charset="-122"/>
              </a:rPr>
              <a:t>更难阻断</a:t>
            </a:r>
            <a:r>
              <a:rPr lang="en-US" altLang="zh-CN">
                <a:latin typeface="黑体" panose="02010609060101010101" pitchFamily="2" charset="-122"/>
                <a:ea typeface="黑体" panose="02010609060101010101" pitchFamily="2" charset="-122"/>
              </a:rPr>
              <a:t>Botnet</a:t>
            </a:r>
            <a:r>
              <a:rPr lang="zh-CN" altLang="en-US">
                <a:latin typeface="黑体" panose="02010609060101010101" pitchFamily="2" charset="-122"/>
                <a:ea typeface="黑体" panose="02010609060101010101" pitchFamily="2" charset="-122"/>
              </a:rPr>
              <a:t>活动</a:t>
            </a:r>
            <a:endParaRPr lang="zh-CN" altLang="en-US">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457200" y="274638"/>
            <a:ext cx="8229600" cy="725487"/>
          </a:xfrm>
        </p:spPr>
        <p:txBody>
          <a:bodyPr/>
          <a:lstStyle/>
          <a:p>
            <a:endParaRPr lang="zh-CN" altLang="zh-CN">
              <a:latin typeface="黑体" panose="02010609060101010101" pitchFamily="2" charset="-122"/>
              <a:ea typeface="黑体" panose="02010609060101010101" pitchFamily="2" charset="-122"/>
            </a:endParaRPr>
          </a:p>
        </p:txBody>
      </p:sp>
      <p:sp>
        <p:nvSpPr>
          <p:cNvPr id="172035" name="Rectangle 3"/>
          <p:cNvSpPr>
            <a:spLocks noGrp="1" noChangeArrowheads="1"/>
          </p:cNvSpPr>
          <p:nvPr>
            <p:ph idx="1"/>
          </p:nvPr>
        </p:nvSpPr>
        <p:spPr>
          <a:xfrm>
            <a:off x="457200" y="1285875"/>
            <a:ext cx="8229600" cy="5214938"/>
          </a:xfrm>
        </p:spPr>
        <p:txBody>
          <a:bodyPr/>
          <a:lstStyle/>
          <a:p>
            <a:endParaRPr lang="zh-CN" altLang="zh-CN">
              <a:latin typeface="黑体" panose="02010609060101010101" pitchFamily="2" charset="-122"/>
              <a:ea typeface="黑体" panose="02010609060101010101" pitchFamily="2" charset="-122"/>
            </a:endParaRPr>
          </a:p>
        </p:txBody>
      </p:sp>
      <p:pic>
        <p:nvPicPr>
          <p:cNvPr id="17203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5588" y="1268413"/>
            <a:ext cx="8888412" cy="473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标题 1"/>
          <p:cNvSpPr>
            <a:spLocks noGrp="1" noChangeArrowheads="1"/>
          </p:cNvSpPr>
          <p:nvPr>
            <p:ph type="title"/>
          </p:nvPr>
        </p:nvSpPr>
        <p:spPr>
          <a:xfrm>
            <a:off x="457200" y="274638"/>
            <a:ext cx="8229600" cy="725487"/>
          </a:xfrm>
        </p:spPr>
        <p:txBody>
          <a:bodyPr/>
          <a:lstStyle/>
          <a:p>
            <a:r>
              <a:rPr lang="en-US" altLang="zh-CN">
                <a:latin typeface="Times New Roman" panose="02020603050405020304" pitchFamily="18" charset="0"/>
                <a:ea typeface="黑体" panose="02010609060101010101" pitchFamily="2" charset="-122"/>
              </a:rPr>
              <a:t>1.7 </a:t>
            </a:r>
            <a:r>
              <a:rPr lang="zh-CN" altLang="en-US">
                <a:latin typeface="Times New Roman" panose="02020603050405020304" pitchFamily="18" charset="0"/>
                <a:ea typeface="黑体" panose="02010609060101010101" pitchFamily="2" charset="-122"/>
              </a:rPr>
              <a:t>开放系统互联安全体系结构</a:t>
            </a:r>
            <a:endParaRPr lang="zh-CN" altLang="en-US">
              <a:latin typeface="黑体" panose="02010609060101010101" pitchFamily="2" charset="-122"/>
              <a:ea typeface="黑体" panose="02010609060101010101" pitchFamily="2" charset="-122"/>
            </a:endParaRPr>
          </a:p>
        </p:txBody>
      </p:sp>
      <p:sp>
        <p:nvSpPr>
          <p:cNvPr id="173059" name="内容占位符 2"/>
          <p:cNvSpPr>
            <a:spLocks noGrp="1" noChangeArrowheads="1"/>
          </p:cNvSpPr>
          <p:nvPr>
            <p:ph idx="1"/>
          </p:nvPr>
        </p:nvSpPr>
        <p:spPr>
          <a:xfrm>
            <a:off x="457200" y="1285875"/>
            <a:ext cx="8229600" cy="5214938"/>
          </a:xfrm>
        </p:spPr>
        <p:txBody>
          <a:bodyPr/>
          <a:lstStyle/>
          <a:p>
            <a:r>
              <a:rPr lang="zh-CN" altLang="en-US" sz="2800">
                <a:latin typeface="黑体" panose="02010609060101010101" pitchFamily="2" charset="-122"/>
                <a:ea typeface="黑体" panose="02010609060101010101" pitchFamily="2" charset="-122"/>
              </a:rPr>
              <a:t>研究目的</a:t>
            </a:r>
            <a:endParaRPr lang="en-US" altLang="zh-CN" sz="2800">
              <a:latin typeface="黑体" panose="02010609060101010101" pitchFamily="2" charset="-122"/>
              <a:ea typeface="黑体" panose="02010609060101010101" pitchFamily="2" charset="-122"/>
            </a:endParaRPr>
          </a:p>
          <a:p>
            <a:pPr lvl="1"/>
            <a:r>
              <a:rPr lang="zh-CN" altLang="en-US" sz="2400">
                <a:latin typeface="黑体" panose="02010609060101010101" pitchFamily="2" charset="-122"/>
                <a:ea typeface="黑体" panose="02010609060101010101" pitchFamily="2" charset="-122"/>
              </a:rPr>
              <a:t>将普遍性的安全理论与实际信息系统相结合，形成满足信息系统安全需求的安全体系结构</a:t>
            </a:r>
            <a:endParaRPr lang="en-US" altLang="zh-CN" sz="2400">
              <a:latin typeface="黑体" panose="02010609060101010101" pitchFamily="2" charset="-122"/>
              <a:ea typeface="黑体" panose="02010609060101010101" pitchFamily="2" charset="-122"/>
            </a:endParaRPr>
          </a:p>
          <a:p>
            <a:r>
              <a:rPr lang="zh-CN" altLang="en-US" sz="2800">
                <a:latin typeface="黑体" panose="02010609060101010101" pitchFamily="2" charset="-122"/>
                <a:ea typeface="黑体" panose="02010609060101010101" pitchFamily="2" charset="-122"/>
              </a:rPr>
              <a:t>应用目的</a:t>
            </a:r>
            <a:endParaRPr lang="en-US" altLang="zh-CN" sz="2800">
              <a:latin typeface="黑体" panose="02010609060101010101" pitchFamily="2" charset="-122"/>
              <a:ea typeface="黑体" panose="02010609060101010101" pitchFamily="2" charset="-122"/>
            </a:endParaRPr>
          </a:p>
          <a:p>
            <a:pPr lvl="1"/>
            <a:r>
              <a:rPr lang="zh-CN" altLang="en-US" sz="2400">
                <a:latin typeface="黑体" panose="02010609060101010101" pitchFamily="2" charset="-122"/>
                <a:ea typeface="黑体" panose="02010609060101010101" pitchFamily="2" charset="-122"/>
              </a:rPr>
              <a:t>从管理上和技术上保证完整、准确地实现安全策略，满足安全需求</a:t>
            </a:r>
            <a:endParaRPr lang="en-US" altLang="zh-CN" sz="2400">
              <a:latin typeface="黑体" panose="02010609060101010101" pitchFamily="2" charset="-122"/>
              <a:ea typeface="黑体" panose="02010609060101010101" pitchFamily="2" charset="-122"/>
            </a:endParaRPr>
          </a:p>
          <a:p>
            <a:r>
              <a:rPr lang="zh-CN" altLang="en-US" sz="2800">
                <a:latin typeface="黑体" panose="02010609060101010101" pitchFamily="2" charset="-122"/>
                <a:ea typeface="黑体" panose="02010609060101010101" pitchFamily="2" charset="-122"/>
              </a:rPr>
              <a:t>开放系统互连（</a:t>
            </a:r>
            <a:r>
              <a:rPr lang="en-US" altLang="zh-CN" sz="2800">
                <a:latin typeface="黑体" panose="02010609060101010101" pitchFamily="2" charset="-122"/>
                <a:ea typeface="黑体" panose="02010609060101010101" pitchFamily="2" charset="-122"/>
              </a:rPr>
              <a:t>OSI</a:t>
            </a:r>
            <a:r>
              <a:rPr lang="zh-CN" altLang="en-US" sz="2800">
                <a:latin typeface="黑体" panose="02010609060101010101" pitchFamily="2" charset="-122"/>
                <a:ea typeface="黑体" panose="02010609060101010101" pitchFamily="2" charset="-122"/>
              </a:rPr>
              <a:t>）安全体系结构</a:t>
            </a:r>
            <a:endParaRPr lang="en-US" altLang="zh-CN" sz="2800">
              <a:latin typeface="黑体" panose="02010609060101010101" pitchFamily="2" charset="-122"/>
              <a:ea typeface="黑体" panose="02010609060101010101" pitchFamily="2" charset="-122"/>
            </a:endParaRPr>
          </a:p>
          <a:p>
            <a:pPr lvl="1"/>
            <a:r>
              <a:rPr lang="zh-CN" altLang="en-US" sz="2400">
                <a:latin typeface="黑体" panose="02010609060101010101" pitchFamily="2" charset="-122"/>
                <a:ea typeface="黑体" panose="02010609060101010101" pitchFamily="2" charset="-122"/>
              </a:rPr>
              <a:t>定义了必需的安全服务、安全机制和技术管理，以及它们在系统上的合理部署和关系配置。</a:t>
            </a:r>
            <a:endParaRPr lang="en-US" altLang="zh-CN" sz="2400">
              <a:latin typeface="黑体" panose="02010609060101010101" pitchFamily="2" charset="-122"/>
              <a:ea typeface="黑体" panose="02010609060101010101" pitchFamily="2" charset="-122"/>
            </a:endParaRPr>
          </a:p>
          <a:p>
            <a:pPr lvl="1"/>
            <a:r>
              <a:rPr lang="en-US" altLang="zh-CN" sz="2400">
                <a:latin typeface="黑体" panose="02010609060101010101" pitchFamily="2" charset="-122"/>
                <a:ea typeface="黑体" panose="02010609060101010101" pitchFamily="2" charset="-122"/>
              </a:rPr>
              <a:t>ISO</a:t>
            </a:r>
            <a:r>
              <a:rPr lang="zh-CN" altLang="en-US" sz="2400">
                <a:latin typeface="黑体" panose="02010609060101010101" pitchFamily="2" charset="-122"/>
                <a:ea typeface="黑体" panose="02010609060101010101" pitchFamily="2" charset="-122"/>
              </a:rPr>
              <a:t>安全框架：</a:t>
            </a:r>
            <a:r>
              <a:rPr lang="en-US" altLang="zh-CN" sz="2400">
                <a:latin typeface="黑体" panose="02010609060101010101" pitchFamily="2" charset="-122"/>
                <a:ea typeface="黑体" panose="02010609060101010101" pitchFamily="2" charset="-122"/>
              </a:rPr>
              <a:t>X.800</a:t>
            </a:r>
            <a:r>
              <a:rPr lang="zh-CN" altLang="en-US" sz="2400">
                <a:latin typeface="黑体" panose="02010609060101010101" pitchFamily="2" charset="-122"/>
                <a:ea typeface="黑体" panose="02010609060101010101" pitchFamily="2" charset="-122"/>
              </a:rPr>
              <a:t>定义了一种安全的组织方法，将产品、服务与安全机制的结构化定义紧密结合。</a:t>
            </a:r>
            <a:endParaRPr lang="zh-CN" altLang="en-US" sz="2400">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457200" y="-26988"/>
            <a:ext cx="8229600" cy="1143001"/>
          </a:xfrm>
        </p:spPr>
        <p:txBody>
          <a:bodyPr/>
          <a:lstStyle/>
          <a:p>
            <a:r>
              <a:rPr lang="en-US" altLang="zh-CN">
                <a:latin typeface="黑体" panose="02010609060101010101" pitchFamily="2" charset="-122"/>
                <a:ea typeface="黑体" panose="02010609060101010101" pitchFamily="2" charset="-122"/>
              </a:rPr>
              <a:t>OSI</a:t>
            </a:r>
            <a:r>
              <a:rPr lang="zh-CN" altLang="en-US">
                <a:latin typeface="黑体" panose="02010609060101010101" pitchFamily="2" charset="-122"/>
                <a:ea typeface="黑体" panose="02010609060101010101" pitchFamily="2" charset="-122"/>
              </a:rPr>
              <a:t>安全体系结构</a:t>
            </a:r>
            <a:endParaRPr lang="zh-CN" altLang="en-US">
              <a:latin typeface="黑体" panose="02010609060101010101" pitchFamily="2" charset="-122"/>
              <a:ea typeface="黑体" panose="02010609060101010101" pitchFamily="2" charset="-122"/>
            </a:endParaRPr>
          </a:p>
        </p:txBody>
      </p:sp>
      <p:sp>
        <p:nvSpPr>
          <p:cNvPr id="174083" name="Rectangle 3"/>
          <p:cNvSpPr>
            <a:spLocks noGrp="1" noChangeArrowheads="1"/>
          </p:cNvSpPr>
          <p:nvPr>
            <p:ph idx="1"/>
          </p:nvPr>
        </p:nvSpPr>
        <p:spPr>
          <a:xfrm>
            <a:off x="457200" y="1268413"/>
            <a:ext cx="8229600" cy="5113337"/>
          </a:xfrm>
        </p:spPr>
        <p:txBody>
          <a:bodyPr/>
          <a:lstStyle/>
          <a:p>
            <a:endParaRPr lang="zh-CN" altLang="en-US">
              <a:latin typeface="黑体" panose="02010609060101010101" pitchFamily="2" charset="-122"/>
              <a:ea typeface="黑体" panose="02010609060101010101" pitchFamily="2" charset="-122"/>
            </a:endParaRPr>
          </a:p>
        </p:txBody>
      </p:sp>
      <p:pic>
        <p:nvPicPr>
          <p:cNvPr id="174084"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7088" y="1268413"/>
            <a:ext cx="7777162" cy="523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AutoShape 44"/>
          <p:cNvSpPr>
            <a:spLocks noChangeArrowheads="1"/>
          </p:cNvSpPr>
          <p:nvPr/>
        </p:nvSpPr>
        <p:spPr bwMode="auto">
          <a:xfrm rot="5400000" flipH="1">
            <a:off x="-2871787" y="1514475"/>
            <a:ext cx="5741987" cy="4945063"/>
          </a:xfrm>
          <a:custGeom>
            <a:avLst/>
            <a:gdLst>
              <a:gd name="T0" fmla="*/ 2856107 w 21600"/>
              <a:gd name="T1" fmla="*/ 2472532 h 21600"/>
              <a:gd name="T2" fmla="*/ 2870994 w 21600"/>
              <a:gd name="T3" fmla="*/ 2459711 h 21600"/>
              <a:gd name="T4" fmla="*/ 2885880 w 21600"/>
              <a:gd name="T5" fmla="*/ 2472303 h 21600"/>
              <a:gd name="T6" fmla="*/ 5741987 w 21600"/>
              <a:gd name="T7" fmla="*/ 2472532 h 21600"/>
              <a:gd name="T8" fmla="*/ 2870994 w 21600"/>
              <a:gd name="T9" fmla="*/ 0 h 21600"/>
              <a:gd name="T10" fmla="*/ 0 w 21600"/>
              <a:gd name="T11" fmla="*/ 2472532 h 21600"/>
              <a:gd name="T12" fmla="*/ 2856107 w 21600"/>
              <a:gd name="T13" fmla="*/ 2472532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lnTo>
                  <a:pt x="10744" y="10800"/>
                </a:lnTo>
                <a:close/>
              </a:path>
            </a:pathLst>
          </a:custGeom>
          <a:gradFill rotWithShape="0">
            <a:gsLst>
              <a:gs pos="0">
                <a:srgbClr val="E3EBFF"/>
              </a:gs>
              <a:gs pos="100000">
                <a:srgbClr val="B8CCFE"/>
              </a:gs>
            </a:gsLst>
            <a:lin ang="0" scaled="1"/>
          </a:gra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a:p>
        </p:txBody>
      </p:sp>
      <p:grpSp>
        <p:nvGrpSpPr>
          <p:cNvPr id="175107" name="Group 16"/>
          <p:cNvGrpSpPr/>
          <p:nvPr/>
        </p:nvGrpSpPr>
        <p:grpSpPr bwMode="auto">
          <a:xfrm>
            <a:off x="2025650" y="2566988"/>
            <a:ext cx="381000" cy="381000"/>
            <a:chOff x="2078" y="1680"/>
            <a:chExt cx="1615" cy="1615"/>
          </a:xfrm>
        </p:grpSpPr>
        <p:sp>
          <p:nvSpPr>
            <p:cNvPr id="175117" name="Oval 17"/>
            <p:cNvSpPr>
              <a:spLocks noChangeArrowheads="1"/>
            </p:cNvSpPr>
            <p:nvPr/>
          </p:nvSpPr>
          <p:spPr bwMode="auto">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Times New Roman" panose="02020603050405020304" pitchFamily="18" charset="0"/>
                <a:ea typeface="黑体" panose="02010609060101010101" pitchFamily="2" charset="-122"/>
              </a:endParaRPr>
            </a:p>
          </p:txBody>
        </p:sp>
        <p:sp>
          <p:nvSpPr>
            <p:cNvPr id="175118" name="Oval 18"/>
            <p:cNvSpPr>
              <a:spLocks noChangeArrowheads="1"/>
            </p:cNvSpPr>
            <p:nvPr/>
          </p:nvSpPr>
          <p:spPr bwMode="auto">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Times New Roman" panose="02020603050405020304" pitchFamily="18" charset="0"/>
                <a:ea typeface="黑体" panose="02010609060101010101" pitchFamily="2" charset="-122"/>
              </a:endParaRPr>
            </a:p>
          </p:txBody>
        </p:sp>
      </p:grpSp>
      <p:sp>
        <p:nvSpPr>
          <p:cNvPr id="175108" name="Rectangle 2"/>
          <p:cNvSpPr txBox="1">
            <a:spLocks noChangeArrowheads="1"/>
          </p:cNvSpPr>
          <p:nvPr/>
        </p:nvSpPr>
        <p:spPr bwMode="auto">
          <a:xfrm>
            <a:off x="0" y="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4000" b="1">
                <a:solidFill>
                  <a:schemeClr val="bg1"/>
                </a:solidFill>
                <a:latin typeface="Times New Roman" panose="02020603050405020304" pitchFamily="18" charset="0"/>
                <a:ea typeface="黑体" panose="02010609060101010101" pitchFamily="2" charset="-122"/>
              </a:rPr>
              <a:t>1.7 OSI</a:t>
            </a:r>
            <a:r>
              <a:rPr lang="zh-CN" altLang="en-US" sz="4000" b="1">
                <a:solidFill>
                  <a:schemeClr val="bg1"/>
                </a:solidFill>
                <a:latin typeface="Times New Roman" panose="02020603050405020304" pitchFamily="18" charset="0"/>
                <a:ea typeface="黑体" panose="02010609060101010101" pitchFamily="2" charset="-122"/>
              </a:rPr>
              <a:t>安全体系结构</a:t>
            </a:r>
            <a:endParaRPr lang="zh-CN" altLang="en-US" sz="4000" b="1">
              <a:solidFill>
                <a:schemeClr val="bg1"/>
              </a:solidFill>
              <a:latin typeface="Times New Roman" panose="02020603050405020304" pitchFamily="18" charset="0"/>
              <a:ea typeface="黑体" panose="02010609060101010101" pitchFamily="2" charset="-122"/>
            </a:endParaRPr>
          </a:p>
        </p:txBody>
      </p:sp>
      <p:grpSp>
        <p:nvGrpSpPr>
          <p:cNvPr id="175109" name="组合 20"/>
          <p:cNvGrpSpPr/>
          <p:nvPr/>
        </p:nvGrpSpPr>
        <p:grpSpPr bwMode="auto">
          <a:xfrm>
            <a:off x="2071688" y="4214813"/>
            <a:ext cx="3803650" cy="508000"/>
            <a:chOff x="452307" y="1357298"/>
            <a:chExt cx="3804173" cy="508000"/>
          </a:xfrm>
        </p:grpSpPr>
        <p:sp>
          <p:nvSpPr>
            <p:cNvPr id="175112" name="AutoShape 6"/>
            <p:cNvSpPr>
              <a:spLocks noChangeArrowheads="1"/>
            </p:cNvSpPr>
            <p:nvPr/>
          </p:nvSpPr>
          <p:spPr bwMode="auto">
            <a:xfrm>
              <a:off x="816903" y="1357298"/>
              <a:ext cx="3439577" cy="508000"/>
            </a:xfrm>
            <a:prstGeom prst="roundRect">
              <a:avLst>
                <a:gd name="adj" fmla="val 50000"/>
              </a:avLst>
            </a:prstGeom>
            <a:gradFill rotWithShape="1">
              <a:gsLst>
                <a:gs pos="0">
                  <a:srgbClr val="FFFFFF"/>
                </a:gs>
                <a:gs pos="100000">
                  <a:srgbClr val="B7E7FF"/>
                </a:gs>
              </a:gsLst>
              <a:lin ang="0" scaled="1"/>
            </a:gradFill>
            <a:ln w="28575">
              <a:solidFill>
                <a:srgbClr val="B2B2B2"/>
              </a:solidFill>
              <a:round/>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en-US" altLang="zh-CN" sz="2800">
                  <a:solidFill>
                    <a:srgbClr val="0000FF"/>
                  </a:solidFill>
                  <a:latin typeface="Times New Roman" panose="02020603050405020304" pitchFamily="18" charset="0"/>
                  <a:ea typeface="黑体" panose="02010609060101010101" pitchFamily="2" charset="-122"/>
                </a:rPr>
                <a:t>2. </a:t>
              </a:r>
              <a:r>
                <a:rPr lang="zh-CN" altLang="en-US" sz="2800">
                  <a:solidFill>
                    <a:srgbClr val="0000FF"/>
                  </a:solidFill>
                  <a:latin typeface="Times New Roman" panose="02020603050405020304" pitchFamily="18" charset="0"/>
                  <a:ea typeface="黑体" panose="02010609060101010101" pitchFamily="2" charset="-122"/>
                </a:rPr>
                <a:t>安全机制</a:t>
              </a:r>
              <a:endParaRPr lang="zh-CN" altLang="en-US" sz="2800">
                <a:solidFill>
                  <a:srgbClr val="0000FF"/>
                </a:solidFill>
                <a:latin typeface="Times New Roman" panose="02020603050405020304" pitchFamily="18" charset="0"/>
                <a:ea typeface="黑体" panose="02010609060101010101" pitchFamily="2" charset="-122"/>
              </a:endParaRPr>
            </a:p>
          </p:txBody>
        </p:sp>
        <p:grpSp>
          <p:nvGrpSpPr>
            <p:cNvPr id="175113" name="Group 45"/>
            <p:cNvGrpSpPr/>
            <p:nvPr/>
          </p:nvGrpSpPr>
          <p:grpSpPr bwMode="auto">
            <a:xfrm>
              <a:off x="452307" y="1449373"/>
              <a:ext cx="481542" cy="388788"/>
              <a:chOff x="2078" y="1680"/>
              <a:chExt cx="1615" cy="1648"/>
            </a:xfrm>
          </p:grpSpPr>
          <p:sp>
            <p:nvSpPr>
              <p:cNvPr id="175114" name="Oval 46"/>
              <p:cNvSpPr>
                <a:spLocks noChangeArrowheads="1"/>
              </p:cNvSpPr>
              <p:nvPr/>
            </p:nvSpPr>
            <p:spPr bwMode="auto">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solidFill>
                    <a:srgbClr val="002060"/>
                  </a:solidFill>
                  <a:latin typeface="Times New Roman" panose="02020603050405020304" pitchFamily="18" charset="0"/>
                  <a:ea typeface="黑体" panose="02010609060101010101" pitchFamily="2" charset="-122"/>
                </a:endParaRPr>
              </a:p>
            </p:txBody>
          </p:sp>
          <p:sp>
            <p:nvSpPr>
              <p:cNvPr id="175115" name="Oval 47"/>
              <p:cNvSpPr>
                <a:spLocks noChangeArrowheads="1"/>
              </p:cNvSpPr>
              <p:nvPr/>
            </p:nvSpPr>
            <p:spPr bwMode="auto">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solidFill>
                    <a:srgbClr val="002060"/>
                  </a:solidFill>
                  <a:latin typeface="Times New Roman" panose="02020603050405020304" pitchFamily="18" charset="0"/>
                  <a:ea typeface="黑体" panose="02010609060101010101" pitchFamily="2" charset="-122"/>
                </a:endParaRPr>
              </a:p>
            </p:txBody>
          </p:sp>
          <p:sp>
            <p:nvSpPr>
              <p:cNvPr id="175116" name="Oval 51"/>
              <p:cNvSpPr>
                <a:spLocks noChangeArrowheads="1"/>
              </p:cNvSpPr>
              <p:nvPr/>
            </p:nvSpPr>
            <p:spPr bwMode="auto">
              <a:xfrm>
                <a:off x="2337" y="1939"/>
                <a:ext cx="1096" cy="1389"/>
              </a:xfrm>
              <a:prstGeom prst="ellipse">
                <a:avLst/>
              </a:prstGeom>
              <a:gradFill rotWithShape="1">
                <a:gsLst>
                  <a:gs pos="0">
                    <a:srgbClr val="E35E23"/>
                  </a:gs>
                  <a:gs pos="100000">
                    <a:srgbClr val="6E2E11"/>
                  </a:gs>
                </a:gsLst>
                <a:lin ang="2700000" scaled="1"/>
              </a:gradFill>
              <a:ln>
                <a:noFill/>
              </a:ln>
              <a:extLst>
                <a:ext uri="{91240B29-F687-4F45-9708-019B960494DF}">
                  <a14:hiddenLine xmlns:a14="http://schemas.microsoft.com/office/drawing/2010/main" w="38100">
                    <a:solidFill>
                      <a:srgbClr val="000000"/>
                    </a:solidFill>
                    <a:round/>
                  </a14:hiddenLine>
                </a:ext>
              </a:extLst>
            </p:spPr>
            <p:txBody>
              <a:bodyPr anchor="ct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solidFill>
                    <a:srgbClr val="002060"/>
                  </a:solidFill>
                  <a:latin typeface="Times New Roman" panose="02020603050405020304" pitchFamily="18" charset="0"/>
                  <a:ea typeface="黑体" panose="02010609060101010101" pitchFamily="2" charset="-122"/>
                </a:endParaRPr>
              </a:p>
            </p:txBody>
          </p:sp>
        </p:grpSp>
      </p:grpSp>
      <p:sp>
        <p:nvSpPr>
          <p:cNvPr id="175110" name="AutoShape 6"/>
          <p:cNvSpPr>
            <a:spLocks noChangeArrowheads="1"/>
          </p:cNvSpPr>
          <p:nvPr/>
        </p:nvSpPr>
        <p:spPr bwMode="auto">
          <a:xfrm>
            <a:off x="2489200" y="2492375"/>
            <a:ext cx="3440113" cy="508000"/>
          </a:xfrm>
          <a:prstGeom prst="roundRect">
            <a:avLst>
              <a:gd name="adj" fmla="val 50000"/>
            </a:avLst>
          </a:prstGeom>
          <a:gradFill rotWithShape="1">
            <a:gsLst>
              <a:gs pos="0">
                <a:srgbClr val="FFFFFF"/>
              </a:gs>
              <a:gs pos="100000">
                <a:srgbClr val="B7E7FF"/>
              </a:gs>
            </a:gsLst>
            <a:lin ang="0" scaled="1"/>
          </a:gradFill>
          <a:ln w="28575">
            <a:solidFill>
              <a:srgbClr val="B2B2B2"/>
            </a:solidFill>
            <a:round/>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en-US" altLang="zh-CN" sz="2800">
                <a:solidFill>
                  <a:srgbClr val="0000FF"/>
                </a:solidFill>
                <a:latin typeface="Times New Roman" panose="02020603050405020304" pitchFamily="18" charset="0"/>
                <a:ea typeface="黑体" panose="02010609060101010101" pitchFamily="2" charset="-122"/>
              </a:rPr>
              <a:t>1. </a:t>
            </a:r>
            <a:r>
              <a:rPr lang="zh-CN" altLang="en-US" sz="2800">
                <a:solidFill>
                  <a:srgbClr val="0000FF"/>
                </a:solidFill>
                <a:latin typeface="Times New Roman" panose="02020603050405020304" pitchFamily="18" charset="0"/>
                <a:ea typeface="黑体" panose="02010609060101010101" pitchFamily="2" charset="-122"/>
              </a:rPr>
              <a:t>安全服务</a:t>
            </a:r>
            <a:endParaRPr lang="zh-CN" altLang="en-US" sz="2800">
              <a:solidFill>
                <a:srgbClr val="0000FF"/>
              </a:solidFill>
              <a:latin typeface="Times New Roman" panose="02020603050405020304" pitchFamily="18" charset="0"/>
              <a:ea typeface="黑体" panose="02010609060101010101" pitchFamily="2" charset="-122"/>
            </a:endParaRPr>
          </a:p>
        </p:txBody>
      </p:sp>
      <p:sp>
        <p:nvSpPr>
          <p:cNvPr id="175111" name="Oval 51"/>
          <p:cNvSpPr>
            <a:spLocks noChangeArrowheads="1"/>
          </p:cNvSpPr>
          <p:nvPr/>
        </p:nvSpPr>
        <p:spPr bwMode="auto">
          <a:xfrm>
            <a:off x="2071688" y="2571750"/>
            <a:ext cx="327025" cy="327025"/>
          </a:xfrm>
          <a:prstGeom prst="ellipse">
            <a:avLst/>
          </a:prstGeom>
          <a:gradFill rotWithShape="1">
            <a:gsLst>
              <a:gs pos="0">
                <a:srgbClr val="003F77"/>
              </a:gs>
              <a:gs pos="50000">
                <a:srgbClr val="005FAD"/>
              </a:gs>
              <a:gs pos="100000">
                <a:srgbClr val="0072CE"/>
              </a:gs>
            </a:gsLst>
            <a:lin ang="16200000" scaled="1"/>
          </a:gradFill>
          <a:ln>
            <a:noFill/>
          </a:ln>
          <a:extLst>
            <a:ext uri="{91240B29-F687-4F45-9708-019B960494DF}">
              <a14:hiddenLine xmlns:a14="http://schemas.microsoft.com/office/drawing/2010/main" w="38100">
                <a:solidFill>
                  <a:srgbClr val="000000"/>
                </a:solidFill>
                <a:round/>
              </a14:hiddenLine>
            </a:ext>
          </a:extLst>
        </p:spPr>
        <p:txBody>
          <a:bodyPr anchor="ct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solidFill>
                <a:srgbClr val="002060"/>
              </a:solidFill>
              <a:latin typeface="Times New Roman" panose="02020603050405020304" pitchFamily="18" charset="0"/>
              <a:ea typeface="黑体" panose="02010609060101010101" pitchFamily="2" charset="-122"/>
            </a:endParaRPr>
          </a:p>
        </p:txBody>
      </p:sp>
    </p:spTree>
  </p:cSld>
  <p:clrMapOvr>
    <a:masterClrMapping/>
  </p:clrMapOvr>
  <p:transition>
    <p:pull dir="ru"/>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txBox="1">
            <a:spLocks noChangeArrowheads="1"/>
          </p:cNvSpPr>
          <p:nvPr/>
        </p:nvSpPr>
        <p:spPr bwMode="auto">
          <a:xfrm>
            <a:off x="0" y="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3600" b="1">
                <a:solidFill>
                  <a:schemeClr val="bg1"/>
                </a:solidFill>
                <a:latin typeface="Times New Roman" panose="02020603050405020304" pitchFamily="18" charset="0"/>
                <a:ea typeface="黑体" panose="02010609060101010101" pitchFamily="2" charset="-122"/>
              </a:rPr>
              <a:t>1.7 OSI</a:t>
            </a:r>
            <a:r>
              <a:rPr lang="zh-CN" altLang="en-US" sz="3600" b="1">
                <a:solidFill>
                  <a:schemeClr val="bg1"/>
                </a:solidFill>
                <a:latin typeface="Times New Roman" panose="02020603050405020304" pitchFamily="18" charset="0"/>
                <a:ea typeface="黑体" panose="02010609060101010101" pitchFamily="2" charset="-122"/>
              </a:rPr>
              <a:t>安全体系结构</a:t>
            </a:r>
            <a:r>
              <a:rPr lang="en-US" altLang="zh-CN" sz="4000" b="1">
                <a:solidFill>
                  <a:schemeClr val="bg1"/>
                </a:solidFill>
                <a:latin typeface="Times New Roman" panose="02020603050405020304" pitchFamily="18" charset="0"/>
                <a:ea typeface="黑体" panose="02010609060101010101" pitchFamily="2" charset="-122"/>
              </a:rPr>
              <a:t>-</a:t>
            </a:r>
            <a:r>
              <a:rPr lang="zh-CN" altLang="en-US" sz="3200" b="1">
                <a:solidFill>
                  <a:schemeClr val="bg1"/>
                </a:solidFill>
                <a:latin typeface="Times New Roman" panose="02020603050405020304" pitchFamily="18" charset="0"/>
                <a:ea typeface="黑体" panose="02010609060101010101" pitchFamily="2" charset="-122"/>
              </a:rPr>
              <a:t>安全服务</a:t>
            </a:r>
            <a:endParaRPr lang="zh-CN" altLang="en-US" sz="3200" b="1">
              <a:solidFill>
                <a:schemeClr val="bg1"/>
              </a:solidFill>
              <a:latin typeface="Times New Roman" panose="02020603050405020304" pitchFamily="18" charset="0"/>
              <a:ea typeface="黑体" panose="02010609060101010101" pitchFamily="2" charset="-122"/>
            </a:endParaRPr>
          </a:p>
        </p:txBody>
      </p:sp>
      <p:grpSp>
        <p:nvGrpSpPr>
          <p:cNvPr id="2" name="组合 5"/>
          <p:cNvGrpSpPr/>
          <p:nvPr/>
        </p:nvGrpSpPr>
        <p:grpSpPr bwMode="auto">
          <a:xfrm>
            <a:off x="0" y="1252538"/>
            <a:ext cx="6443663" cy="508000"/>
            <a:chOff x="617407" y="4492636"/>
            <a:chExt cx="4857752" cy="508000"/>
          </a:xfrm>
        </p:grpSpPr>
        <p:sp>
          <p:nvSpPr>
            <p:cNvPr id="177206" name="AutoShape 6"/>
            <p:cNvSpPr>
              <a:spLocks noChangeArrowheads="1"/>
            </p:cNvSpPr>
            <p:nvPr/>
          </p:nvSpPr>
          <p:spPr bwMode="auto">
            <a:xfrm>
              <a:off x="982003" y="4492636"/>
              <a:ext cx="4493156" cy="508000"/>
            </a:xfrm>
            <a:prstGeom prst="roundRect">
              <a:avLst>
                <a:gd name="adj" fmla="val 50000"/>
              </a:avLst>
            </a:prstGeom>
            <a:gradFill rotWithShape="1">
              <a:gsLst>
                <a:gs pos="0">
                  <a:srgbClr val="FFFFFF"/>
                </a:gs>
                <a:gs pos="100000">
                  <a:srgbClr val="B7E7FF"/>
                </a:gs>
              </a:gsLst>
              <a:lin ang="0" scaled="1"/>
            </a:gradFill>
            <a:ln w="28575">
              <a:solidFill>
                <a:srgbClr val="B2B2B2"/>
              </a:solidFill>
              <a:round/>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en-US" altLang="zh-CN" sz="2800">
                  <a:solidFill>
                    <a:srgbClr val="0000FF"/>
                  </a:solidFill>
                  <a:latin typeface="Times New Roman" panose="02020603050405020304" pitchFamily="18" charset="0"/>
                  <a:ea typeface="黑体" panose="02010609060101010101" pitchFamily="2" charset="-122"/>
                </a:rPr>
                <a:t>X.800</a:t>
              </a:r>
              <a:r>
                <a:rPr lang="zh-CN" altLang="en-US" sz="2800">
                  <a:solidFill>
                    <a:srgbClr val="0000FF"/>
                  </a:solidFill>
                  <a:latin typeface="Times New Roman" panose="02020603050405020304" pitchFamily="18" charset="0"/>
                  <a:ea typeface="黑体" panose="02010609060101010101" pitchFamily="2" charset="-122"/>
                </a:rPr>
                <a:t>定义的</a:t>
              </a:r>
              <a:r>
                <a:rPr lang="en-US" altLang="zh-CN" sz="2800">
                  <a:solidFill>
                    <a:srgbClr val="0000FF"/>
                  </a:solidFill>
                  <a:latin typeface="Times New Roman" panose="02020603050405020304" pitchFamily="18" charset="0"/>
                  <a:ea typeface="黑体" panose="02010609060101010101" pitchFamily="2" charset="-122"/>
                </a:rPr>
                <a:t>5</a:t>
              </a:r>
              <a:r>
                <a:rPr lang="zh-CN" altLang="en-US" sz="2800">
                  <a:solidFill>
                    <a:srgbClr val="0000FF"/>
                  </a:solidFill>
                  <a:latin typeface="Times New Roman" panose="02020603050405020304" pitchFamily="18" charset="0"/>
                  <a:ea typeface="黑体" panose="02010609060101010101" pitchFamily="2" charset="-122"/>
                </a:rPr>
                <a:t>类安全服务（共</a:t>
              </a:r>
              <a:r>
                <a:rPr lang="en-US" altLang="zh-CN" sz="2800">
                  <a:solidFill>
                    <a:srgbClr val="0000FF"/>
                  </a:solidFill>
                  <a:latin typeface="Times New Roman" panose="02020603050405020304" pitchFamily="18" charset="0"/>
                  <a:ea typeface="黑体" panose="02010609060101010101" pitchFamily="2" charset="-122"/>
                </a:rPr>
                <a:t>14</a:t>
              </a:r>
              <a:r>
                <a:rPr lang="zh-CN" altLang="en-US" sz="2800">
                  <a:solidFill>
                    <a:srgbClr val="0000FF"/>
                  </a:solidFill>
                  <a:latin typeface="Times New Roman" panose="02020603050405020304" pitchFamily="18" charset="0"/>
                  <a:ea typeface="黑体" panose="02010609060101010101" pitchFamily="2" charset="-122"/>
                </a:rPr>
                <a:t>种）</a:t>
              </a:r>
              <a:endParaRPr lang="zh-CN" altLang="en-US" sz="2800">
                <a:solidFill>
                  <a:srgbClr val="0000FF"/>
                </a:solidFill>
                <a:latin typeface="Times New Roman" panose="02020603050405020304" pitchFamily="18" charset="0"/>
                <a:ea typeface="黑体" panose="02010609060101010101" pitchFamily="2" charset="-122"/>
              </a:endParaRPr>
            </a:p>
          </p:txBody>
        </p:sp>
        <p:grpSp>
          <p:nvGrpSpPr>
            <p:cNvPr id="177207" name="Group 45"/>
            <p:cNvGrpSpPr/>
            <p:nvPr/>
          </p:nvGrpSpPr>
          <p:grpSpPr bwMode="auto">
            <a:xfrm>
              <a:off x="617407" y="4584711"/>
              <a:ext cx="481542" cy="388078"/>
              <a:chOff x="2078" y="1680"/>
              <a:chExt cx="1615" cy="1645"/>
            </a:xfrm>
          </p:grpSpPr>
          <p:sp>
            <p:nvSpPr>
              <p:cNvPr id="177208" name="Oval 46"/>
              <p:cNvSpPr>
                <a:spLocks noChangeArrowheads="1"/>
              </p:cNvSpPr>
              <p:nvPr/>
            </p:nvSpPr>
            <p:spPr bwMode="auto">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solidFill>
                    <a:srgbClr val="002060"/>
                  </a:solidFill>
                  <a:latin typeface="Times New Roman" panose="02020603050405020304" pitchFamily="18" charset="0"/>
                  <a:ea typeface="黑体" panose="02010609060101010101" pitchFamily="2" charset="-122"/>
                </a:endParaRPr>
              </a:p>
            </p:txBody>
          </p:sp>
          <p:sp>
            <p:nvSpPr>
              <p:cNvPr id="177209" name="Oval 47"/>
              <p:cNvSpPr>
                <a:spLocks noChangeArrowheads="1"/>
              </p:cNvSpPr>
              <p:nvPr/>
            </p:nvSpPr>
            <p:spPr bwMode="auto">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solidFill>
                    <a:srgbClr val="002060"/>
                  </a:solidFill>
                  <a:latin typeface="Times New Roman" panose="02020603050405020304" pitchFamily="18" charset="0"/>
                  <a:ea typeface="黑体" panose="02010609060101010101" pitchFamily="2" charset="-122"/>
                </a:endParaRPr>
              </a:p>
            </p:txBody>
          </p:sp>
          <p:sp>
            <p:nvSpPr>
              <p:cNvPr id="13" name="Oval 50"/>
              <p:cNvSpPr>
                <a:spLocks noChangeArrowheads="1"/>
              </p:cNvSpPr>
              <p:nvPr/>
            </p:nvSpPr>
            <p:spPr bwMode="gray">
              <a:xfrm>
                <a:off x="2339" y="1936"/>
                <a:ext cx="1092" cy="1386"/>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p>
                <a:pPr eaLnBrk="1" fontAlgn="auto" hangingPunct="1">
                  <a:spcBef>
                    <a:spcPts val="0"/>
                  </a:spcBef>
                  <a:spcAft>
                    <a:spcPts val="0"/>
                  </a:spcAft>
                  <a:defRPr/>
                </a:pPr>
                <a:endParaRPr lang="zh-CN" altLang="en-US">
                  <a:solidFill>
                    <a:srgbClr val="002060"/>
                  </a:solidFill>
                  <a:latin typeface="Times New Roman" panose="02020603050405020304" pitchFamily="18" charset="0"/>
                  <a:ea typeface="黑体" panose="02010609060101010101" pitchFamily="2" charset="-122"/>
                </a:endParaRPr>
              </a:p>
            </p:txBody>
          </p:sp>
        </p:grpSp>
      </p:grpSp>
      <p:grpSp>
        <p:nvGrpSpPr>
          <p:cNvPr id="4" name="Group 14"/>
          <p:cNvGrpSpPr/>
          <p:nvPr/>
        </p:nvGrpSpPr>
        <p:grpSpPr bwMode="auto">
          <a:xfrm>
            <a:off x="0" y="2071688"/>
            <a:ext cx="1738313" cy="642937"/>
            <a:chOff x="4326" y="1225"/>
            <a:chExt cx="414" cy="329"/>
          </a:xfrm>
        </p:grpSpPr>
        <p:sp>
          <p:nvSpPr>
            <p:cNvPr id="15" name="AutoShape 15"/>
            <p:cNvSpPr>
              <a:spLocks noChangeArrowheads="1"/>
            </p:cNvSpPr>
            <p:nvPr/>
          </p:nvSpPr>
          <p:spPr bwMode="gray">
            <a:xfrm>
              <a:off x="4326" y="1225"/>
              <a:ext cx="414" cy="329"/>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ln>
            <a:effectLst>
              <a:outerShdw dist="53882" dir="2700000" algn="ctr" rotWithShape="0">
                <a:srgbClr val="000000">
                  <a:alpha val="50000"/>
                </a:srgbClr>
              </a:outerShdw>
            </a:effectLst>
          </p:spPr>
          <p:txBody>
            <a:bodyPr wrap="none" anchor="ctr"/>
            <a:lstStyle/>
            <a:p>
              <a:pPr algn="ctr" eaLnBrk="1" hangingPunct="1">
                <a:defRPr/>
              </a:pPr>
              <a:r>
                <a:rPr lang="zh-CN" altLang="en-US" sz="2400" b="1">
                  <a:solidFill>
                    <a:schemeClr val="bg1"/>
                  </a:solidFill>
                  <a:effectLst>
                    <a:outerShdw blurRad="38100" dist="38100" dir="2700000" algn="tl">
                      <a:srgbClr val="000000"/>
                    </a:outerShdw>
                  </a:effectLst>
                  <a:latin typeface="Times New Roman" panose="02020603050405020304" pitchFamily="18" charset="0"/>
                  <a:ea typeface="黑体" panose="02010609060101010101" pitchFamily="2" charset="-122"/>
                </a:rPr>
                <a:t>认证</a:t>
              </a:r>
              <a:r>
                <a:rPr lang="en-US" altLang="zh-CN" sz="2400" b="1">
                  <a:solidFill>
                    <a:schemeClr val="bg1"/>
                  </a:solidFill>
                  <a:effectLst>
                    <a:outerShdw blurRad="38100" dist="38100" dir="2700000" algn="tl">
                      <a:srgbClr val="000000"/>
                    </a:outerShdw>
                  </a:effectLst>
                  <a:latin typeface="Times New Roman" panose="02020603050405020304" pitchFamily="18" charset="0"/>
                  <a:ea typeface="黑体" panose="02010609060101010101" pitchFamily="2" charset="-122"/>
                </a:rPr>
                <a:t>/</a:t>
              </a:r>
              <a:r>
                <a:rPr lang="zh-CN" altLang="en-US" sz="2400" b="1">
                  <a:solidFill>
                    <a:schemeClr val="bg1"/>
                  </a:solidFill>
                  <a:effectLst>
                    <a:outerShdw blurRad="38100" dist="38100" dir="2700000" algn="tl">
                      <a:srgbClr val="000000"/>
                    </a:outerShdw>
                  </a:effectLst>
                  <a:latin typeface="Times New Roman" panose="02020603050405020304" pitchFamily="18" charset="0"/>
                  <a:ea typeface="黑体" panose="02010609060101010101" pitchFamily="2" charset="-122"/>
                </a:rPr>
                <a:t>鉴别</a:t>
              </a:r>
              <a:endParaRPr lang="zh-CN" altLang="en-US" sz="2400" b="1">
                <a:solidFill>
                  <a:schemeClr val="bg1"/>
                </a:solidFill>
                <a:effectLst>
                  <a:outerShdw blurRad="38100" dist="38100" dir="2700000" algn="tl">
                    <a:srgbClr val="000000"/>
                  </a:outerShdw>
                </a:effectLst>
                <a:latin typeface="Times New Roman" panose="02020603050405020304" pitchFamily="18" charset="0"/>
                <a:ea typeface="黑体" panose="02010609060101010101" pitchFamily="2" charset="-122"/>
              </a:endParaRPr>
            </a:p>
          </p:txBody>
        </p:sp>
        <p:sp>
          <p:nvSpPr>
            <p:cNvPr id="16" name="Freeform 16"/>
            <p:cNvSpPr/>
            <p:nvPr/>
          </p:nvSpPr>
          <p:spPr bwMode="gray">
            <a:xfrm>
              <a:off x="4346" y="1262"/>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ln>
          </p:spPr>
          <p:txBody>
            <a:bodyPr/>
            <a:lstStyle/>
            <a:p>
              <a:pPr eaLnBrk="1" fontAlgn="auto" hangingPunct="1">
                <a:spcBef>
                  <a:spcPts val="0"/>
                </a:spcBef>
                <a:spcAft>
                  <a:spcPts val="0"/>
                </a:spcAft>
                <a:defRPr/>
              </a:pPr>
              <a:endParaRPr lang="zh-CN" altLang="en-US" kern="0">
                <a:solidFill>
                  <a:sysClr val="windowText" lastClr="000000"/>
                </a:solidFill>
                <a:latin typeface="Times New Roman" panose="02020603050405020304" pitchFamily="18" charset="0"/>
                <a:ea typeface="黑体" panose="02010609060101010101" pitchFamily="2" charset="-122"/>
              </a:endParaRPr>
            </a:p>
          </p:txBody>
        </p:sp>
      </p:grpSp>
      <p:grpSp>
        <p:nvGrpSpPr>
          <p:cNvPr id="5" name="组合 16"/>
          <p:cNvGrpSpPr/>
          <p:nvPr/>
        </p:nvGrpSpPr>
        <p:grpSpPr bwMode="auto">
          <a:xfrm>
            <a:off x="1808163" y="2071688"/>
            <a:ext cx="7340600" cy="671512"/>
            <a:chOff x="4061615" y="1886871"/>
            <a:chExt cx="4068579" cy="616322"/>
          </a:xfrm>
        </p:grpSpPr>
        <p:grpSp>
          <p:nvGrpSpPr>
            <p:cNvPr id="177198" name="Group 9"/>
            <p:cNvGrpSpPr/>
            <p:nvPr/>
          </p:nvGrpSpPr>
          <p:grpSpPr bwMode="auto">
            <a:xfrm>
              <a:off x="4061616" y="1886871"/>
              <a:ext cx="4068578" cy="616322"/>
              <a:chOff x="4397" y="1430"/>
              <a:chExt cx="861" cy="658"/>
            </a:xfrm>
          </p:grpSpPr>
          <p:sp>
            <p:nvSpPr>
              <p:cNvPr id="177200" name="AutoShape 10"/>
              <p:cNvSpPr>
                <a:spLocks noChangeArrowheads="1"/>
              </p:cNvSpPr>
              <p:nvPr/>
            </p:nvSpPr>
            <p:spPr bwMode="auto">
              <a:xfrm>
                <a:off x="4397" y="1430"/>
                <a:ext cx="861" cy="658"/>
              </a:xfrm>
              <a:prstGeom prst="homePlate">
                <a:avLst>
                  <a:gd name="adj" fmla="val 26164"/>
                </a:avLst>
              </a:prstGeom>
              <a:gradFill rotWithShape="1">
                <a:gsLst>
                  <a:gs pos="0">
                    <a:srgbClr val="8D9498"/>
                  </a:gs>
                  <a:gs pos="50000">
                    <a:srgbClr val="D5E0E5"/>
                  </a:gs>
                  <a:gs pos="100000">
                    <a:srgbClr val="8D9498"/>
                  </a:gs>
                </a:gsLst>
                <a:lin ang="5400000" scaled="1"/>
              </a:gradFill>
              <a:ln w="9525">
                <a:solidFill>
                  <a:srgbClr val="76858A"/>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b="1">
                  <a:latin typeface="Times New Roman" panose="02020603050405020304" pitchFamily="18" charset="0"/>
                  <a:ea typeface="黑体" panose="02010609060101010101" pitchFamily="2" charset="-122"/>
                </a:endParaRPr>
              </a:p>
            </p:txBody>
          </p:sp>
          <p:sp>
            <p:nvSpPr>
              <p:cNvPr id="177201" name="AutoShape 11"/>
              <p:cNvSpPr>
                <a:spLocks noChangeArrowheads="1"/>
              </p:cNvSpPr>
              <p:nvPr/>
            </p:nvSpPr>
            <p:spPr bwMode="auto">
              <a:xfrm>
                <a:off x="4407" y="1440"/>
                <a:ext cx="838" cy="648"/>
              </a:xfrm>
              <a:prstGeom prst="homePlate">
                <a:avLst>
                  <a:gd name="adj" fmla="val 26170"/>
                </a:avLst>
              </a:prstGeom>
              <a:noFill/>
              <a:ln w="9525">
                <a:solidFill>
                  <a:srgbClr val="FFFF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b="1">
                  <a:latin typeface="Times New Roman" panose="02020603050405020304" pitchFamily="18" charset="0"/>
                  <a:ea typeface="黑体" panose="02010609060101010101" pitchFamily="2" charset="-122"/>
                </a:endParaRPr>
              </a:p>
            </p:txBody>
          </p:sp>
        </p:grpSp>
        <p:sp>
          <p:nvSpPr>
            <p:cNvPr id="177199" name="矩形 18"/>
            <p:cNvSpPr>
              <a:spLocks noChangeArrowheads="1"/>
            </p:cNvSpPr>
            <p:nvPr/>
          </p:nvSpPr>
          <p:spPr bwMode="auto">
            <a:xfrm>
              <a:off x="4061615" y="1939324"/>
              <a:ext cx="3682310" cy="4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marL="0" lvl="1" eaLnBrk="1" hangingPunct="1">
                <a:lnSpc>
                  <a:spcPct val="120000"/>
                </a:lnSpc>
                <a:buClr>
                  <a:schemeClr val="accent1"/>
                </a:buClr>
                <a:buFont typeface="Arial" panose="020B0604020202020204" pitchFamily="34" charset="0"/>
                <a:buBlip>
                  <a:blip r:embed="rId1"/>
                </a:buBlip>
              </a:pPr>
              <a:r>
                <a:rPr lang="zh-CN" altLang="en-US" sz="2200">
                  <a:solidFill>
                    <a:srgbClr val="002060"/>
                  </a:solidFill>
                  <a:latin typeface="Times New Roman" panose="02020603050405020304" pitchFamily="18" charset="0"/>
                  <a:ea typeface="黑体" panose="02010609060101010101" pitchFamily="2" charset="-122"/>
                </a:rPr>
                <a:t>提供对通信中的对等实体和数据来源的鉴别</a:t>
              </a:r>
              <a:endParaRPr lang="zh-CN" altLang="en-US" sz="2200">
                <a:solidFill>
                  <a:srgbClr val="002060"/>
                </a:solidFill>
                <a:latin typeface="Times New Roman" panose="02020603050405020304" pitchFamily="18" charset="0"/>
                <a:ea typeface="黑体" panose="02010609060101010101" pitchFamily="2" charset="-122"/>
              </a:endParaRPr>
            </a:p>
          </p:txBody>
        </p:sp>
      </p:grpSp>
      <p:grpSp>
        <p:nvGrpSpPr>
          <p:cNvPr id="7" name="Group 14"/>
          <p:cNvGrpSpPr/>
          <p:nvPr/>
        </p:nvGrpSpPr>
        <p:grpSpPr bwMode="auto">
          <a:xfrm>
            <a:off x="0" y="2927350"/>
            <a:ext cx="1757363" cy="630238"/>
            <a:chOff x="4320" y="1226"/>
            <a:chExt cx="617" cy="328"/>
          </a:xfrm>
        </p:grpSpPr>
        <p:sp>
          <p:nvSpPr>
            <p:cNvPr id="24" name="AutoShape 15"/>
            <p:cNvSpPr>
              <a:spLocks noChangeArrowheads="1"/>
            </p:cNvSpPr>
            <p:nvPr/>
          </p:nvSpPr>
          <p:spPr bwMode="gray">
            <a:xfrm>
              <a:off x="4320" y="1226"/>
              <a:ext cx="617" cy="328"/>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ln>
            <a:effectLst>
              <a:outerShdw dist="53882" dir="2700000" algn="ctr" rotWithShape="0">
                <a:srgbClr val="000000">
                  <a:alpha val="50000"/>
                </a:srgbClr>
              </a:outerShdw>
            </a:effectLst>
          </p:spPr>
          <p:txBody>
            <a:bodyPr wrap="none" anchor="ctr"/>
            <a:lstStyle/>
            <a:p>
              <a:pPr algn="ctr" eaLnBrk="1" fontAlgn="auto" hangingPunct="1">
                <a:spcBef>
                  <a:spcPts val="0"/>
                </a:spcBef>
                <a:spcAft>
                  <a:spcPts val="0"/>
                </a:spcAft>
                <a:defRPr/>
              </a:pPr>
              <a:r>
                <a:rPr lang="zh-CN" altLang="en-US" sz="2400" b="1" kern="0"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2" charset="-122"/>
                </a:rPr>
                <a:t>访问控制</a:t>
              </a:r>
              <a:endParaRPr lang="zh-CN" altLang="en-US" sz="2400" b="1" kern="0"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2" charset="-122"/>
              </a:endParaRPr>
            </a:p>
          </p:txBody>
        </p:sp>
        <p:sp>
          <p:nvSpPr>
            <p:cNvPr id="25" name="Freeform 16"/>
            <p:cNvSpPr/>
            <p:nvPr/>
          </p:nvSpPr>
          <p:spPr bwMode="gray">
            <a:xfrm>
              <a:off x="4335" y="1264"/>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ln>
          </p:spPr>
          <p:txBody>
            <a:bodyPr/>
            <a:lstStyle/>
            <a:p>
              <a:pPr eaLnBrk="1" fontAlgn="auto" hangingPunct="1">
                <a:spcBef>
                  <a:spcPts val="0"/>
                </a:spcBef>
                <a:spcAft>
                  <a:spcPts val="0"/>
                </a:spcAft>
                <a:defRPr/>
              </a:pPr>
              <a:endParaRPr lang="zh-CN" altLang="en-US" b="1" kern="0">
                <a:solidFill>
                  <a:sysClr val="windowText" lastClr="000000"/>
                </a:solidFill>
                <a:latin typeface="Times New Roman" panose="02020603050405020304" pitchFamily="18" charset="0"/>
                <a:ea typeface="黑体" panose="02010609060101010101" pitchFamily="2" charset="-122"/>
              </a:endParaRPr>
            </a:p>
          </p:txBody>
        </p:sp>
      </p:grpSp>
      <p:grpSp>
        <p:nvGrpSpPr>
          <p:cNvPr id="8" name="组合 25"/>
          <p:cNvGrpSpPr/>
          <p:nvPr/>
        </p:nvGrpSpPr>
        <p:grpSpPr bwMode="auto">
          <a:xfrm>
            <a:off x="1806575" y="2940050"/>
            <a:ext cx="7310438" cy="631825"/>
            <a:chOff x="4061616" y="1886870"/>
            <a:chExt cx="4366279" cy="2210516"/>
          </a:xfrm>
        </p:grpSpPr>
        <p:grpSp>
          <p:nvGrpSpPr>
            <p:cNvPr id="177190" name="Group 9"/>
            <p:cNvGrpSpPr/>
            <p:nvPr/>
          </p:nvGrpSpPr>
          <p:grpSpPr bwMode="auto">
            <a:xfrm>
              <a:off x="4061616" y="1886870"/>
              <a:ext cx="4366279" cy="2210516"/>
              <a:chOff x="4397" y="1430"/>
              <a:chExt cx="924" cy="2360"/>
            </a:xfrm>
          </p:grpSpPr>
          <p:sp>
            <p:nvSpPr>
              <p:cNvPr id="177192" name="AutoShape 10"/>
              <p:cNvSpPr>
                <a:spLocks noChangeArrowheads="1"/>
              </p:cNvSpPr>
              <p:nvPr/>
            </p:nvSpPr>
            <p:spPr bwMode="auto">
              <a:xfrm>
                <a:off x="4397" y="1430"/>
                <a:ext cx="924" cy="2360"/>
              </a:xfrm>
              <a:prstGeom prst="homePlate">
                <a:avLst>
                  <a:gd name="adj" fmla="val 26167"/>
                </a:avLst>
              </a:prstGeom>
              <a:gradFill rotWithShape="1">
                <a:gsLst>
                  <a:gs pos="0">
                    <a:srgbClr val="8D9498"/>
                  </a:gs>
                  <a:gs pos="50000">
                    <a:srgbClr val="D5E0E5"/>
                  </a:gs>
                  <a:gs pos="100000">
                    <a:srgbClr val="8D9498"/>
                  </a:gs>
                </a:gsLst>
                <a:lin ang="5400000" scaled="1"/>
              </a:gradFill>
              <a:ln w="9525">
                <a:solidFill>
                  <a:srgbClr val="76858A"/>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b="1">
                  <a:latin typeface="Times New Roman" panose="02020603050405020304" pitchFamily="18" charset="0"/>
                  <a:ea typeface="黑体" panose="02010609060101010101" pitchFamily="2" charset="-122"/>
                </a:endParaRPr>
              </a:p>
            </p:txBody>
          </p:sp>
          <p:sp>
            <p:nvSpPr>
              <p:cNvPr id="177193" name="AutoShape 11"/>
              <p:cNvSpPr>
                <a:spLocks noChangeArrowheads="1"/>
              </p:cNvSpPr>
              <p:nvPr/>
            </p:nvSpPr>
            <p:spPr bwMode="auto">
              <a:xfrm>
                <a:off x="4407" y="1440"/>
                <a:ext cx="905" cy="2350"/>
              </a:xfrm>
              <a:prstGeom prst="homePlate">
                <a:avLst>
                  <a:gd name="adj" fmla="val 26171"/>
                </a:avLst>
              </a:prstGeom>
              <a:noFill/>
              <a:ln w="9525">
                <a:solidFill>
                  <a:srgbClr val="FFFF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b="1">
                  <a:latin typeface="Times New Roman" panose="02020603050405020304" pitchFamily="18" charset="0"/>
                  <a:ea typeface="黑体" panose="02010609060101010101" pitchFamily="2" charset="-122"/>
                </a:endParaRPr>
              </a:p>
            </p:txBody>
          </p:sp>
        </p:grpSp>
        <p:sp>
          <p:nvSpPr>
            <p:cNvPr id="177191" name="矩形 28"/>
            <p:cNvSpPr>
              <a:spLocks noChangeArrowheads="1"/>
            </p:cNvSpPr>
            <p:nvPr/>
          </p:nvSpPr>
          <p:spPr bwMode="auto">
            <a:xfrm>
              <a:off x="4089184" y="2172622"/>
              <a:ext cx="4219817" cy="1743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marL="0" lvl="1" eaLnBrk="1" hangingPunct="1">
                <a:lnSpc>
                  <a:spcPct val="120000"/>
                </a:lnSpc>
                <a:buClr>
                  <a:schemeClr val="accent1"/>
                </a:buClr>
                <a:buFont typeface="Arial" panose="020B0604020202020204" pitchFamily="34" charset="0"/>
                <a:buBlip>
                  <a:blip r:embed="rId1"/>
                </a:buBlip>
              </a:pPr>
              <a:r>
                <a:rPr lang="zh-CN" altLang="en-US" sz="2200">
                  <a:solidFill>
                    <a:srgbClr val="002060"/>
                  </a:solidFill>
                  <a:latin typeface="Times New Roman" panose="02020603050405020304" pitchFamily="18" charset="0"/>
                  <a:ea typeface="黑体" panose="02010609060101010101" pitchFamily="2" charset="-122"/>
                </a:rPr>
                <a:t>防止对资源的非授权访问</a:t>
              </a:r>
              <a:endParaRPr lang="zh-CN" altLang="en-US" sz="2200">
                <a:solidFill>
                  <a:srgbClr val="002060"/>
                </a:solidFill>
                <a:latin typeface="Times New Roman" panose="02020603050405020304" pitchFamily="18" charset="0"/>
                <a:ea typeface="黑体" panose="02010609060101010101" pitchFamily="2" charset="-122"/>
              </a:endParaRPr>
            </a:p>
          </p:txBody>
        </p:sp>
      </p:grpSp>
      <p:grpSp>
        <p:nvGrpSpPr>
          <p:cNvPr id="10" name="Group 14"/>
          <p:cNvGrpSpPr/>
          <p:nvPr/>
        </p:nvGrpSpPr>
        <p:grpSpPr bwMode="auto">
          <a:xfrm>
            <a:off x="0" y="3713163"/>
            <a:ext cx="1757363" cy="630237"/>
            <a:chOff x="4320" y="1226"/>
            <a:chExt cx="617" cy="328"/>
          </a:xfrm>
        </p:grpSpPr>
        <p:sp>
          <p:nvSpPr>
            <p:cNvPr id="46" name="AutoShape 15"/>
            <p:cNvSpPr>
              <a:spLocks noChangeArrowheads="1"/>
            </p:cNvSpPr>
            <p:nvPr/>
          </p:nvSpPr>
          <p:spPr bwMode="gray">
            <a:xfrm>
              <a:off x="4320" y="1226"/>
              <a:ext cx="617" cy="328"/>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ln>
            <a:effectLst>
              <a:outerShdw dist="53882" dir="2700000" algn="ctr" rotWithShape="0">
                <a:srgbClr val="000000">
                  <a:alpha val="50000"/>
                </a:srgbClr>
              </a:outerShdw>
            </a:effectLst>
          </p:spPr>
          <p:txBody>
            <a:bodyPr wrap="none" anchor="ctr"/>
            <a:lstStyle/>
            <a:p>
              <a:pPr algn="ctr" eaLnBrk="1" fontAlgn="auto" hangingPunct="1">
                <a:spcBef>
                  <a:spcPts val="0"/>
                </a:spcBef>
                <a:spcAft>
                  <a:spcPts val="0"/>
                </a:spcAft>
                <a:defRPr/>
              </a:pPr>
              <a:r>
                <a:rPr lang="zh-CN" altLang="en-US" sz="2400" b="1" kern="0"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2" charset="-122"/>
                </a:rPr>
                <a:t>数据保密性</a:t>
              </a:r>
              <a:endParaRPr lang="zh-CN" altLang="en-US" sz="2400" b="1" kern="0"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2" charset="-122"/>
              </a:endParaRPr>
            </a:p>
          </p:txBody>
        </p:sp>
        <p:sp>
          <p:nvSpPr>
            <p:cNvPr id="47" name="Freeform 16"/>
            <p:cNvSpPr/>
            <p:nvPr/>
          </p:nvSpPr>
          <p:spPr bwMode="gray">
            <a:xfrm>
              <a:off x="4335" y="1264"/>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ln>
          </p:spPr>
          <p:txBody>
            <a:bodyPr/>
            <a:lstStyle/>
            <a:p>
              <a:pPr eaLnBrk="1" fontAlgn="auto" hangingPunct="1">
                <a:spcBef>
                  <a:spcPts val="0"/>
                </a:spcBef>
                <a:spcAft>
                  <a:spcPts val="0"/>
                </a:spcAft>
                <a:defRPr/>
              </a:pPr>
              <a:endParaRPr lang="zh-CN" altLang="en-US" b="1" kern="0">
                <a:solidFill>
                  <a:sysClr val="windowText" lastClr="000000"/>
                </a:solidFill>
                <a:latin typeface="Times New Roman" panose="02020603050405020304" pitchFamily="18" charset="0"/>
                <a:ea typeface="黑体" panose="02010609060101010101" pitchFamily="2" charset="-122"/>
              </a:endParaRPr>
            </a:p>
          </p:txBody>
        </p:sp>
      </p:grpSp>
      <p:grpSp>
        <p:nvGrpSpPr>
          <p:cNvPr id="11" name="组合 47"/>
          <p:cNvGrpSpPr/>
          <p:nvPr/>
        </p:nvGrpSpPr>
        <p:grpSpPr bwMode="auto">
          <a:xfrm>
            <a:off x="1806575" y="3725863"/>
            <a:ext cx="7310438" cy="631825"/>
            <a:chOff x="4061616" y="1886870"/>
            <a:chExt cx="4366279" cy="2210516"/>
          </a:xfrm>
        </p:grpSpPr>
        <p:grpSp>
          <p:nvGrpSpPr>
            <p:cNvPr id="177182" name="Group 9"/>
            <p:cNvGrpSpPr/>
            <p:nvPr/>
          </p:nvGrpSpPr>
          <p:grpSpPr bwMode="auto">
            <a:xfrm>
              <a:off x="4061616" y="1886870"/>
              <a:ext cx="4366279" cy="2210516"/>
              <a:chOff x="4397" y="1430"/>
              <a:chExt cx="924" cy="2360"/>
            </a:xfrm>
          </p:grpSpPr>
          <p:sp>
            <p:nvSpPr>
              <p:cNvPr id="177184" name="AutoShape 10"/>
              <p:cNvSpPr>
                <a:spLocks noChangeArrowheads="1"/>
              </p:cNvSpPr>
              <p:nvPr/>
            </p:nvSpPr>
            <p:spPr bwMode="auto">
              <a:xfrm>
                <a:off x="4397" y="1430"/>
                <a:ext cx="924" cy="2360"/>
              </a:xfrm>
              <a:prstGeom prst="homePlate">
                <a:avLst>
                  <a:gd name="adj" fmla="val 26167"/>
                </a:avLst>
              </a:prstGeom>
              <a:gradFill rotWithShape="1">
                <a:gsLst>
                  <a:gs pos="0">
                    <a:srgbClr val="8D9498"/>
                  </a:gs>
                  <a:gs pos="50000">
                    <a:srgbClr val="D5E0E5"/>
                  </a:gs>
                  <a:gs pos="100000">
                    <a:srgbClr val="8D9498"/>
                  </a:gs>
                </a:gsLst>
                <a:lin ang="5400000" scaled="1"/>
              </a:gradFill>
              <a:ln w="9525">
                <a:solidFill>
                  <a:srgbClr val="76858A"/>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b="1">
                  <a:latin typeface="Times New Roman" panose="02020603050405020304" pitchFamily="18" charset="0"/>
                  <a:ea typeface="黑体" panose="02010609060101010101" pitchFamily="2" charset="-122"/>
                </a:endParaRPr>
              </a:p>
            </p:txBody>
          </p:sp>
          <p:sp>
            <p:nvSpPr>
              <p:cNvPr id="177185" name="AutoShape 11"/>
              <p:cNvSpPr>
                <a:spLocks noChangeArrowheads="1"/>
              </p:cNvSpPr>
              <p:nvPr/>
            </p:nvSpPr>
            <p:spPr bwMode="auto">
              <a:xfrm>
                <a:off x="4407" y="1440"/>
                <a:ext cx="905" cy="2350"/>
              </a:xfrm>
              <a:prstGeom prst="homePlate">
                <a:avLst>
                  <a:gd name="adj" fmla="val 26171"/>
                </a:avLst>
              </a:prstGeom>
              <a:noFill/>
              <a:ln w="9525">
                <a:solidFill>
                  <a:srgbClr val="FFFF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b="1">
                  <a:latin typeface="Times New Roman" panose="02020603050405020304" pitchFamily="18" charset="0"/>
                  <a:ea typeface="黑体" panose="02010609060101010101" pitchFamily="2" charset="-122"/>
                </a:endParaRPr>
              </a:p>
            </p:txBody>
          </p:sp>
        </p:grpSp>
        <p:sp>
          <p:nvSpPr>
            <p:cNvPr id="177183" name="矩形 49"/>
            <p:cNvSpPr>
              <a:spLocks noChangeArrowheads="1"/>
            </p:cNvSpPr>
            <p:nvPr/>
          </p:nvSpPr>
          <p:spPr bwMode="auto">
            <a:xfrm>
              <a:off x="4089184" y="2172622"/>
              <a:ext cx="4219817" cy="1607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marL="0" lvl="1" eaLnBrk="1" hangingPunct="1">
                <a:lnSpc>
                  <a:spcPct val="120000"/>
                </a:lnSpc>
                <a:buClr>
                  <a:schemeClr val="accent1"/>
                </a:buClr>
                <a:buFont typeface="Arial" panose="020B0604020202020204" pitchFamily="34" charset="0"/>
                <a:buBlip>
                  <a:blip r:embed="rId1"/>
                </a:buBlip>
              </a:pPr>
              <a:r>
                <a:rPr lang="zh-CN" altLang="en-US" sz="2200">
                  <a:solidFill>
                    <a:srgbClr val="002060"/>
                  </a:solidFill>
                  <a:latin typeface="Times New Roman" panose="02020603050405020304" pitchFamily="18" charset="0"/>
                  <a:ea typeface="黑体" panose="02010609060101010101" pitchFamily="2" charset="-122"/>
                </a:rPr>
                <a:t>保护数据，使之不被非授权地泄露</a:t>
              </a:r>
              <a:endParaRPr lang="zh-CN" altLang="en-US" sz="2200">
                <a:solidFill>
                  <a:srgbClr val="002060"/>
                </a:solidFill>
                <a:latin typeface="Times New Roman" panose="02020603050405020304" pitchFamily="18" charset="0"/>
                <a:ea typeface="黑体" panose="02010609060101010101" pitchFamily="2" charset="-122"/>
              </a:endParaRPr>
            </a:p>
          </p:txBody>
        </p:sp>
      </p:grpSp>
      <p:grpSp>
        <p:nvGrpSpPr>
          <p:cNvPr id="14" name="Group 14"/>
          <p:cNvGrpSpPr/>
          <p:nvPr/>
        </p:nvGrpSpPr>
        <p:grpSpPr bwMode="auto">
          <a:xfrm>
            <a:off x="0" y="4500563"/>
            <a:ext cx="1757363" cy="857250"/>
            <a:chOff x="4320" y="1143"/>
            <a:chExt cx="617" cy="447"/>
          </a:xfrm>
        </p:grpSpPr>
        <p:sp>
          <p:nvSpPr>
            <p:cNvPr id="54" name="AutoShape 15"/>
            <p:cNvSpPr>
              <a:spLocks noChangeArrowheads="1"/>
            </p:cNvSpPr>
            <p:nvPr/>
          </p:nvSpPr>
          <p:spPr bwMode="gray">
            <a:xfrm>
              <a:off x="4320" y="1143"/>
              <a:ext cx="617" cy="447"/>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ln>
            <a:effectLst>
              <a:outerShdw dist="53882" dir="2700000" algn="ctr" rotWithShape="0">
                <a:srgbClr val="000000">
                  <a:alpha val="50000"/>
                </a:srgbClr>
              </a:outerShdw>
            </a:effectLst>
          </p:spPr>
          <p:txBody>
            <a:bodyPr wrap="none" anchor="ctr"/>
            <a:lstStyle/>
            <a:p>
              <a:pPr algn="ctr" eaLnBrk="1" fontAlgn="auto" hangingPunct="1">
                <a:spcBef>
                  <a:spcPts val="0"/>
                </a:spcBef>
                <a:spcAft>
                  <a:spcPts val="0"/>
                </a:spcAft>
                <a:defRPr/>
              </a:pPr>
              <a:r>
                <a:rPr lang="zh-CN" altLang="en-US" sz="2400" b="1" kern="0"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2" charset="-122"/>
                </a:rPr>
                <a:t>数据完整性</a:t>
              </a:r>
              <a:endParaRPr lang="zh-CN" altLang="en-US" sz="2400" b="1" kern="0" dirty="0">
                <a:solidFill>
                  <a:schemeClr val="bg1"/>
                </a:solidFill>
                <a:effectLst>
                  <a:outerShdw blurRad="38100" dist="38100" dir="2700000" algn="tl">
                    <a:srgbClr val="000000">
                      <a:alpha val="43137"/>
                    </a:srgbClr>
                  </a:outerShdw>
                </a:effectLst>
                <a:latin typeface="Times New Roman" panose="02020603050405020304" pitchFamily="18" charset="0"/>
                <a:ea typeface="黑体" panose="02010609060101010101" pitchFamily="2" charset="-122"/>
              </a:endParaRPr>
            </a:p>
          </p:txBody>
        </p:sp>
        <p:sp>
          <p:nvSpPr>
            <p:cNvPr id="55" name="Freeform 16"/>
            <p:cNvSpPr/>
            <p:nvPr/>
          </p:nvSpPr>
          <p:spPr bwMode="gray">
            <a:xfrm>
              <a:off x="4335" y="1173"/>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ln>
          </p:spPr>
          <p:txBody>
            <a:bodyPr/>
            <a:lstStyle/>
            <a:p>
              <a:pPr eaLnBrk="1" fontAlgn="auto" hangingPunct="1">
                <a:spcBef>
                  <a:spcPts val="0"/>
                </a:spcBef>
                <a:spcAft>
                  <a:spcPts val="0"/>
                </a:spcAft>
                <a:defRPr/>
              </a:pPr>
              <a:endParaRPr lang="zh-CN" altLang="en-US" b="1" kern="0">
                <a:solidFill>
                  <a:sysClr val="windowText" lastClr="000000"/>
                </a:solidFill>
                <a:latin typeface="Times New Roman" panose="02020603050405020304" pitchFamily="18" charset="0"/>
                <a:ea typeface="黑体" panose="02010609060101010101" pitchFamily="2" charset="-122"/>
              </a:endParaRPr>
            </a:p>
          </p:txBody>
        </p:sp>
      </p:grpSp>
      <p:grpSp>
        <p:nvGrpSpPr>
          <p:cNvPr id="17" name="组合 55"/>
          <p:cNvGrpSpPr/>
          <p:nvPr/>
        </p:nvGrpSpPr>
        <p:grpSpPr bwMode="auto">
          <a:xfrm>
            <a:off x="1806575" y="4514850"/>
            <a:ext cx="7310438" cy="985838"/>
            <a:chOff x="4061616" y="1886870"/>
            <a:chExt cx="4366279" cy="3450307"/>
          </a:xfrm>
        </p:grpSpPr>
        <p:grpSp>
          <p:nvGrpSpPr>
            <p:cNvPr id="177174" name="Group 9"/>
            <p:cNvGrpSpPr/>
            <p:nvPr/>
          </p:nvGrpSpPr>
          <p:grpSpPr bwMode="auto">
            <a:xfrm>
              <a:off x="4061616" y="1886870"/>
              <a:ext cx="4366279" cy="3209931"/>
              <a:chOff x="4397" y="1430"/>
              <a:chExt cx="924" cy="3427"/>
            </a:xfrm>
          </p:grpSpPr>
          <p:sp>
            <p:nvSpPr>
              <p:cNvPr id="177176" name="AutoShape 10"/>
              <p:cNvSpPr>
                <a:spLocks noChangeArrowheads="1"/>
              </p:cNvSpPr>
              <p:nvPr/>
            </p:nvSpPr>
            <p:spPr bwMode="auto">
              <a:xfrm>
                <a:off x="4397" y="1430"/>
                <a:ext cx="924" cy="3427"/>
              </a:xfrm>
              <a:prstGeom prst="homePlate">
                <a:avLst>
                  <a:gd name="adj" fmla="val 26167"/>
                </a:avLst>
              </a:prstGeom>
              <a:gradFill rotWithShape="1">
                <a:gsLst>
                  <a:gs pos="0">
                    <a:srgbClr val="8D9498"/>
                  </a:gs>
                  <a:gs pos="50000">
                    <a:srgbClr val="D5E0E5"/>
                  </a:gs>
                  <a:gs pos="100000">
                    <a:srgbClr val="8D9498"/>
                  </a:gs>
                </a:gsLst>
                <a:lin ang="5400000" scaled="1"/>
              </a:gradFill>
              <a:ln w="9525">
                <a:solidFill>
                  <a:srgbClr val="76858A"/>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b="1">
                  <a:latin typeface="Times New Roman" panose="02020603050405020304" pitchFamily="18" charset="0"/>
                  <a:ea typeface="黑体" panose="02010609060101010101" pitchFamily="2" charset="-122"/>
                </a:endParaRPr>
              </a:p>
            </p:txBody>
          </p:sp>
          <p:sp>
            <p:nvSpPr>
              <p:cNvPr id="177177" name="AutoShape 11"/>
              <p:cNvSpPr>
                <a:spLocks noChangeArrowheads="1"/>
              </p:cNvSpPr>
              <p:nvPr/>
            </p:nvSpPr>
            <p:spPr bwMode="auto">
              <a:xfrm>
                <a:off x="4407" y="1440"/>
                <a:ext cx="905" cy="3417"/>
              </a:xfrm>
              <a:prstGeom prst="homePlate">
                <a:avLst>
                  <a:gd name="adj" fmla="val 26171"/>
                </a:avLst>
              </a:prstGeom>
              <a:noFill/>
              <a:ln w="9525">
                <a:solidFill>
                  <a:srgbClr val="FFFF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b="1">
                  <a:latin typeface="Times New Roman" panose="02020603050405020304" pitchFamily="18" charset="0"/>
                  <a:ea typeface="黑体" panose="02010609060101010101" pitchFamily="2" charset="-122"/>
                </a:endParaRPr>
              </a:p>
            </p:txBody>
          </p:sp>
        </p:grpSp>
        <p:sp>
          <p:nvSpPr>
            <p:cNvPr id="177175" name="矩形 57"/>
            <p:cNvSpPr>
              <a:spLocks noChangeArrowheads="1"/>
            </p:cNvSpPr>
            <p:nvPr/>
          </p:nvSpPr>
          <p:spPr bwMode="auto">
            <a:xfrm>
              <a:off x="4089184" y="2172622"/>
              <a:ext cx="4219817" cy="3164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marL="0" lvl="1" eaLnBrk="1" hangingPunct="1">
                <a:lnSpc>
                  <a:spcPct val="120000"/>
                </a:lnSpc>
                <a:buClr>
                  <a:schemeClr val="accent1"/>
                </a:buClr>
                <a:buFont typeface="Arial" panose="020B0604020202020204" pitchFamily="34" charset="0"/>
                <a:buBlip>
                  <a:blip r:embed="rId1"/>
                </a:buBlip>
              </a:pPr>
              <a:r>
                <a:rPr lang="zh-CN" altLang="en-US" sz="2200">
                  <a:solidFill>
                    <a:srgbClr val="002060"/>
                  </a:solidFill>
                  <a:latin typeface="Times New Roman" panose="02020603050405020304" pitchFamily="18" charset="0"/>
                  <a:ea typeface="黑体" panose="02010609060101010101" pitchFamily="2" charset="-122"/>
                </a:rPr>
                <a:t>保证收到的数据确实是授权实体所发出的数据（即没有修改、插入、删除或重发）</a:t>
              </a:r>
              <a:endParaRPr lang="zh-CN" altLang="en-US" sz="2200">
                <a:solidFill>
                  <a:srgbClr val="002060"/>
                </a:solidFill>
                <a:latin typeface="Times New Roman" panose="02020603050405020304" pitchFamily="18" charset="0"/>
                <a:ea typeface="黑体" panose="02010609060101010101" pitchFamily="2" charset="-122"/>
              </a:endParaRPr>
            </a:p>
          </p:txBody>
        </p:sp>
      </p:grpSp>
      <p:grpSp>
        <p:nvGrpSpPr>
          <p:cNvPr id="19" name="Group 14"/>
          <p:cNvGrpSpPr/>
          <p:nvPr/>
        </p:nvGrpSpPr>
        <p:grpSpPr bwMode="auto">
          <a:xfrm>
            <a:off x="0" y="5537200"/>
            <a:ext cx="1757363" cy="963613"/>
            <a:chOff x="4320" y="1226"/>
            <a:chExt cx="617" cy="502"/>
          </a:xfrm>
        </p:grpSpPr>
        <p:sp>
          <p:nvSpPr>
            <p:cNvPr id="62" name="AutoShape 15"/>
            <p:cNvSpPr>
              <a:spLocks noChangeArrowheads="1"/>
            </p:cNvSpPr>
            <p:nvPr/>
          </p:nvSpPr>
          <p:spPr bwMode="gray">
            <a:xfrm>
              <a:off x="4320" y="1226"/>
              <a:ext cx="617" cy="502"/>
            </a:xfrm>
            <a:prstGeom prst="roundRect">
              <a:avLst>
                <a:gd name="adj" fmla="val 11921"/>
              </a:avLst>
            </a:prstGeom>
            <a:gradFill rotWithShape="1">
              <a:gsLst>
                <a:gs pos="0">
                  <a:srgbClr val="9BBB59"/>
                </a:gs>
                <a:gs pos="100000">
                  <a:srgbClr val="9BBB59">
                    <a:gamma/>
                    <a:shade val="69804"/>
                    <a:invGamma/>
                  </a:srgbClr>
                </a:gs>
              </a:gsLst>
              <a:lin ang="5400000" scaled="1"/>
            </a:gradFill>
            <a:ln w="25400">
              <a:solidFill>
                <a:srgbClr val="FFFFFF"/>
              </a:solidFill>
              <a:round/>
            </a:ln>
            <a:effectLst>
              <a:outerShdw dist="53882" dir="2700000" algn="ctr" rotWithShape="0">
                <a:srgbClr val="000000">
                  <a:alpha val="50000"/>
                </a:srgbClr>
              </a:outerShdw>
            </a:effectLst>
          </p:spPr>
          <p:txBody>
            <a:bodyPr wrap="none" anchor="ctr"/>
            <a:lstStyle/>
            <a:p>
              <a:pPr algn="ctr" eaLnBrk="1" hangingPunct="1">
                <a:defRPr/>
              </a:pPr>
              <a:r>
                <a:rPr lang="zh-CN" altLang="en-US" sz="2400" b="1">
                  <a:solidFill>
                    <a:schemeClr val="bg1"/>
                  </a:solidFill>
                  <a:effectLst>
                    <a:outerShdw blurRad="38100" dist="38100" dir="2700000" algn="tl">
                      <a:srgbClr val="000000"/>
                    </a:outerShdw>
                  </a:effectLst>
                  <a:latin typeface="Times New Roman" panose="02020603050405020304" pitchFamily="18" charset="0"/>
                  <a:ea typeface="黑体" panose="02010609060101010101" pitchFamily="2" charset="-122"/>
                </a:rPr>
                <a:t>不可否认性</a:t>
              </a:r>
              <a:r>
                <a:rPr lang="en-US" altLang="zh-CN" sz="2400" b="1">
                  <a:solidFill>
                    <a:schemeClr val="bg1"/>
                  </a:solidFill>
                  <a:effectLst>
                    <a:outerShdw blurRad="38100" dist="38100" dir="2700000" algn="tl">
                      <a:srgbClr val="000000"/>
                    </a:outerShdw>
                  </a:effectLst>
                  <a:latin typeface="Times New Roman" panose="02020603050405020304" pitchFamily="18" charset="0"/>
                  <a:ea typeface="黑体" panose="02010609060101010101" pitchFamily="2" charset="-122"/>
                </a:rPr>
                <a:t>/</a:t>
              </a:r>
              <a:endParaRPr lang="en-US" altLang="zh-CN" sz="2400" b="1">
                <a:solidFill>
                  <a:schemeClr val="bg1"/>
                </a:solidFill>
                <a:effectLst>
                  <a:outerShdw blurRad="38100" dist="38100" dir="2700000" algn="tl">
                    <a:srgbClr val="000000"/>
                  </a:outerShdw>
                </a:effectLst>
                <a:latin typeface="Times New Roman" panose="02020603050405020304" pitchFamily="18" charset="0"/>
                <a:ea typeface="黑体" panose="02010609060101010101" pitchFamily="2" charset="-122"/>
              </a:endParaRPr>
            </a:p>
            <a:p>
              <a:pPr algn="ctr" eaLnBrk="1" hangingPunct="1">
                <a:defRPr/>
              </a:pPr>
              <a:r>
                <a:rPr lang="zh-CN" altLang="en-US" sz="2400" b="1">
                  <a:solidFill>
                    <a:schemeClr val="bg1"/>
                  </a:solidFill>
                  <a:effectLst>
                    <a:outerShdw blurRad="38100" dist="38100" dir="2700000" algn="tl">
                      <a:srgbClr val="000000"/>
                    </a:outerShdw>
                  </a:effectLst>
                  <a:latin typeface="Times New Roman" panose="02020603050405020304" pitchFamily="18" charset="0"/>
                  <a:ea typeface="黑体" panose="02010609060101010101" pitchFamily="2" charset="-122"/>
                </a:rPr>
                <a:t>抗抵赖性</a:t>
              </a:r>
              <a:endParaRPr lang="zh-CN" altLang="en-US" sz="2400" b="1">
                <a:solidFill>
                  <a:schemeClr val="bg1"/>
                </a:solidFill>
                <a:effectLst>
                  <a:outerShdw blurRad="38100" dist="38100" dir="2700000" algn="tl">
                    <a:srgbClr val="000000"/>
                  </a:outerShdw>
                </a:effectLst>
                <a:latin typeface="Times New Roman" panose="02020603050405020304" pitchFamily="18" charset="0"/>
                <a:ea typeface="黑体" panose="02010609060101010101" pitchFamily="2" charset="-122"/>
              </a:endParaRPr>
            </a:p>
          </p:txBody>
        </p:sp>
        <p:sp>
          <p:nvSpPr>
            <p:cNvPr id="63" name="Freeform 16"/>
            <p:cNvSpPr/>
            <p:nvPr/>
          </p:nvSpPr>
          <p:spPr bwMode="gray">
            <a:xfrm>
              <a:off x="4335" y="1264"/>
              <a:ext cx="206" cy="20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BBB59">
                    <a:gamma/>
                    <a:tint val="48627"/>
                    <a:invGamma/>
                  </a:srgbClr>
                </a:gs>
                <a:gs pos="50000">
                  <a:srgbClr val="9BBB59">
                    <a:alpha val="0"/>
                  </a:srgbClr>
                </a:gs>
                <a:gs pos="100000">
                  <a:srgbClr val="9BBB59">
                    <a:gamma/>
                    <a:tint val="48627"/>
                    <a:invGamma/>
                  </a:srgbClr>
                </a:gs>
              </a:gsLst>
              <a:lin ang="2700000" scaled="1"/>
            </a:gradFill>
            <a:ln w="0">
              <a:noFill/>
              <a:prstDash val="solid"/>
              <a:round/>
            </a:ln>
          </p:spPr>
          <p:txBody>
            <a:bodyPr/>
            <a:lstStyle/>
            <a:p>
              <a:pPr eaLnBrk="1" fontAlgn="auto" hangingPunct="1">
                <a:spcBef>
                  <a:spcPts val="0"/>
                </a:spcBef>
                <a:spcAft>
                  <a:spcPts val="0"/>
                </a:spcAft>
                <a:defRPr/>
              </a:pPr>
              <a:endParaRPr lang="zh-CN" altLang="en-US" b="1" kern="0">
                <a:solidFill>
                  <a:sysClr val="windowText" lastClr="000000"/>
                </a:solidFill>
                <a:latin typeface="Times New Roman" panose="02020603050405020304" pitchFamily="18" charset="0"/>
                <a:ea typeface="黑体" panose="02010609060101010101" pitchFamily="2" charset="-122"/>
              </a:endParaRPr>
            </a:p>
          </p:txBody>
        </p:sp>
      </p:grpSp>
      <p:grpSp>
        <p:nvGrpSpPr>
          <p:cNvPr id="20" name="组合 63"/>
          <p:cNvGrpSpPr/>
          <p:nvPr/>
        </p:nvGrpSpPr>
        <p:grpSpPr bwMode="auto">
          <a:xfrm>
            <a:off x="1806575" y="5549900"/>
            <a:ext cx="7310438" cy="950913"/>
            <a:chOff x="4061616" y="1886870"/>
            <a:chExt cx="4366279" cy="3326524"/>
          </a:xfrm>
        </p:grpSpPr>
        <p:grpSp>
          <p:nvGrpSpPr>
            <p:cNvPr id="177166" name="Group 9"/>
            <p:cNvGrpSpPr/>
            <p:nvPr/>
          </p:nvGrpSpPr>
          <p:grpSpPr bwMode="auto">
            <a:xfrm>
              <a:off x="4061616" y="1886870"/>
              <a:ext cx="4366279" cy="3326077"/>
              <a:chOff x="4397" y="1430"/>
              <a:chExt cx="924" cy="3551"/>
            </a:xfrm>
          </p:grpSpPr>
          <p:sp>
            <p:nvSpPr>
              <p:cNvPr id="177168" name="AutoShape 10"/>
              <p:cNvSpPr>
                <a:spLocks noChangeArrowheads="1"/>
              </p:cNvSpPr>
              <p:nvPr/>
            </p:nvSpPr>
            <p:spPr bwMode="auto">
              <a:xfrm>
                <a:off x="4397" y="1430"/>
                <a:ext cx="924" cy="3551"/>
              </a:xfrm>
              <a:prstGeom prst="homePlate">
                <a:avLst>
                  <a:gd name="adj" fmla="val 26167"/>
                </a:avLst>
              </a:prstGeom>
              <a:gradFill rotWithShape="1">
                <a:gsLst>
                  <a:gs pos="0">
                    <a:srgbClr val="8D9498"/>
                  </a:gs>
                  <a:gs pos="50000">
                    <a:srgbClr val="D5E0E5"/>
                  </a:gs>
                  <a:gs pos="100000">
                    <a:srgbClr val="8D9498"/>
                  </a:gs>
                </a:gsLst>
                <a:lin ang="5400000" scaled="1"/>
              </a:gradFill>
              <a:ln w="9525">
                <a:solidFill>
                  <a:srgbClr val="76858A"/>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b="1">
                  <a:latin typeface="Times New Roman" panose="02020603050405020304" pitchFamily="18" charset="0"/>
                  <a:ea typeface="黑体" panose="02010609060101010101" pitchFamily="2" charset="-122"/>
                </a:endParaRPr>
              </a:p>
            </p:txBody>
          </p:sp>
          <p:sp>
            <p:nvSpPr>
              <p:cNvPr id="177169" name="AutoShape 11"/>
              <p:cNvSpPr>
                <a:spLocks noChangeArrowheads="1"/>
              </p:cNvSpPr>
              <p:nvPr/>
            </p:nvSpPr>
            <p:spPr bwMode="auto">
              <a:xfrm>
                <a:off x="4407" y="1440"/>
                <a:ext cx="905" cy="3541"/>
              </a:xfrm>
              <a:prstGeom prst="homePlate">
                <a:avLst>
                  <a:gd name="adj" fmla="val 26171"/>
                </a:avLst>
              </a:prstGeom>
              <a:noFill/>
              <a:ln w="9525">
                <a:solidFill>
                  <a:srgbClr val="FFFF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b="1">
                  <a:latin typeface="Times New Roman" panose="02020603050405020304" pitchFamily="18" charset="0"/>
                  <a:ea typeface="黑体" panose="02010609060101010101" pitchFamily="2" charset="-122"/>
                </a:endParaRPr>
              </a:p>
            </p:txBody>
          </p:sp>
        </p:grpSp>
        <p:sp>
          <p:nvSpPr>
            <p:cNvPr id="177167" name="矩形 65"/>
            <p:cNvSpPr>
              <a:spLocks noChangeArrowheads="1"/>
            </p:cNvSpPr>
            <p:nvPr/>
          </p:nvSpPr>
          <p:spPr bwMode="auto">
            <a:xfrm>
              <a:off x="4089184" y="2172622"/>
              <a:ext cx="4219817" cy="3040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marL="0" lvl="1" eaLnBrk="1" hangingPunct="1">
                <a:lnSpc>
                  <a:spcPct val="120000"/>
                </a:lnSpc>
                <a:buClr>
                  <a:schemeClr val="accent1"/>
                </a:buClr>
                <a:buFont typeface="Arial" panose="020B0604020202020204" pitchFamily="34" charset="0"/>
                <a:buBlip>
                  <a:blip r:embed="rId1"/>
                </a:buBlip>
              </a:pPr>
              <a:r>
                <a:rPr lang="zh-CN" altLang="en-US" sz="2200">
                  <a:solidFill>
                    <a:srgbClr val="002060"/>
                  </a:solidFill>
                  <a:latin typeface="Times New Roman" panose="02020603050405020304" pitchFamily="18" charset="0"/>
                  <a:ea typeface="黑体" panose="02010609060101010101" pitchFamily="2" charset="-122"/>
                </a:rPr>
                <a:t>防止整个或部分通信过程中，任意一个通信实体进行否认的行为</a:t>
              </a:r>
              <a:endParaRPr lang="zh-CN" altLang="en-US" sz="2200">
                <a:solidFill>
                  <a:srgbClr val="002060"/>
                </a:solidFill>
                <a:latin typeface="Times New Roman" panose="02020603050405020304" pitchFamily="18" charset="0"/>
                <a:ea typeface="黑体" panose="02010609060101010101" pitchFamily="2" charset="-122"/>
              </a:endParaRPr>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000"/>
                            </p:stCondLst>
                            <p:childTnLst>
                              <p:par>
                                <p:cTn id="28" presetID="12" presetClass="entr" presetSubtype="8"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slide(fromLeft)">
                                      <p:cBhvr>
                                        <p:cTn id="30" dur="500"/>
                                        <p:tgtEl>
                                          <p:spTgt spid="5"/>
                                        </p:tgtEl>
                                      </p:cBhvr>
                                    </p:animEffect>
                                  </p:childTnLst>
                                </p:cTn>
                              </p:par>
                              <p:par>
                                <p:cTn id="31" presetID="12" presetClass="entr" presetSubtype="8"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slide(fromLeft)">
                                      <p:cBhvr>
                                        <p:cTn id="33" dur="500"/>
                                        <p:tgtEl>
                                          <p:spTgt spid="8"/>
                                        </p:tgtEl>
                                      </p:cBhvr>
                                    </p:animEffect>
                                  </p:childTnLst>
                                </p:cTn>
                              </p:par>
                              <p:par>
                                <p:cTn id="34" presetID="12" presetClass="entr" presetSubtype="8"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slide(fromLeft)">
                                      <p:cBhvr>
                                        <p:cTn id="36" dur="500"/>
                                        <p:tgtEl>
                                          <p:spTgt spid="11"/>
                                        </p:tgtEl>
                                      </p:cBhvr>
                                    </p:animEffect>
                                  </p:childTnLst>
                                </p:cTn>
                              </p:par>
                              <p:par>
                                <p:cTn id="37" presetID="12" presetClass="entr" presetSubtype="8"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slide(fromLeft)">
                                      <p:cBhvr>
                                        <p:cTn id="39" dur="500"/>
                                        <p:tgtEl>
                                          <p:spTgt spid="17"/>
                                        </p:tgtEl>
                                      </p:cBhvr>
                                    </p:animEffect>
                                  </p:childTnLst>
                                </p:cTn>
                              </p:par>
                              <p:par>
                                <p:cTn id="40" presetID="12" presetClass="entr" presetSubtype="8"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slide(fromLeft)">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标题 1"/>
          <p:cNvSpPr>
            <a:spLocks noGrp="1" noChangeArrowheads="1"/>
          </p:cNvSpPr>
          <p:nvPr>
            <p:ph type="title"/>
          </p:nvPr>
        </p:nvSpPr>
        <p:spPr>
          <a:xfrm>
            <a:off x="457200" y="274638"/>
            <a:ext cx="8229600" cy="725487"/>
          </a:xfrm>
        </p:spPr>
        <p:txBody>
          <a:bodyPr/>
          <a:lstStyle/>
          <a:p>
            <a:r>
              <a:rPr lang="en-US" altLang="zh-CN" sz="3600">
                <a:latin typeface="黑体" panose="02010609060101010101" pitchFamily="2" charset="-122"/>
                <a:ea typeface="黑体" panose="02010609060101010101" pitchFamily="2" charset="-122"/>
              </a:rPr>
              <a:t>X.800</a:t>
            </a:r>
            <a:r>
              <a:rPr lang="zh-CN" altLang="en-US" sz="3600">
                <a:latin typeface="黑体" panose="02010609060101010101" pitchFamily="2" charset="-122"/>
                <a:ea typeface="黑体" panose="02010609060101010101" pitchFamily="2" charset="-122"/>
              </a:rPr>
              <a:t>定义的</a:t>
            </a:r>
            <a:r>
              <a:rPr lang="en-US" altLang="zh-CN" sz="3600">
                <a:latin typeface="黑体" panose="02010609060101010101" pitchFamily="2" charset="-122"/>
                <a:ea typeface="黑体" panose="02010609060101010101" pitchFamily="2" charset="-122"/>
              </a:rPr>
              <a:t>5</a:t>
            </a:r>
            <a:r>
              <a:rPr lang="zh-CN" altLang="en-US" sz="3600">
                <a:latin typeface="黑体" panose="02010609060101010101" pitchFamily="2" charset="-122"/>
                <a:ea typeface="黑体" panose="02010609060101010101" pitchFamily="2" charset="-122"/>
              </a:rPr>
              <a:t>类安全服务（共</a:t>
            </a:r>
            <a:r>
              <a:rPr lang="en-US" altLang="zh-CN" sz="3600">
                <a:latin typeface="黑体" panose="02010609060101010101" pitchFamily="2" charset="-122"/>
                <a:ea typeface="黑体" panose="02010609060101010101" pitchFamily="2" charset="-122"/>
              </a:rPr>
              <a:t>14</a:t>
            </a:r>
            <a:r>
              <a:rPr lang="zh-CN" altLang="en-US" sz="3600">
                <a:latin typeface="黑体" panose="02010609060101010101" pitchFamily="2" charset="-122"/>
                <a:ea typeface="黑体" panose="02010609060101010101" pitchFamily="2" charset="-122"/>
              </a:rPr>
              <a:t>种）</a:t>
            </a:r>
            <a:endParaRPr lang="zh-CN" altLang="en-US" sz="3600">
              <a:latin typeface="黑体" panose="02010609060101010101" pitchFamily="2" charset="-122"/>
              <a:ea typeface="黑体" panose="02010609060101010101" pitchFamily="2" charset="-122"/>
            </a:endParaRPr>
          </a:p>
        </p:txBody>
      </p:sp>
      <p:sp>
        <p:nvSpPr>
          <p:cNvPr id="179203" name="内容占位符 2"/>
          <p:cNvSpPr>
            <a:spLocks noGrp="1" noChangeArrowheads="1"/>
          </p:cNvSpPr>
          <p:nvPr>
            <p:ph idx="1"/>
          </p:nvPr>
        </p:nvSpPr>
        <p:spPr>
          <a:xfrm>
            <a:off x="457200" y="1285875"/>
            <a:ext cx="8229600" cy="5214938"/>
          </a:xfrm>
        </p:spPr>
        <p:txBody>
          <a:bodyPr/>
          <a:lstStyle/>
          <a:p>
            <a:r>
              <a:rPr lang="zh-CN" altLang="en-US" sz="2400">
                <a:latin typeface="黑体" panose="02010609060101010101" pitchFamily="2" charset="-122"/>
                <a:ea typeface="黑体" panose="02010609060101010101" pitchFamily="2" charset="-122"/>
              </a:rPr>
              <a:t>认证</a:t>
            </a:r>
            <a:endParaRPr lang="en-US" altLang="zh-CN" sz="2400">
              <a:latin typeface="黑体" panose="02010609060101010101" pitchFamily="2" charset="-122"/>
              <a:ea typeface="黑体" panose="02010609060101010101" pitchFamily="2" charset="-122"/>
            </a:endParaRPr>
          </a:p>
          <a:p>
            <a:pPr lvl="1"/>
            <a:r>
              <a:rPr lang="zh-CN" altLang="en-US" sz="2000">
                <a:solidFill>
                  <a:srgbClr val="FF0000"/>
                </a:solidFill>
                <a:latin typeface="黑体" panose="02010609060101010101" pitchFamily="2" charset="-122"/>
                <a:ea typeface="黑体" panose="02010609060101010101" pitchFamily="2" charset="-122"/>
              </a:rPr>
              <a:t>同等实体认证</a:t>
            </a:r>
            <a:r>
              <a:rPr lang="zh-CN" altLang="en-US" sz="2000">
                <a:latin typeface="黑体" panose="02010609060101010101" pitchFamily="2" charset="-122"/>
                <a:ea typeface="黑体" panose="02010609060101010101" pitchFamily="2" charset="-122"/>
              </a:rPr>
              <a:t>：为连接的实体的身份提供可信保障</a:t>
            </a:r>
            <a:endParaRPr lang="en-US" altLang="zh-CN" sz="2000">
              <a:latin typeface="黑体" panose="02010609060101010101" pitchFamily="2" charset="-122"/>
              <a:ea typeface="黑体" panose="02010609060101010101" pitchFamily="2" charset="-122"/>
            </a:endParaRPr>
          </a:p>
          <a:p>
            <a:pPr lvl="1"/>
            <a:r>
              <a:rPr lang="zh-CN" altLang="en-US" sz="2000">
                <a:solidFill>
                  <a:srgbClr val="FF0000"/>
                </a:solidFill>
                <a:latin typeface="黑体" panose="02010609060101010101" pitchFamily="2" charset="-122"/>
                <a:ea typeface="黑体" panose="02010609060101010101" pitchFamily="2" charset="-122"/>
              </a:rPr>
              <a:t>数据源点认证</a:t>
            </a:r>
            <a:r>
              <a:rPr lang="zh-CN" altLang="en-US" sz="2000">
                <a:latin typeface="黑体" panose="02010609060101010101" pitchFamily="2" charset="-122"/>
                <a:ea typeface="黑体" panose="02010609060101010101" pitchFamily="2" charset="-122"/>
              </a:rPr>
              <a:t>：在无连接传输时，保证收到的信息来源是所声称的来源</a:t>
            </a:r>
            <a:endParaRPr lang="en-US" altLang="zh-CN" sz="2000">
              <a:latin typeface="黑体" panose="02010609060101010101" pitchFamily="2" charset="-122"/>
              <a:ea typeface="黑体" panose="02010609060101010101" pitchFamily="2" charset="-122"/>
            </a:endParaRPr>
          </a:p>
          <a:p>
            <a:r>
              <a:rPr lang="zh-CN" altLang="en-US" sz="2400">
                <a:latin typeface="黑体" panose="02010609060101010101" pitchFamily="2" charset="-122"/>
                <a:ea typeface="黑体" panose="02010609060101010101" pitchFamily="2" charset="-122"/>
              </a:rPr>
              <a:t>访问控制</a:t>
            </a:r>
            <a:endParaRPr lang="en-US" altLang="zh-CN" sz="2400">
              <a:latin typeface="黑体" panose="02010609060101010101" pitchFamily="2" charset="-122"/>
              <a:ea typeface="黑体" panose="02010609060101010101" pitchFamily="2" charset="-122"/>
            </a:endParaRPr>
          </a:p>
          <a:p>
            <a:pPr lvl="1"/>
            <a:r>
              <a:rPr lang="zh-CN" altLang="en-US" sz="2000">
                <a:solidFill>
                  <a:srgbClr val="FF0000"/>
                </a:solidFill>
                <a:latin typeface="黑体" panose="02010609060101010101" pitchFamily="2" charset="-122"/>
                <a:ea typeface="黑体" panose="02010609060101010101" pitchFamily="2" charset="-122"/>
              </a:rPr>
              <a:t>防止对策略的非授权访问</a:t>
            </a:r>
            <a:r>
              <a:rPr lang="zh-CN" altLang="en-US" sz="2000">
                <a:latin typeface="黑体" panose="02010609060101010101" pitchFamily="2" charset="-122"/>
                <a:ea typeface="黑体" panose="02010609060101010101" pitchFamily="2" charset="-122"/>
              </a:rPr>
              <a:t>，包括防止以非授权的方式使用某一资源</a:t>
            </a:r>
            <a:endParaRPr lang="en-US" altLang="zh-CN" sz="2000">
              <a:latin typeface="黑体" panose="02010609060101010101" pitchFamily="2" charset="-122"/>
              <a:ea typeface="黑体" panose="02010609060101010101" pitchFamily="2" charset="-122"/>
            </a:endParaRPr>
          </a:p>
          <a:p>
            <a:r>
              <a:rPr lang="zh-CN" altLang="en-US" sz="2400">
                <a:latin typeface="黑体" panose="02010609060101010101" pitchFamily="2" charset="-122"/>
                <a:ea typeface="黑体" panose="02010609060101010101" pitchFamily="2" charset="-122"/>
              </a:rPr>
              <a:t>数据保密性</a:t>
            </a:r>
            <a:endParaRPr lang="en-US" altLang="zh-CN" sz="2400">
              <a:latin typeface="黑体" panose="02010609060101010101" pitchFamily="2" charset="-122"/>
              <a:ea typeface="黑体" panose="02010609060101010101" pitchFamily="2" charset="-122"/>
            </a:endParaRPr>
          </a:p>
          <a:p>
            <a:pPr lvl="1"/>
            <a:r>
              <a:rPr lang="zh-CN" altLang="en-US" sz="2000">
                <a:solidFill>
                  <a:srgbClr val="FF0000"/>
                </a:solidFill>
                <a:latin typeface="黑体" panose="02010609060101010101" pitchFamily="2" charset="-122"/>
                <a:ea typeface="黑体" panose="02010609060101010101" pitchFamily="2" charset="-122"/>
              </a:rPr>
              <a:t>连接保密性</a:t>
            </a:r>
            <a:r>
              <a:rPr lang="zh-CN" altLang="en-US" sz="2000">
                <a:latin typeface="黑体" panose="02010609060101010101" pitchFamily="2" charset="-122"/>
                <a:ea typeface="黑体" panose="02010609060101010101" pitchFamily="2" charset="-122"/>
              </a:rPr>
              <a:t>：保护一次连接中所有的用户数据</a:t>
            </a:r>
            <a:endParaRPr lang="en-US" altLang="zh-CN" sz="2000">
              <a:latin typeface="黑体" panose="02010609060101010101" pitchFamily="2" charset="-122"/>
              <a:ea typeface="黑体" panose="02010609060101010101" pitchFamily="2" charset="-122"/>
            </a:endParaRPr>
          </a:p>
          <a:p>
            <a:pPr lvl="1"/>
            <a:r>
              <a:rPr lang="zh-CN" altLang="en-US" sz="2000">
                <a:solidFill>
                  <a:srgbClr val="FF0000"/>
                </a:solidFill>
                <a:latin typeface="黑体" panose="02010609060101010101" pitchFamily="2" charset="-122"/>
                <a:ea typeface="黑体" panose="02010609060101010101" pitchFamily="2" charset="-122"/>
              </a:rPr>
              <a:t>无连接保密性</a:t>
            </a:r>
            <a:r>
              <a:rPr lang="zh-CN" altLang="en-US" sz="2000">
                <a:latin typeface="黑体" panose="02010609060101010101" pitchFamily="2" charset="-122"/>
                <a:ea typeface="黑体" panose="02010609060101010101" pitchFamily="2" charset="-122"/>
              </a:rPr>
              <a:t>：保护单个数据单元里的所有用户数据</a:t>
            </a:r>
            <a:endParaRPr lang="en-US" altLang="zh-CN" sz="2000">
              <a:latin typeface="黑体" panose="02010609060101010101" pitchFamily="2" charset="-122"/>
              <a:ea typeface="黑体" panose="02010609060101010101" pitchFamily="2" charset="-122"/>
            </a:endParaRPr>
          </a:p>
          <a:p>
            <a:pPr lvl="1"/>
            <a:r>
              <a:rPr lang="zh-CN" altLang="en-US" sz="2000">
                <a:solidFill>
                  <a:srgbClr val="FF0000"/>
                </a:solidFill>
                <a:latin typeface="黑体" panose="02010609060101010101" pitchFamily="2" charset="-122"/>
                <a:ea typeface="黑体" panose="02010609060101010101" pitchFamily="2" charset="-122"/>
              </a:rPr>
              <a:t>选择域保密性</a:t>
            </a:r>
            <a:r>
              <a:rPr lang="zh-CN" altLang="en-US" sz="2000">
                <a:latin typeface="黑体" panose="02010609060101010101" pitchFamily="2" charset="-122"/>
                <a:ea typeface="黑体" panose="02010609060101010101" pitchFamily="2" charset="-122"/>
              </a:rPr>
              <a:t>：对一次连接或单个数据单元里选定的数据部分提供保密性保护</a:t>
            </a:r>
            <a:endParaRPr lang="en-US" altLang="zh-CN" sz="2000">
              <a:latin typeface="黑体" panose="02010609060101010101" pitchFamily="2" charset="-122"/>
              <a:ea typeface="黑体" panose="02010609060101010101" pitchFamily="2" charset="-122"/>
            </a:endParaRPr>
          </a:p>
          <a:p>
            <a:pPr lvl="1"/>
            <a:r>
              <a:rPr lang="zh-CN" altLang="en-US" sz="2000">
                <a:solidFill>
                  <a:srgbClr val="FF0000"/>
                </a:solidFill>
                <a:latin typeface="黑体" panose="02010609060101010101" pitchFamily="2" charset="-122"/>
                <a:ea typeface="黑体" panose="02010609060101010101" pitchFamily="2" charset="-122"/>
              </a:rPr>
              <a:t>流量保密性</a:t>
            </a:r>
            <a:r>
              <a:rPr lang="zh-CN" altLang="en-US" sz="2000">
                <a:latin typeface="黑体" panose="02010609060101010101" pitchFamily="2" charset="-122"/>
                <a:ea typeface="黑体" panose="02010609060101010101" pitchFamily="2" charset="-122"/>
              </a:rPr>
              <a:t>：保护那些可以通过观察流量而获得的信息</a:t>
            </a:r>
            <a:endParaRPr lang="zh-CN" altLang="en-US" sz="2000">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标题 1"/>
          <p:cNvSpPr>
            <a:spLocks noGrp="1" noChangeArrowheads="1"/>
          </p:cNvSpPr>
          <p:nvPr>
            <p:ph type="title"/>
          </p:nvPr>
        </p:nvSpPr>
        <p:spPr>
          <a:xfrm>
            <a:off x="457200" y="274638"/>
            <a:ext cx="8229600" cy="725487"/>
          </a:xfrm>
        </p:spPr>
        <p:txBody>
          <a:bodyPr/>
          <a:lstStyle/>
          <a:p>
            <a:r>
              <a:rPr lang="en-US" altLang="zh-CN" sz="3600">
                <a:latin typeface="黑体" panose="02010609060101010101" pitchFamily="2" charset="-122"/>
                <a:ea typeface="黑体" panose="02010609060101010101" pitchFamily="2" charset="-122"/>
              </a:rPr>
              <a:t>X.800</a:t>
            </a:r>
            <a:r>
              <a:rPr lang="zh-CN" altLang="en-US" sz="3600">
                <a:latin typeface="黑体" panose="02010609060101010101" pitchFamily="2" charset="-122"/>
                <a:ea typeface="黑体" panose="02010609060101010101" pitchFamily="2" charset="-122"/>
              </a:rPr>
              <a:t>定义的</a:t>
            </a:r>
            <a:r>
              <a:rPr lang="en-US" altLang="zh-CN" sz="3600">
                <a:latin typeface="黑体" panose="02010609060101010101" pitchFamily="2" charset="-122"/>
                <a:ea typeface="黑体" panose="02010609060101010101" pitchFamily="2" charset="-122"/>
              </a:rPr>
              <a:t>5</a:t>
            </a:r>
            <a:r>
              <a:rPr lang="zh-CN" altLang="en-US" sz="3600">
                <a:latin typeface="黑体" panose="02010609060101010101" pitchFamily="2" charset="-122"/>
                <a:ea typeface="黑体" panose="02010609060101010101" pitchFamily="2" charset="-122"/>
              </a:rPr>
              <a:t>类安全服务（共</a:t>
            </a:r>
            <a:r>
              <a:rPr lang="en-US" altLang="zh-CN" sz="3600">
                <a:latin typeface="黑体" panose="02010609060101010101" pitchFamily="2" charset="-122"/>
                <a:ea typeface="黑体" panose="02010609060101010101" pitchFamily="2" charset="-122"/>
              </a:rPr>
              <a:t>14</a:t>
            </a:r>
            <a:r>
              <a:rPr lang="zh-CN" altLang="en-US" sz="3600">
                <a:latin typeface="黑体" panose="02010609060101010101" pitchFamily="2" charset="-122"/>
                <a:ea typeface="黑体" panose="02010609060101010101" pitchFamily="2" charset="-122"/>
              </a:rPr>
              <a:t>种）</a:t>
            </a:r>
            <a:r>
              <a:rPr lang="en-US" altLang="zh-CN" sz="3600">
                <a:latin typeface="黑体" panose="02010609060101010101" pitchFamily="2" charset="-122"/>
                <a:ea typeface="黑体" panose="02010609060101010101" pitchFamily="2" charset="-122"/>
              </a:rPr>
              <a:t>-</a:t>
            </a:r>
            <a:r>
              <a:rPr lang="zh-CN" altLang="en-US" sz="3600">
                <a:latin typeface="黑体" panose="02010609060101010101" pitchFamily="2" charset="-122"/>
                <a:ea typeface="黑体" panose="02010609060101010101" pitchFamily="2" charset="-122"/>
              </a:rPr>
              <a:t>续</a:t>
            </a:r>
            <a:endParaRPr lang="zh-CN" altLang="en-US" sz="3600">
              <a:latin typeface="黑体" panose="02010609060101010101" pitchFamily="2" charset="-122"/>
              <a:ea typeface="黑体" panose="02010609060101010101" pitchFamily="2" charset="-122"/>
            </a:endParaRPr>
          </a:p>
        </p:txBody>
      </p:sp>
      <p:sp>
        <p:nvSpPr>
          <p:cNvPr id="180227" name="内容占位符 2"/>
          <p:cNvSpPr>
            <a:spLocks noGrp="1" noChangeArrowheads="1"/>
          </p:cNvSpPr>
          <p:nvPr>
            <p:ph idx="1"/>
          </p:nvPr>
        </p:nvSpPr>
        <p:spPr>
          <a:xfrm>
            <a:off x="457200" y="1285875"/>
            <a:ext cx="8229600" cy="5214938"/>
          </a:xfrm>
        </p:spPr>
        <p:txBody>
          <a:bodyPr/>
          <a:lstStyle/>
          <a:p>
            <a:r>
              <a:rPr lang="zh-CN" altLang="en-US" sz="2400">
                <a:latin typeface="黑体" panose="02010609060101010101" pitchFamily="2" charset="-122"/>
                <a:ea typeface="黑体" panose="02010609060101010101" pitchFamily="2" charset="-122"/>
              </a:rPr>
              <a:t>数据完整性</a:t>
            </a:r>
            <a:endParaRPr lang="en-US" altLang="zh-CN" sz="2400">
              <a:latin typeface="黑体" panose="02010609060101010101" pitchFamily="2" charset="-122"/>
              <a:ea typeface="黑体" panose="02010609060101010101" pitchFamily="2" charset="-122"/>
            </a:endParaRPr>
          </a:p>
          <a:p>
            <a:pPr lvl="1"/>
            <a:r>
              <a:rPr lang="zh-CN" altLang="en-US" sz="2000">
                <a:solidFill>
                  <a:srgbClr val="FF0000"/>
                </a:solidFill>
                <a:latin typeface="黑体" panose="02010609060101010101" pitchFamily="2" charset="-122"/>
                <a:ea typeface="黑体" panose="02010609060101010101" pitchFamily="2" charset="-122"/>
              </a:rPr>
              <a:t>具有恢复功能的连接完整性</a:t>
            </a:r>
            <a:r>
              <a:rPr lang="zh-CN" altLang="en-US" sz="2000">
                <a:latin typeface="黑体" panose="02010609060101010101" pitchFamily="2" charset="-122"/>
                <a:ea typeface="黑体" panose="02010609060101010101" pitchFamily="2" charset="-122"/>
              </a:rPr>
              <a:t>：提供一次连接中所有用户数据的完整性，检测整个数据序列内存在的修改、插入、删除或重发，且试图将其恢复</a:t>
            </a:r>
            <a:endParaRPr lang="en-US" altLang="zh-CN" sz="2000">
              <a:latin typeface="黑体" panose="02010609060101010101" pitchFamily="2" charset="-122"/>
              <a:ea typeface="黑体" panose="02010609060101010101" pitchFamily="2" charset="-122"/>
            </a:endParaRPr>
          </a:p>
          <a:p>
            <a:pPr lvl="1"/>
            <a:r>
              <a:rPr lang="zh-CN" altLang="en-US" sz="2000">
                <a:solidFill>
                  <a:srgbClr val="FF0000"/>
                </a:solidFill>
                <a:latin typeface="黑体" panose="02010609060101010101" pitchFamily="2" charset="-122"/>
                <a:ea typeface="黑体" panose="02010609060101010101" pitchFamily="2" charset="-122"/>
              </a:rPr>
              <a:t>无恢复功能的连接完整性</a:t>
            </a:r>
            <a:r>
              <a:rPr lang="zh-CN" altLang="en-US" sz="2000">
                <a:latin typeface="黑体" panose="02010609060101010101" pitchFamily="2" charset="-122"/>
                <a:ea typeface="黑体" panose="02010609060101010101" pitchFamily="2" charset="-122"/>
              </a:rPr>
              <a:t>：同具有恢复功能的连接完整性基本一致，但仅提供检测，无恢复</a:t>
            </a:r>
            <a:endParaRPr lang="en-US" altLang="zh-CN" sz="2000">
              <a:latin typeface="黑体" panose="02010609060101010101" pitchFamily="2" charset="-122"/>
              <a:ea typeface="黑体" panose="02010609060101010101" pitchFamily="2" charset="-122"/>
            </a:endParaRPr>
          </a:p>
          <a:p>
            <a:pPr lvl="1"/>
            <a:r>
              <a:rPr lang="zh-CN" altLang="en-US" sz="2000">
                <a:solidFill>
                  <a:srgbClr val="FF0000"/>
                </a:solidFill>
                <a:latin typeface="黑体" panose="02010609060101010101" pitchFamily="2" charset="-122"/>
                <a:ea typeface="黑体" panose="02010609060101010101" pitchFamily="2" charset="-122"/>
              </a:rPr>
              <a:t>选择域连接完整性</a:t>
            </a:r>
            <a:r>
              <a:rPr lang="zh-CN" altLang="en-US" sz="2000">
                <a:latin typeface="黑体" panose="02010609060101010101" pitchFamily="2" charset="-122"/>
                <a:ea typeface="黑体" panose="02010609060101010101" pitchFamily="2" charset="-122"/>
              </a:rPr>
              <a:t>：提供一次连接中传输的单个数据单元用户数据中选定部分的数据完整性，判断选定域是否有修改、插入、删除或重发</a:t>
            </a:r>
            <a:endParaRPr lang="en-US" altLang="zh-CN" sz="2000">
              <a:latin typeface="黑体" panose="02010609060101010101" pitchFamily="2" charset="-122"/>
              <a:ea typeface="黑体" panose="02010609060101010101" pitchFamily="2" charset="-122"/>
            </a:endParaRPr>
          </a:p>
          <a:p>
            <a:pPr lvl="1"/>
            <a:r>
              <a:rPr lang="zh-CN" altLang="en-US" sz="2000">
                <a:solidFill>
                  <a:srgbClr val="FF0000"/>
                </a:solidFill>
                <a:latin typeface="黑体" panose="02010609060101010101" pitchFamily="2" charset="-122"/>
                <a:ea typeface="黑体" panose="02010609060101010101" pitchFamily="2" charset="-122"/>
              </a:rPr>
              <a:t>无连接完整性</a:t>
            </a:r>
            <a:r>
              <a:rPr lang="zh-CN" altLang="en-US" sz="2000">
                <a:latin typeface="黑体" panose="02010609060101010101" pitchFamily="2" charset="-122"/>
                <a:ea typeface="黑体" panose="02010609060101010101" pitchFamily="2" charset="-122"/>
              </a:rPr>
              <a:t>：为单个无连接数据单元提供完整性保护，判断选定域是否被修改</a:t>
            </a:r>
            <a:endParaRPr lang="en-US" altLang="zh-CN" sz="2000">
              <a:latin typeface="黑体" panose="02010609060101010101" pitchFamily="2" charset="-122"/>
              <a:ea typeface="黑体" panose="02010609060101010101" pitchFamily="2" charset="-122"/>
            </a:endParaRPr>
          </a:p>
          <a:p>
            <a:r>
              <a:rPr lang="zh-CN" altLang="en-US" sz="2400">
                <a:latin typeface="黑体" panose="02010609060101010101" pitchFamily="2" charset="-122"/>
                <a:ea typeface="黑体" panose="02010609060101010101" pitchFamily="2" charset="-122"/>
              </a:rPr>
              <a:t>不可否认性</a:t>
            </a:r>
            <a:endParaRPr lang="en-US" altLang="zh-CN" sz="2400">
              <a:latin typeface="黑体" panose="02010609060101010101" pitchFamily="2" charset="-122"/>
              <a:ea typeface="黑体" panose="02010609060101010101" pitchFamily="2" charset="-122"/>
            </a:endParaRPr>
          </a:p>
          <a:p>
            <a:pPr lvl="1"/>
            <a:r>
              <a:rPr lang="zh-CN" altLang="en-US" sz="2000">
                <a:solidFill>
                  <a:srgbClr val="FF0000"/>
                </a:solidFill>
                <a:latin typeface="黑体" panose="02010609060101010101" pitchFamily="2" charset="-122"/>
                <a:ea typeface="黑体" panose="02010609060101010101" pitchFamily="2" charset="-122"/>
              </a:rPr>
              <a:t>源点的不可否认性</a:t>
            </a:r>
            <a:r>
              <a:rPr lang="zh-CN" altLang="en-US" sz="2000">
                <a:latin typeface="黑体" panose="02010609060101010101" pitchFamily="2" charset="-122"/>
                <a:ea typeface="黑体" panose="02010609060101010101" pitchFamily="2" charset="-122"/>
              </a:rPr>
              <a:t>：证明消息由特定的一方发出</a:t>
            </a:r>
            <a:endParaRPr lang="en-US" altLang="zh-CN" sz="2000">
              <a:latin typeface="黑体" panose="02010609060101010101" pitchFamily="2" charset="-122"/>
              <a:ea typeface="黑体" panose="02010609060101010101" pitchFamily="2" charset="-122"/>
            </a:endParaRPr>
          </a:p>
          <a:p>
            <a:pPr lvl="1"/>
            <a:r>
              <a:rPr lang="zh-CN" altLang="en-US" sz="2000">
                <a:solidFill>
                  <a:srgbClr val="FF0000"/>
                </a:solidFill>
                <a:latin typeface="黑体" panose="02010609060101010101" pitchFamily="2" charset="-122"/>
                <a:ea typeface="黑体" panose="02010609060101010101" pitchFamily="2" charset="-122"/>
              </a:rPr>
              <a:t>信宿的不可否认性</a:t>
            </a:r>
            <a:r>
              <a:rPr lang="zh-CN" altLang="en-US" sz="2000">
                <a:latin typeface="黑体" panose="02010609060101010101" pitchFamily="2" charset="-122"/>
                <a:ea typeface="黑体" panose="02010609060101010101" pitchFamily="2" charset="-122"/>
              </a:rPr>
              <a:t>：证明消息被特定方收到</a:t>
            </a:r>
            <a:endParaRPr lang="zh-CN" altLang="en-US" sz="2000">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idx="1"/>
          </p:nvPr>
        </p:nvSpPr>
        <p:spPr>
          <a:xfrm>
            <a:off x="468313" y="1143000"/>
            <a:ext cx="8229600" cy="5021263"/>
          </a:xfrm>
        </p:spPr>
        <p:txBody>
          <a:bodyPr/>
          <a:lstStyle/>
          <a:p>
            <a:r>
              <a:rPr lang="zh-CN" altLang="en-US" sz="2800">
                <a:latin typeface="黑体" panose="02010609060101010101" pitchFamily="2" charset="-122"/>
                <a:ea typeface="黑体" panose="02010609060101010101" pitchFamily="2" charset="-122"/>
              </a:rPr>
              <a:t>发现网络安全事件的途径：</a:t>
            </a:r>
            <a:endParaRPr lang="zh-CN" altLang="en-US" sz="2800">
              <a:latin typeface="黑体" panose="02010609060101010101" pitchFamily="2" charset="-122"/>
              <a:ea typeface="黑体" panose="02010609060101010101" pitchFamily="2" charset="-122"/>
            </a:endParaRPr>
          </a:p>
          <a:p>
            <a:pPr lvl="1"/>
            <a:r>
              <a:rPr lang="zh-CN" altLang="en-US" sz="2400">
                <a:latin typeface="黑体" panose="02010609060101010101" pitchFamily="2" charset="-122"/>
                <a:ea typeface="黑体" panose="02010609060101010101" pitchFamily="2" charset="-122"/>
              </a:rPr>
              <a:t>网络（系统）管理员通过技术监测发现占</a:t>
            </a:r>
            <a:r>
              <a:rPr lang="en-US" altLang="zh-CN" sz="2400">
                <a:latin typeface="黑体" panose="02010609060101010101" pitchFamily="2" charset="-122"/>
                <a:ea typeface="黑体" panose="02010609060101010101" pitchFamily="2" charset="-122"/>
              </a:rPr>
              <a:t>53.5%</a:t>
            </a:r>
            <a:r>
              <a:rPr lang="zh-CN" altLang="en-US" sz="2400">
                <a:latin typeface="黑体" panose="02010609060101010101" pitchFamily="2" charset="-122"/>
                <a:ea typeface="黑体" panose="02010609060101010101" pitchFamily="2" charset="-122"/>
              </a:rPr>
              <a:t>；</a:t>
            </a:r>
            <a:endParaRPr lang="zh-CN" altLang="en-US" sz="2400">
              <a:latin typeface="黑体" panose="02010609060101010101" pitchFamily="2" charset="-122"/>
              <a:ea typeface="黑体" panose="02010609060101010101" pitchFamily="2" charset="-122"/>
            </a:endParaRPr>
          </a:p>
          <a:p>
            <a:pPr lvl="1"/>
            <a:r>
              <a:rPr lang="zh-CN" altLang="en-US" sz="2400">
                <a:latin typeface="黑体" panose="02010609060101010101" pitchFamily="2" charset="-122"/>
                <a:ea typeface="黑体" panose="02010609060101010101" pitchFamily="2" charset="-122"/>
              </a:rPr>
              <a:t>通过安全产品报警发现占</a:t>
            </a:r>
            <a:r>
              <a:rPr lang="en-US" altLang="zh-CN" sz="2400">
                <a:latin typeface="黑体" panose="02010609060101010101" pitchFamily="2" charset="-122"/>
                <a:ea typeface="黑体" panose="02010609060101010101" pitchFamily="2" charset="-122"/>
              </a:rPr>
              <a:t>46.4%</a:t>
            </a:r>
            <a:r>
              <a:rPr lang="zh-CN" altLang="en-US" sz="2400">
                <a:latin typeface="黑体" panose="02010609060101010101" pitchFamily="2" charset="-122"/>
                <a:ea typeface="黑体" panose="02010609060101010101" pitchFamily="2" charset="-122"/>
              </a:rPr>
              <a:t>；</a:t>
            </a:r>
            <a:endParaRPr lang="zh-CN" altLang="en-US" sz="2400">
              <a:latin typeface="黑体" panose="02010609060101010101" pitchFamily="2" charset="-122"/>
              <a:ea typeface="黑体" panose="02010609060101010101" pitchFamily="2" charset="-122"/>
            </a:endParaRPr>
          </a:p>
          <a:p>
            <a:pPr lvl="1"/>
            <a:r>
              <a:rPr lang="zh-CN" altLang="en-US" sz="2400">
                <a:latin typeface="黑体" panose="02010609060101010101" pitchFamily="2" charset="-122"/>
                <a:ea typeface="黑体" panose="02010609060101010101" pitchFamily="2" charset="-122"/>
              </a:rPr>
              <a:t>事后分析发现的占</a:t>
            </a:r>
            <a:r>
              <a:rPr lang="en-US" altLang="zh-CN" sz="2400">
                <a:latin typeface="黑体" panose="02010609060101010101" pitchFamily="2" charset="-122"/>
                <a:ea typeface="黑体" panose="02010609060101010101" pitchFamily="2" charset="-122"/>
              </a:rPr>
              <a:t>35.4%</a:t>
            </a:r>
            <a:r>
              <a:rPr lang="zh-CN" altLang="en-US" sz="2400">
                <a:latin typeface="黑体" panose="02010609060101010101" pitchFamily="2" charset="-122"/>
                <a:ea typeface="黑体" panose="02010609060101010101" pitchFamily="2" charset="-122"/>
              </a:rPr>
              <a:t>。</a:t>
            </a:r>
            <a:endParaRPr lang="zh-CN" altLang="en-US" sz="2400">
              <a:latin typeface="黑体" panose="02010609060101010101" pitchFamily="2" charset="-122"/>
              <a:ea typeface="黑体" panose="02010609060101010101" pitchFamily="2" charset="-122"/>
            </a:endParaRPr>
          </a:p>
          <a:p>
            <a:r>
              <a:rPr lang="zh-CN" altLang="en-US" sz="2800">
                <a:latin typeface="黑体" panose="02010609060101010101" pitchFamily="2" charset="-122"/>
                <a:ea typeface="黑体" panose="02010609060101010101" pitchFamily="2" charset="-122"/>
              </a:rPr>
              <a:t>导致安全事件发生的原因</a:t>
            </a:r>
            <a:endParaRPr lang="zh-CN" altLang="en-US" sz="2800">
              <a:latin typeface="黑体" panose="02010609060101010101" pitchFamily="2" charset="-122"/>
              <a:ea typeface="黑体" panose="02010609060101010101" pitchFamily="2" charset="-122"/>
            </a:endParaRPr>
          </a:p>
          <a:p>
            <a:pPr lvl="1"/>
            <a:r>
              <a:rPr lang="zh-CN" altLang="en-US" sz="2400">
                <a:solidFill>
                  <a:srgbClr val="FF0000"/>
                </a:solidFill>
                <a:latin typeface="黑体" panose="02010609060101010101" pitchFamily="2" charset="-122"/>
                <a:ea typeface="黑体" panose="02010609060101010101" pitchFamily="2" charset="-122"/>
              </a:rPr>
              <a:t>未修补或防范软件漏洞</a:t>
            </a:r>
            <a:r>
              <a:rPr lang="zh-CN" altLang="en-US" sz="2400">
                <a:latin typeface="黑体" panose="02010609060101010101" pitchFamily="2" charset="-122"/>
                <a:ea typeface="黑体" panose="02010609060101010101" pitchFamily="2" charset="-122"/>
              </a:rPr>
              <a:t>仍然是导致安全事件发生的最主要原因</a:t>
            </a:r>
            <a:endParaRPr lang="zh-CN" altLang="en-US" sz="2400">
              <a:latin typeface="黑体" panose="02010609060101010101" pitchFamily="2" charset="-122"/>
              <a:ea typeface="黑体" panose="02010609060101010101" pitchFamily="2" charset="-122"/>
            </a:endParaRPr>
          </a:p>
          <a:p>
            <a:r>
              <a:rPr lang="zh-CN" altLang="en-US" sz="2800">
                <a:latin typeface="黑体" panose="02010609060101010101" pitchFamily="2" charset="-122"/>
                <a:ea typeface="黑体" panose="02010609060101010101" pitchFamily="2" charset="-122"/>
              </a:rPr>
              <a:t>使用最多的网络安全产品</a:t>
            </a:r>
            <a:endParaRPr lang="zh-CN" altLang="en-US" sz="2800">
              <a:latin typeface="黑体" panose="02010609060101010101" pitchFamily="2" charset="-122"/>
              <a:ea typeface="黑体" panose="02010609060101010101" pitchFamily="2" charset="-122"/>
            </a:endParaRPr>
          </a:p>
          <a:p>
            <a:pPr lvl="1"/>
            <a:r>
              <a:rPr lang="zh-CN" altLang="en-US" sz="2400">
                <a:latin typeface="黑体" panose="02010609060101010101" pitchFamily="2" charset="-122"/>
                <a:ea typeface="黑体" panose="02010609060101010101" pitchFamily="2" charset="-122"/>
              </a:rPr>
              <a:t>防火墙</a:t>
            </a:r>
            <a:endParaRPr lang="zh-CN" altLang="en-US" sz="2400">
              <a:latin typeface="黑体" panose="02010609060101010101" pitchFamily="2" charset="-122"/>
              <a:ea typeface="黑体" panose="02010609060101010101" pitchFamily="2" charset="-122"/>
            </a:endParaRPr>
          </a:p>
          <a:p>
            <a:pPr lvl="1"/>
            <a:r>
              <a:rPr lang="zh-CN" altLang="en-US" sz="2400">
                <a:latin typeface="黑体" panose="02010609060101010101" pitchFamily="2" charset="-122"/>
                <a:ea typeface="黑体" panose="02010609060101010101" pitchFamily="2" charset="-122"/>
              </a:rPr>
              <a:t>计算机病毒防治软件</a:t>
            </a:r>
            <a:endParaRPr lang="zh-CN" altLang="en-US" sz="2400">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descr="011810_home_security.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86125" y="2428875"/>
            <a:ext cx="257175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251" name="Rectangle 2"/>
          <p:cNvSpPr txBox="1">
            <a:spLocks noChangeArrowheads="1"/>
          </p:cNvSpPr>
          <p:nvPr/>
        </p:nvSpPr>
        <p:spPr bwMode="auto">
          <a:xfrm>
            <a:off x="0" y="-71438"/>
            <a:ext cx="91440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3600" b="1">
                <a:solidFill>
                  <a:schemeClr val="bg1"/>
                </a:solidFill>
                <a:latin typeface="Times New Roman" panose="02020603050405020304" pitchFamily="18" charset="0"/>
                <a:ea typeface="黑体" panose="02010609060101010101" pitchFamily="2" charset="-122"/>
              </a:rPr>
              <a:t>1.7 OSI</a:t>
            </a:r>
            <a:r>
              <a:rPr lang="zh-CN" altLang="en-US" sz="3600" b="1">
                <a:solidFill>
                  <a:schemeClr val="bg1"/>
                </a:solidFill>
                <a:latin typeface="Times New Roman" panose="02020603050405020304" pitchFamily="18" charset="0"/>
                <a:ea typeface="黑体" panose="02010609060101010101" pitchFamily="2" charset="-122"/>
              </a:rPr>
              <a:t>安全体系结构</a:t>
            </a:r>
            <a:r>
              <a:rPr lang="en-US" altLang="zh-CN" sz="4400" b="1">
                <a:solidFill>
                  <a:schemeClr val="bg1"/>
                </a:solidFill>
                <a:latin typeface="Times New Roman" panose="02020603050405020304" pitchFamily="18" charset="0"/>
                <a:ea typeface="黑体" panose="02010609060101010101" pitchFamily="2" charset="-122"/>
              </a:rPr>
              <a:t>-</a:t>
            </a:r>
            <a:r>
              <a:rPr lang="zh-CN" altLang="en-US" sz="3200" b="1">
                <a:solidFill>
                  <a:schemeClr val="bg1"/>
                </a:solidFill>
                <a:latin typeface="Times New Roman" panose="02020603050405020304" pitchFamily="18" charset="0"/>
                <a:ea typeface="黑体" panose="02010609060101010101" pitchFamily="2" charset="-122"/>
              </a:rPr>
              <a:t>安全机制</a:t>
            </a:r>
            <a:endParaRPr lang="zh-CN" altLang="en-US" sz="3200" b="1">
              <a:solidFill>
                <a:schemeClr val="bg1"/>
              </a:solidFill>
              <a:latin typeface="Times New Roman" panose="02020603050405020304" pitchFamily="18" charset="0"/>
              <a:ea typeface="黑体" panose="02010609060101010101" pitchFamily="2" charset="-122"/>
            </a:endParaRPr>
          </a:p>
        </p:txBody>
      </p:sp>
      <p:grpSp>
        <p:nvGrpSpPr>
          <p:cNvPr id="2" name="组合 182"/>
          <p:cNvGrpSpPr/>
          <p:nvPr/>
        </p:nvGrpSpPr>
        <p:grpSpPr bwMode="auto">
          <a:xfrm>
            <a:off x="2379663" y="5572125"/>
            <a:ext cx="4384675" cy="1285875"/>
            <a:chOff x="2380085" y="5572140"/>
            <a:chExt cx="4383830" cy="1285884"/>
          </a:xfrm>
        </p:grpSpPr>
        <p:grpSp>
          <p:nvGrpSpPr>
            <p:cNvPr id="181316" name="组合 42"/>
            <p:cNvGrpSpPr/>
            <p:nvPr/>
          </p:nvGrpSpPr>
          <p:grpSpPr bwMode="auto">
            <a:xfrm>
              <a:off x="2380085" y="5572140"/>
              <a:ext cx="2191915" cy="1282380"/>
              <a:chOff x="3454538" y="1596624"/>
              <a:chExt cx="2184251" cy="1705373"/>
            </a:xfrm>
          </p:grpSpPr>
          <p:grpSp>
            <p:nvGrpSpPr>
              <p:cNvPr id="181326" name="组合 39"/>
              <p:cNvGrpSpPr/>
              <p:nvPr/>
            </p:nvGrpSpPr>
            <p:grpSpPr bwMode="auto">
              <a:xfrm>
                <a:off x="3468676" y="1596624"/>
                <a:ext cx="2170113" cy="1705373"/>
                <a:chOff x="1222653" y="1419663"/>
                <a:chExt cx="2170113" cy="2115914"/>
              </a:xfrm>
            </p:grpSpPr>
            <p:sp>
              <p:nvSpPr>
                <p:cNvPr id="181328" name="AutoShape 93"/>
                <p:cNvSpPr>
                  <a:spLocks noChangeArrowheads="1"/>
                </p:cNvSpPr>
                <p:nvPr/>
              </p:nvSpPr>
              <p:spPr bwMode="auto">
                <a:xfrm>
                  <a:off x="1222653" y="1419663"/>
                  <a:ext cx="2163763" cy="1786227"/>
                </a:xfrm>
                <a:prstGeom prst="roundRect">
                  <a:avLst>
                    <a:gd name="adj" fmla="val 17509"/>
                  </a:avLst>
                </a:prstGeom>
                <a:gradFill rotWithShape="1">
                  <a:gsLst>
                    <a:gs pos="0">
                      <a:srgbClr val="4E91D4"/>
                    </a:gs>
                    <a:gs pos="100000">
                      <a:srgbClr val="3477A4"/>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329" name="AutoShape 94"/>
                <p:cNvSpPr>
                  <a:spLocks noChangeArrowheads="1"/>
                </p:cNvSpPr>
                <p:nvPr/>
              </p:nvSpPr>
              <p:spPr bwMode="auto">
                <a:xfrm>
                  <a:off x="1255991" y="1424624"/>
                  <a:ext cx="2098675" cy="1752489"/>
                </a:xfrm>
                <a:prstGeom prst="roundRect">
                  <a:avLst>
                    <a:gd name="adj" fmla="val 16667"/>
                  </a:avLst>
                </a:prstGeom>
                <a:solidFill>
                  <a:srgbClr val="3CA1E6"/>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330" name="AutoShape 95"/>
                <p:cNvSpPr>
                  <a:spLocks noChangeArrowheads="1"/>
                </p:cNvSpPr>
                <p:nvPr/>
              </p:nvSpPr>
              <p:spPr bwMode="auto">
                <a:xfrm>
                  <a:off x="1273453" y="2714677"/>
                  <a:ext cx="2070100" cy="443580"/>
                </a:xfrm>
                <a:prstGeom prst="roundRect">
                  <a:avLst>
                    <a:gd name="adj" fmla="val 50000"/>
                  </a:avLst>
                </a:prstGeom>
                <a:gradFill rotWithShape="1">
                  <a:gsLst>
                    <a:gs pos="0">
                      <a:srgbClr val="3CA1E6">
                        <a:alpha val="0"/>
                      </a:srgbClr>
                    </a:gs>
                    <a:gs pos="100000">
                      <a:srgbClr val="9BCFF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331" name="AutoShape 96"/>
                <p:cNvSpPr>
                  <a:spLocks noChangeArrowheads="1"/>
                </p:cNvSpPr>
                <p:nvPr/>
              </p:nvSpPr>
              <p:spPr bwMode="auto">
                <a:xfrm>
                  <a:off x="1273453" y="1438518"/>
                  <a:ext cx="2070100" cy="442587"/>
                </a:xfrm>
                <a:prstGeom prst="roundRect">
                  <a:avLst>
                    <a:gd name="adj" fmla="val 50000"/>
                  </a:avLst>
                </a:prstGeom>
                <a:gradFill rotWithShape="1">
                  <a:gsLst>
                    <a:gs pos="0">
                      <a:srgbClr val="BEE0F7"/>
                    </a:gs>
                    <a:gs pos="100000">
                      <a:srgbClr val="3CA1E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332" name="AutoShape 97"/>
                <p:cNvSpPr>
                  <a:spLocks noChangeArrowheads="1"/>
                </p:cNvSpPr>
                <p:nvPr/>
              </p:nvSpPr>
              <p:spPr bwMode="auto">
                <a:xfrm>
                  <a:off x="1229003" y="3205890"/>
                  <a:ext cx="2163763" cy="329687"/>
                </a:xfrm>
                <a:prstGeom prst="roundRect">
                  <a:avLst>
                    <a:gd name="adj" fmla="val 40389"/>
                  </a:avLst>
                </a:prstGeom>
                <a:gradFill rotWithShape="1">
                  <a:gsLst>
                    <a:gs pos="0">
                      <a:srgbClr val="729EB4"/>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333" name="AutoShape 98"/>
                <p:cNvSpPr>
                  <a:spLocks noChangeArrowheads="1"/>
                </p:cNvSpPr>
                <p:nvPr/>
              </p:nvSpPr>
              <p:spPr bwMode="auto">
                <a:xfrm>
                  <a:off x="1273453" y="3220775"/>
                  <a:ext cx="2070100" cy="314802"/>
                </a:xfrm>
                <a:prstGeom prst="roundRect">
                  <a:avLst>
                    <a:gd name="adj" fmla="val 50000"/>
                  </a:avLst>
                </a:prstGeom>
                <a:gradFill rotWithShape="1">
                  <a:gsLst>
                    <a:gs pos="0">
                      <a:srgbClr val="7DAFD4"/>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grpSp>
          <p:sp>
            <p:nvSpPr>
              <p:cNvPr id="181327" name="矩形 136"/>
              <p:cNvSpPr>
                <a:spLocks noChangeArrowheads="1"/>
              </p:cNvSpPr>
              <p:nvPr/>
            </p:nvSpPr>
            <p:spPr bwMode="auto">
              <a:xfrm>
                <a:off x="3454538" y="1893337"/>
                <a:ext cx="2182380" cy="65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zh-CN" altLang="en-US" sz="2600">
                    <a:solidFill>
                      <a:srgbClr val="660066"/>
                    </a:solidFill>
                    <a:latin typeface="黑体" panose="02010609060101010101" pitchFamily="2" charset="-122"/>
                    <a:ea typeface="黑体" panose="02010609060101010101" pitchFamily="2" charset="-122"/>
                  </a:rPr>
                  <a:t>数据完整性</a:t>
                </a:r>
                <a:endParaRPr lang="zh-CN" altLang="en-US" sz="2600">
                  <a:solidFill>
                    <a:srgbClr val="660066"/>
                  </a:solidFill>
                  <a:latin typeface="黑体" panose="02010609060101010101" pitchFamily="2" charset="-122"/>
                  <a:ea typeface="黑体" panose="02010609060101010101" pitchFamily="2" charset="-122"/>
                </a:endParaRPr>
              </a:p>
            </p:txBody>
          </p:sp>
        </p:grpSp>
        <p:grpSp>
          <p:nvGrpSpPr>
            <p:cNvPr id="181317" name="组合 42"/>
            <p:cNvGrpSpPr/>
            <p:nvPr/>
          </p:nvGrpSpPr>
          <p:grpSpPr bwMode="auto">
            <a:xfrm>
              <a:off x="4572000" y="5575644"/>
              <a:ext cx="2191915" cy="1282380"/>
              <a:chOff x="3454538" y="1596624"/>
              <a:chExt cx="2184251" cy="1705373"/>
            </a:xfrm>
          </p:grpSpPr>
          <p:grpSp>
            <p:nvGrpSpPr>
              <p:cNvPr id="181318" name="组合 39"/>
              <p:cNvGrpSpPr/>
              <p:nvPr/>
            </p:nvGrpSpPr>
            <p:grpSpPr bwMode="auto">
              <a:xfrm>
                <a:off x="3468676" y="1596624"/>
                <a:ext cx="2170113" cy="1705373"/>
                <a:chOff x="1222653" y="1419663"/>
                <a:chExt cx="2170113" cy="2115914"/>
              </a:xfrm>
            </p:grpSpPr>
            <p:sp>
              <p:nvSpPr>
                <p:cNvPr id="181320" name="AutoShape 93"/>
                <p:cNvSpPr>
                  <a:spLocks noChangeArrowheads="1"/>
                </p:cNvSpPr>
                <p:nvPr/>
              </p:nvSpPr>
              <p:spPr bwMode="auto">
                <a:xfrm>
                  <a:off x="1222653" y="1419663"/>
                  <a:ext cx="2163763" cy="1786227"/>
                </a:xfrm>
                <a:prstGeom prst="roundRect">
                  <a:avLst>
                    <a:gd name="adj" fmla="val 17509"/>
                  </a:avLst>
                </a:prstGeom>
                <a:gradFill rotWithShape="1">
                  <a:gsLst>
                    <a:gs pos="0">
                      <a:srgbClr val="4E91D4"/>
                    </a:gs>
                    <a:gs pos="100000">
                      <a:srgbClr val="3477A4"/>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321" name="AutoShape 94"/>
                <p:cNvSpPr>
                  <a:spLocks noChangeArrowheads="1"/>
                </p:cNvSpPr>
                <p:nvPr/>
              </p:nvSpPr>
              <p:spPr bwMode="auto">
                <a:xfrm>
                  <a:off x="1255991" y="1424624"/>
                  <a:ext cx="2098675" cy="1752489"/>
                </a:xfrm>
                <a:prstGeom prst="roundRect">
                  <a:avLst>
                    <a:gd name="adj" fmla="val 16667"/>
                  </a:avLst>
                </a:prstGeom>
                <a:solidFill>
                  <a:srgbClr val="3CA1E6"/>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322" name="AutoShape 95"/>
                <p:cNvSpPr>
                  <a:spLocks noChangeArrowheads="1"/>
                </p:cNvSpPr>
                <p:nvPr/>
              </p:nvSpPr>
              <p:spPr bwMode="auto">
                <a:xfrm>
                  <a:off x="1273453" y="2714677"/>
                  <a:ext cx="2070100" cy="443580"/>
                </a:xfrm>
                <a:prstGeom prst="roundRect">
                  <a:avLst>
                    <a:gd name="adj" fmla="val 50000"/>
                  </a:avLst>
                </a:prstGeom>
                <a:gradFill rotWithShape="1">
                  <a:gsLst>
                    <a:gs pos="0">
                      <a:srgbClr val="3CA1E6">
                        <a:alpha val="0"/>
                      </a:srgbClr>
                    </a:gs>
                    <a:gs pos="100000">
                      <a:srgbClr val="9BCFF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323" name="AutoShape 96"/>
                <p:cNvSpPr>
                  <a:spLocks noChangeArrowheads="1"/>
                </p:cNvSpPr>
                <p:nvPr/>
              </p:nvSpPr>
              <p:spPr bwMode="auto">
                <a:xfrm>
                  <a:off x="1273453" y="1438519"/>
                  <a:ext cx="2070100" cy="442587"/>
                </a:xfrm>
                <a:prstGeom prst="roundRect">
                  <a:avLst>
                    <a:gd name="adj" fmla="val 50000"/>
                  </a:avLst>
                </a:prstGeom>
                <a:gradFill rotWithShape="1">
                  <a:gsLst>
                    <a:gs pos="0">
                      <a:srgbClr val="BEE0F7"/>
                    </a:gs>
                    <a:gs pos="100000">
                      <a:srgbClr val="3CA1E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324" name="AutoShape 97"/>
                <p:cNvSpPr>
                  <a:spLocks noChangeArrowheads="1"/>
                </p:cNvSpPr>
                <p:nvPr/>
              </p:nvSpPr>
              <p:spPr bwMode="auto">
                <a:xfrm>
                  <a:off x="1229003" y="3205890"/>
                  <a:ext cx="2163763" cy="329687"/>
                </a:xfrm>
                <a:prstGeom prst="roundRect">
                  <a:avLst>
                    <a:gd name="adj" fmla="val 40389"/>
                  </a:avLst>
                </a:prstGeom>
                <a:gradFill rotWithShape="1">
                  <a:gsLst>
                    <a:gs pos="0">
                      <a:srgbClr val="729EB4"/>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325" name="AutoShape 98"/>
                <p:cNvSpPr>
                  <a:spLocks noChangeArrowheads="1"/>
                </p:cNvSpPr>
                <p:nvPr/>
              </p:nvSpPr>
              <p:spPr bwMode="auto">
                <a:xfrm>
                  <a:off x="1273453" y="3220775"/>
                  <a:ext cx="2070100" cy="314802"/>
                </a:xfrm>
                <a:prstGeom prst="roundRect">
                  <a:avLst>
                    <a:gd name="adj" fmla="val 50000"/>
                  </a:avLst>
                </a:prstGeom>
                <a:gradFill rotWithShape="1">
                  <a:gsLst>
                    <a:gs pos="0">
                      <a:srgbClr val="7DAFD4"/>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grpSp>
          <p:sp>
            <p:nvSpPr>
              <p:cNvPr id="181319" name="矩形 145"/>
              <p:cNvSpPr>
                <a:spLocks noChangeArrowheads="1"/>
              </p:cNvSpPr>
              <p:nvPr/>
            </p:nvSpPr>
            <p:spPr bwMode="auto">
              <a:xfrm>
                <a:off x="3454538" y="1893337"/>
                <a:ext cx="2182380" cy="65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zh-CN" altLang="en-US" sz="2600">
                    <a:solidFill>
                      <a:srgbClr val="660066"/>
                    </a:solidFill>
                    <a:latin typeface="黑体" panose="02010609060101010101" pitchFamily="2" charset="-122"/>
                    <a:ea typeface="黑体" panose="02010609060101010101" pitchFamily="2" charset="-122"/>
                  </a:rPr>
                  <a:t>认证交换</a:t>
                </a:r>
                <a:endParaRPr lang="zh-CN" altLang="en-US" sz="2600">
                  <a:solidFill>
                    <a:srgbClr val="660066"/>
                  </a:solidFill>
                  <a:latin typeface="黑体" panose="02010609060101010101" pitchFamily="2" charset="-122"/>
                  <a:ea typeface="黑体" panose="02010609060101010101" pitchFamily="2" charset="-122"/>
                </a:endParaRPr>
              </a:p>
            </p:txBody>
          </p:sp>
        </p:grpSp>
      </p:grpSp>
      <p:grpSp>
        <p:nvGrpSpPr>
          <p:cNvPr id="7" name="组合 180"/>
          <p:cNvGrpSpPr/>
          <p:nvPr/>
        </p:nvGrpSpPr>
        <p:grpSpPr bwMode="auto">
          <a:xfrm>
            <a:off x="0" y="1928813"/>
            <a:ext cx="2192338" cy="3997325"/>
            <a:chOff x="-32" y="1928802"/>
            <a:chExt cx="2191947" cy="3997024"/>
          </a:xfrm>
        </p:grpSpPr>
        <p:grpSp>
          <p:nvGrpSpPr>
            <p:cNvPr id="181289" name="组合 42"/>
            <p:cNvGrpSpPr/>
            <p:nvPr/>
          </p:nvGrpSpPr>
          <p:grpSpPr bwMode="auto">
            <a:xfrm>
              <a:off x="-32" y="3289628"/>
              <a:ext cx="2191915" cy="1282380"/>
              <a:chOff x="3454538" y="1596624"/>
              <a:chExt cx="2184251" cy="1705373"/>
            </a:xfrm>
          </p:grpSpPr>
          <p:grpSp>
            <p:nvGrpSpPr>
              <p:cNvPr id="181308" name="组合 39"/>
              <p:cNvGrpSpPr/>
              <p:nvPr/>
            </p:nvGrpSpPr>
            <p:grpSpPr bwMode="auto">
              <a:xfrm>
                <a:off x="3468676" y="1596624"/>
                <a:ext cx="2170113" cy="1705373"/>
                <a:chOff x="1222653" y="1419663"/>
                <a:chExt cx="2170113" cy="2115914"/>
              </a:xfrm>
            </p:grpSpPr>
            <p:sp>
              <p:nvSpPr>
                <p:cNvPr id="181310" name="AutoShape 93"/>
                <p:cNvSpPr>
                  <a:spLocks noChangeArrowheads="1"/>
                </p:cNvSpPr>
                <p:nvPr/>
              </p:nvSpPr>
              <p:spPr bwMode="auto">
                <a:xfrm>
                  <a:off x="1222653" y="1419663"/>
                  <a:ext cx="2163763" cy="1786227"/>
                </a:xfrm>
                <a:prstGeom prst="roundRect">
                  <a:avLst>
                    <a:gd name="adj" fmla="val 17509"/>
                  </a:avLst>
                </a:prstGeom>
                <a:gradFill rotWithShape="1">
                  <a:gsLst>
                    <a:gs pos="0">
                      <a:srgbClr val="4E91D4"/>
                    </a:gs>
                    <a:gs pos="100000">
                      <a:srgbClr val="3477A4"/>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311" name="AutoShape 94"/>
                <p:cNvSpPr>
                  <a:spLocks noChangeArrowheads="1"/>
                </p:cNvSpPr>
                <p:nvPr/>
              </p:nvSpPr>
              <p:spPr bwMode="auto">
                <a:xfrm>
                  <a:off x="1255991" y="1424624"/>
                  <a:ext cx="2098675" cy="1752489"/>
                </a:xfrm>
                <a:prstGeom prst="roundRect">
                  <a:avLst>
                    <a:gd name="adj" fmla="val 16667"/>
                  </a:avLst>
                </a:prstGeom>
                <a:solidFill>
                  <a:srgbClr val="3CA1E6"/>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312" name="AutoShape 95"/>
                <p:cNvSpPr>
                  <a:spLocks noChangeArrowheads="1"/>
                </p:cNvSpPr>
                <p:nvPr/>
              </p:nvSpPr>
              <p:spPr bwMode="auto">
                <a:xfrm>
                  <a:off x="1273453" y="2714677"/>
                  <a:ext cx="2070100" cy="443580"/>
                </a:xfrm>
                <a:prstGeom prst="roundRect">
                  <a:avLst>
                    <a:gd name="adj" fmla="val 50000"/>
                  </a:avLst>
                </a:prstGeom>
                <a:gradFill rotWithShape="1">
                  <a:gsLst>
                    <a:gs pos="0">
                      <a:srgbClr val="3CA1E6">
                        <a:alpha val="0"/>
                      </a:srgbClr>
                    </a:gs>
                    <a:gs pos="100000">
                      <a:srgbClr val="9BCFF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313" name="AutoShape 96"/>
                <p:cNvSpPr>
                  <a:spLocks noChangeArrowheads="1"/>
                </p:cNvSpPr>
                <p:nvPr/>
              </p:nvSpPr>
              <p:spPr bwMode="auto">
                <a:xfrm>
                  <a:off x="1273453" y="1438518"/>
                  <a:ext cx="2070100" cy="442587"/>
                </a:xfrm>
                <a:prstGeom prst="roundRect">
                  <a:avLst>
                    <a:gd name="adj" fmla="val 50000"/>
                  </a:avLst>
                </a:prstGeom>
                <a:gradFill rotWithShape="1">
                  <a:gsLst>
                    <a:gs pos="0">
                      <a:srgbClr val="BEE0F7"/>
                    </a:gs>
                    <a:gs pos="100000">
                      <a:srgbClr val="3CA1E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314" name="AutoShape 97"/>
                <p:cNvSpPr>
                  <a:spLocks noChangeArrowheads="1"/>
                </p:cNvSpPr>
                <p:nvPr/>
              </p:nvSpPr>
              <p:spPr bwMode="auto">
                <a:xfrm>
                  <a:off x="1229003" y="3205890"/>
                  <a:ext cx="2163763" cy="329687"/>
                </a:xfrm>
                <a:prstGeom prst="roundRect">
                  <a:avLst>
                    <a:gd name="adj" fmla="val 40389"/>
                  </a:avLst>
                </a:prstGeom>
                <a:gradFill rotWithShape="1">
                  <a:gsLst>
                    <a:gs pos="0">
                      <a:srgbClr val="729EB4"/>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315" name="AutoShape 98"/>
                <p:cNvSpPr>
                  <a:spLocks noChangeArrowheads="1"/>
                </p:cNvSpPr>
                <p:nvPr/>
              </p:nvSpPr>
              <p:spPr bwMode="auto">
                <a:xfrm>
                  <a:off x="1273453" y="3220775"/>
                  <a:ext cx="2070100" cy="314802"/>
                </a:xfrm>
                <a:prstGeom prst="roundRect">
                  <a:avLst>
                    <a:gd name="adj" fmla="val 50000"/>
                  </a:avLst>
                </a:prstGeom>
                <a:gradFill rotWithShape="1">
                  <a:gsLst>
                    <a:gs pos="0">
                      <a:srgbClr val="7DAFD4"/>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grpSp>
          <p:sp>
            <p:nvSpPr>
              <p:cNvPr id="181309" name="矩形 118"/>
              <p:cNvSpPr>
                <a:spLocks noChangeArrowheads="1"/>
              </p:cNvSpPr>
              <p:nvPr/>
            </p:nvSpPr>
            <p:spPr bwMode="auto">
              <a:xfrm>
                <a:off x="3454538" y="1893337"/>
                <a:ext cx="2182380" cy="65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zh-CN" altLang="en-US" sz="2600">
                    <a:solidFill>
                      <a:srgbClr val="660066"/>
                    </a:solidFill>
                    <a:latin typeface="黑体" panose="02010609060101010101" pitchFamily="2" charset="-122"/>
                    <a:ea typeface="黑体" panose="02010609060101010101" pitchFamily="2" charset="-122"/>
                  </a:rPr>
                  <a:t>数字签名</a:t>
                </a:r>
                <a:endParaRPr lang="zh-CN" altLang="en-US" sz="2600">
                  <a:solidFill>
                    <a:srgbClr val="660066"/>
                  </a:solidFill>
                  <a:latin typeface="黑体" panose="02010609060101010101" pitchFamily="2" charset="-122"/>
                  <a:ea typeface="黑体" panose="02010609060101010101" pitchFamily="2" charset="-122"/>
                </a:endParaRPr>
              </a:p>
            </p:txBody>
          </p:sp>
        </p:grpSp>
        <p:grpSp>
          <p:nvGrpSpPr>
            <p:cNvPr id="181290" name="组合 42"/>
            <p:cNvGrpSpPr/>
            <p:nvPr/>
          </p:nvGrpSpPr>
          <p:grpSpPr bwMode="auto">
            <a:xfrm>
              <a:off x="-32" y="4643446"/>
              <a:ext cx="2191915" cy="1282380"/>
              <a:chOff x="3454538" y="1596624"/>
              <a:chExt cx="2184251" cy="1705373"/>
            </a:xfrm>
          </p:grpSpPr>
          <p:grpSp>
            <p:nvGrpSpPr>
              <p:cNvPr id="181300" name="组合 39"/>
              <p:cNvGrpSpPr/>
              <p:nvPr/>
            </p:nvGrpSpPr>
            <p:grpSpPr bwMode="auto">
              <a:xfrm>
                <a:off x="3468676" y="1596624"/>
                <a:ext cx="2170113" cy="1705373"/>
                <a:chOff x="1222653" y="1419663"/>
                <a:chExt cx="2170113" cy="2115914"/>
              </a:xfrm>
            </p:grpSpPr>
            <p:sp>
              <p:nvSpPr>
                <p:cNvPr id="181302" name="AutoShape 93"/>
                <p:cNvSpPr>
                  <a:spLocks noChangeArrowheads="1"/>
                </p:cNvSpPr>
                <p:nvPr/>
              </p:nvSpPr>
              <p:spPr bwMode="auto">
                <a:xfrm>
                  <a:off x="1222653" y="1419663"/>
                  <a:ext cx="2163763" cy="1786227"/>
                </a:xfrm>
                <a:prstGeom prst="roundRect">
                  <a:avLst>
                    <a:gd name="adj" fmla="val 17509"/>
                  </a:avLst>
                </a:prstGeom>
                <a:gradFill rotWithShape="1">
                  <a:gsLst>
                    <a:gs pos="0">
                      <a:srgbClr val="4E91D4"/>
                    </a:gs>
                    <a:gs pos="100000">
                      <a:srgbClr val="3477A4"/>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303" name="AutoShape 94"/>
                <p:cNvSpPr>
                  <a:spLocks noChangeArrowheads="1"/>
                </p:cNvSpPr>
                <p:nvPr/>
              </p:nvSpPr>
              <p:spPr bwMode="auto">
                <a:xfrm>
                  <a:off x="1255991" y="1424624"/>
                  <a:ext cx="2098675" cy="1752489"/>
                </a:xfrm>
                <a:prstGeom prst="roundRect">
                  <a:avLst>
                    <a:gd name="adj" fmla="val 16667"/>
                  </a:avLst>
                </a:prstGeom>
                <a:solidFill>
                  <a:srgbClr val="3CA1E6"/>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304" name="AutoShape 95"/>
                <p:cNvSpPr>
                  <a:spLocks noChangeArrowheads="1"/>
                </p:cNvSpPr>
                <p:nvPr/>
              </p:nvSpPr>
              <p:spPr bwMode="auto">
                <a:xfrm>
                  <a:off x="1273453" y="2714677"/>
                  <a:ext cx="2070100" cy="443580"/>
                </a:xfrm>
                <a:prstGeom prst="roundRect">
                  <a:avLst>
                    <a:gd name="adj" fmla="val 50000"/>
                  </a:avLst>
                </a:prstGeom>
                <a:gradFill rotWithShape="1">
                  <a:gsLst>
                    <a:gs pos="0">
                      <a:srgbClr val="3CA1E6">
                        <a:alpha val="0"/>
                      </a:srgbClr>
                    </a:gs>
                    <a:gs pos="100000">
                      <a:srgbClr val="9BCFF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305" name="AutoShape 96"/>
                <p:cNvSpPr>
                  <a:spLocks noChangeArrowheads="1"/>
                </p:cNvSpPr>
                <p:nvPr/>
              </p:nvSpPr>
              <p:spPr bwMode="auto">
                <a:xfrm>
                  <a:off x="1273453" y="1438518"/>
                  <a:ext cx="2070100" cy="442587"/>
                </a:xfrm>
                <a:prstGeom prst="roundRect">
                  <a:avLst>
                    <a:gd name="adj" fmla="val 50000"/>
                  </a:avLst>
                </a:prstGeom>
                <a:gradFill rotWithShape="1">
                  <a:gsLst>
                    <a:gs pos="0">
                      <a:srgbClr val="BEE0F7"/>
                    </a:gs>
                    <a:gs pos="100000">
                      <a:srgbClr val="3CA1E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306" name="AutoShape 97"/>
                <p:cNvSpPr>
                  <a:spLocks noChangeArrowheads="1"/>
                </p:cNvSpPr>
                <p:nvPr/>
              </p:nvSpPr>
              <p:spPr bwMode="auto">
                <a:xfrm>
                  <a:off x="1229003" y="3205890"/>
                  <a:ext cx="2163763" cy="329687"/>
                </a:xfrm>
                <a:prstGeom prst="roundRect">
                  <a:avLst>
                    <a:gd name="adj" fmla="val 40389"/>
                  </a:avLst>
                </a:prstGeom>
                <a:gradFill rotWithShape="1">
                  <a:gsLst>
                    <a:gs pos="0">
                      <a:srgbClr val="729EB4"/>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307" name="AutoShape 98"/>
                <p:cNvSpPr>
                  <a:spLocks noChangeArrowheads="1"/>
                </p:cNvSpPr>
                <p:nvPr/>
              </p:nvSpPr>
              <p:spPr bwMode="auto">
                <a:xfrm>
                  <a:off x="1273453" y="3220775"/>
                  <a:ext cx="2070100" cy="314802"/>
                </a:xfrm>
                <a:prstGeom prst="roundRect">
                  <a:avLst>
                    <a:gd name="adj" fmla="val 50000"/>
                  </a:avLst>
                </a:prstGeom>
                <a:gradFill rotWithShape="1">
                  <a:gsLst>
                    <a:gs pos="0">
                      <a:srgbClr val="7DAFD4"/>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grpSp>
          <p:sp>
            <p:nvSpPr>
              <p:cNvPr id="181301" name="矩形 127"/>
              <p:cNvSpPr>
                <a:spLocks noChangeArrowheads="1"/>
              </p:cNvSpPr>
              <p:nvPr/>
            </p:nvSpPr>
            <p:spPr bwMode="auto">
              <a:xfrm>
                <a:off x="3454538" y="1893337"/>
                <a:ext cx="2182380" cy="65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zh-CN" altLang="en-US" sz="2600">
                    <a:solidFill>
                      <a:srgbClr val="660066"/>
                    </a:solidFill>
                    <a:latin typeface="黑体" panose="02010609060101010101" pitchFamily="2" charset="-122"/>
                    <a:ea typeface="黑体" panose="02010609060101010101" pitchFamily="2" charset="-122"/>
                  </a:rPr>
                  <a:t>访问控制</a:t>
                </a:r>
                <a:endParaRPr lang="zh-CN" altLang="en-US" sz="2600">
                  <a:solidFill>
                    <a:srgbClr val="660066"/>
                  </a:solidFill>
                  <a:latin typeface="黑体" panose="02010609060101010101" pitchFamily="2" charset="-122"/>
                  <a:ea typeface="黑体" panose="02010609060101010101" pitchFamily="2" charset="-122"/>
                </a:endParaRPr>
              </a:p>
            </p:txBody>
          </p:sp>
        </p:grpSp>
        <p:grpSp>
          <p:nvGrpSpPr>
            <p:cNvPr id="181291" name="组合 42"/>
            <p:cNvGrpSpPr/>
            <p:nvPr/>
          </p:nvGrpSpPr>
          <p:grpSpPr bwMode="auto">
            <a:xfrm>
              <a:off x="0" y="1928802"/>
              <a:ext cx="2191915" cy="1282380"/>
              <a:chOff x="3454538" y="1596624"/>
              <a:chExt cx="2184251" cy="1705373"/>
            </a:xfrm>
          </p:grpSpPr>
          <p:grpSp>
            <p:nvGrpSpPr>
              <p:cNvPr id="181292" name="组合 39"/>
              <p:cNvGrpSpPr/>
              <p:nvPr/>
            </p:nvGrpSpPr>
            <p:grpSpPr bwMode="auto">
              <a:xfrm>
                <a:off x="3468676" y="1596624"/>
                <a:ext cx="2170113" cy="1705373"/>
                <a:chOff x="1222653" y="1419663"/>
                <a:chExt cx="2170113" cy="2115914"/>
              </a:xfrm>
            </p:grpSpPr>
            <p:sp>
              <p:nvSpPr>
                <p:cNvPr id="181294" name="AutoShape 93"/>
                <p:cNvSpPr>
                  <a:spLocks noChangeArrowheads="1"/>
                </p:cNvSpPr>
                <p:nvPr/>
              </p:nvSpPr>
              <p:spPr bwMode="auto">
                <a:xfrm>
                  <a:off x="1222653" y="1419663"/>
                  <a:ext cx="2163763" cy="1786227"/>
                </a:xfrm>
                <a:prstGeom prst="roundRect">
                  <a:avLst>
                    <a:gd name="adj" fmla="val 17509"/>
                  </a:avLst>
                </a:prstGeom>
                <a:gradFill rotWithShape="1">
                  <a:gsLst>
                    <a:gs pos="0">
                      <a:srgbClr val="4E91D4"/>
                    </a:gs>
                    <a:gs pos="100000">
                      <a:srgbClr val="3477A4"/>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295" name="AutoShape 94"/>
                <p:cNvSpPr>
                  <a:spLocks noChangeArrowheads="1"/>
                </p:cNvSpPr>
                <p:nvPr/>
              </p:nvSpPr>
              <p:spPr bwMode="auto">
                <a:xfrm>
                  <a:off x="1255991" y="1424624"/>
                  <a:ext cx="2098675" cy="1752489"/>
                </a:xfrm>
                <a:prstGeom prst="roundRect">
                  <a:avLst>
                    <a:gd name="adj" fmla="val 16667"/>
                  </a:avLst>
                </a:prstGeom>
                <a:solidFill>
                  <a:srgbClr val="3CA1E6"/>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296" name="AutoShape 95"/>
                <p:cNvSpPr>
                  <a:spLocks noChangeArrowheads="1"/>
                </p:cNvSpPr>
                <p:nvPr/>
              </p:nvSpPr>
              <p:spPr bwMode="auto">
                <a:xfrm>
                  <a:off x="1273453" y="2714677"/>
                  <a:ext cx="2070100" cy="443580"/>
                </a:xfrm>
                <a:prstGeom prst="roundRect">
                  <a:avLst>
                    <a:gd name="adj" fmla="val 50000"/>
                  </a:avLst>
                </a:prstGeom>
                <a:gradFill rotWithShape="1">
                  <a:gsLst>
                    <a:gs pos="0">
                      <a:srgbClr val="3CA1E6">
                        <a:alpha val="0"/>
                      </a:srgbClr>
                    </a:gs>
                    <a:gs pos="100000">
                      <a:srgbClr val="9BCFF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297" name="AutoShape 96"/>
                <p:cNvSpPr>
                  <a:spLocks noChangeArrowheads="1"/>
                </p:cNvSpPr>
                <p:nvPr/>
              </p:nvSpPr>
              <p:spPr bwMode="auto">
                <a:xfrm>
                  <a:off x="1273453" y="1438518"/>
                  <a:ext cx="2070100" cy="442587"/>
                </a:xfrm>
                <a:prstGeom prst="roundRect">
                  <a:avLst>
                    <a:gd name="adj" fmla="val 50000"/>
                  </a:avLst>
                </a:prstGeom>
                <a:gradFill rotWithShape="1">
                  <a:gsLst>
                    <a:gs pos="0">
                      <a:srgbClr val="BEE0F7"/>
                    </a:gs>
                    <a:gs pos="100000">
                      <a:srgbClr val="3CA1E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298" name="AutoShape 97"/>
                <p:cNvSpPr>
                  <a:spLocks noChangeArrowheads="1"/>
                </p:cNvSpPr>
                <p:nvPr/>
              </p:nvSpPr>
              <p:spPr bwMode="auto">
                <a:xfrm>
                  <a:off x="1229003" y="3205890"/>
                  <a:ext cx="2163763" cy="329687"/>
                </a:xfrm>
                <a:prstGeom prst="roundRect">
                  <a:avLst>
                    <a:gd name="adj" fmla="val 40389"/>
                  </a:avLst>
                </a:prstGeom>
                <a:gradFill rotWithShape="1">
                  <a:gsLst>
                    <a:gs pos="0">
                      <a:srgbClr val="729EB4"/>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299" name="AutoShape 98"/>
                <p:cNvSpPr>
                  <a:spLocks noChangeArrowheads="1"/>
                </p:cNvSpPr>
                <p:nvPr/>
              </p:nvSpPr>
              <p:spPr bwMode="auto">
                <a:xfrm>
                  <a:off x="1273453" y="3220775"/>
                  <a:ext cx="2070100" cy="314802"/>
                </a:xfrm>
                <a:prstGeom prst="roundRect">
                  <a:avLst>
                    <a:gd name="adj" fmla="val 50000"/>
                  </a:avLst>
                </a:prstGeom>
                <a:gradFill rotWithShape="1">
                  <a:gsLst>
                    <a:gs pos="0">
                      <a:srgbClr val="7DAFD4"/>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grpSp>
          <p:sp>
            <p:nvSpPr>
              <p:cNvPr id="181293" name="矩形 154"/>
              <p:cNvSpPr>
                <a:spLocks noChangeArrowheads="1"/>
              </p:cNvSpPr>
              <p:nvPr/>
            </p:nvSpPr>
            <p:spPr bwMode="auto">
              <a:xfrm>
                <a:off x="3454538" y="1893337"/>
                <a:ext cx="2182380" cy="65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zh-CN" altLang="en-US" sz="2600">
                    <a:solidFill>
                      <a:srgbClr val="660066"/>
                    </a:solidFill>
                    <a:latin typeface="黑体" panose="02010609060101010101" pitchFamily="2" charset="-122"/>
                    <a:ea typeface="黑体" panose="02010609060101010101" pitchFamily="2" charset="-122"/>
                  </a:rPr>
                  <a:t>加密</a:t>
                </a:r>
                <a:endParaRPr lang="zh-CN" altLang="en-US" sz="2600">
                  <a:solidFill>
                    <a:srgbClr val="660066"/>
                  </a:solidFill>
                  <a:latin typeface="黑体" panose="02010609060101010101" pitchFamily="2" charset="-122"/>
                  <a:ea typeface="黑体" panose="02010609060101010101" pitchFamily="2" charset="-122"/>
                </a:endParaRPr>
              </a:p>
            </p:txBody>
          </p:sp>
        </p:grpSp>
      </p:grpSp>
      <p:grpSp>
        <p:nvGrpSpPr>
          <p:cNvPr id="14" name="组合 181"/>
          <p:cNvGrpSpPr/>
          <p:nvPr/>
        </p:nvGrpSpPr>
        <p:grpSpPr bwMode="auto">
          <a:xfrm>
            <a:off x="6858000" y="1931988"/>
            <a:ext cx="2192338" cy="3779837"/>
            <a:chOff x="6858016" y="1932306"/>
            <a:chExt cx="2191915" cy="3779206"/>
          </a:xfrm>
        </p:grpSpPr>
        <p:grpSp>
          <p:nvGrpSpPr>
            <p:cNvPr id="181262" name="组合 42"/>
            <p:cNvGrpSpPr/>
            <p:nvPr/>
          </p:nvGrpSpPr>
          <p:grpSpPr bwMode="auto">
            <a:xfrm>
              <a:off x="6858016" y="4429132"/>
              <a:ext cx="2191915" cy="1282380"/>
              <a:chOff x="3454538" y="1596624"/>
              <a:chExt cx="2184251" cy="1705373"/>
            </a:xfrm>
          </p:grpSpPr>
          <p:grpSp>
            <p:nvGrpSpPr>
              <p:cNvPr id="181281" name="组合 39"/>
              <p:cNvGrpSpPr/>
              <p:nvPr/>
            </p:nvGrpSpPr>
            <p:grpSpPr bwMode="auto">
              <a:xfrm>
                <a:off x="3468676" y="1596624"/>
                <a:ext cx="2170113" cy="1705373"/>
                <a:chOff x="1222653" y="1419663"/>
                <a:chExt cx="2170113" cy="2115914"/>
              </a:xfrm>
            </p:grpSpPr>
            <p:sp>
              <p:nvSpPr>
                <p:cNvPr id="181283" name="AutoShape 93"/>
                <p:cNvSpPr>
                  <a:spLocks noChangeArrowheads="1"/>
                </p:cNvSpPr>
                <p:nvPr/>
              </p:nvSpPr>
              <p:spPr bwMode="auto">
                <a:xfrm>
                  <a:off x="1222653" y="1419663"/>
                  <a:ext cx="2163763" cy="1786227"/>
                </a:xfrm>
                <a:prstGeom prst="roundRect">
                  <a:avLst>
                    <a:gd name="adj" fmla="val 17509"/>
                  </a:avLst>
                </a:prstGeom>
                <a:gradFill rotWithShape="1">
                  <a:gsLst>
                    <a:gs pos="0">
                      <a:srgbClr val="4E91D4"/>
                    </a:gs>
                    <a:gs pos="100000">
                      <a:srgbClr val="3477A4"/>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284" name="AutoShape 94"/>
                <p:cNvSpPr>
                  <a:spLocks noChangeArrowheads="1"/>
                </p:cNvSpPr>
                <p:nvPr/>
              </p:nvSpPr>
              <p:spPr bwMode="auto">
                <a:xfrm>
                  <a:off x="1255991" y="1424624"/>
                  <a:ext cx="2098675" cy="1752489"/>
                </a:xfrm>
                <a:prstGeom prst="roundRect">
                  <a:avLst>
                    <a:gd name="adj" fmla="val 16667"/>
                  </a:avLst>
                </a:prstGeom>
                <a:solidFill>
                  <a:srgbClr val="3CA1E6"/>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285" name="AutoShape 95"/>
                <p:cNvSpPr>
                  <a:spLocks noChangeArrowheads="1"/>
                </p:cNvSpPr>
                <p:nvPr/>
              </p:nvSpPr>
              <p:spPr bwMode="auto">
                <a:xfrm>
                  <a:off x="1273453" y="2714677"/>
                  <a:ext cx="2070100" cy="443580"/>
                </a:xfrm>
                <a:prstGeom prst="roundRect">
                  <a:avLst>
                    <a:gd name="adj" fmla="val 50000"/>
                  </a:avLst>
                </a:prstGeom>
                <a:gradFill rotWithShape="1">
                  <a:gsLst>
                    <a:gs pos="0">
                      <a:srgbClr val="3CA1E6">
                        <a:alpha val="0"/>
                      </a:srgbClr>
                    </a:gs>
                    <a:gs pos="100000">
                      <a:srgbClr val="9BCFF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286" name="AutoShape 96"/>
                <p:cNvSpPr>
                  <a:spLocks noChangeArrowheads="1"/>
                </p:cNvSpPr>
                <p:nvPr/>
              </p:nvSpPr>
              <p:spPr bwMode="auto">
                <a:xfrm>
                  <a:off x="1273453" y="1438518"/>
                  <a:ext cx="2070100" cy="442587"/>
                </a:xfrm>
                <a:prstGeom prst="roundRect">
                  <a:avLst>
                    <a:gd name="adj" fmla="val 50000"/>
                  </a:avLst>
                </a:prstGeom>
                <a:gradFill rotWithShape="1">
                  <a:gsLst>
                    <a:gs pos="0">
                      <a:srgbClr val="BEE0F7"/>
                    </a:gs>
                    <a:gs pos="100000">
                      <a:srgbClr val="3CA1E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287" name="AutoShape 97"/>
                <p:cNvSpPr>
                  <a:spLocks noChangeArrowheads="1"/>
                </p:cNvSpPr>
                <p:nvPr/>
              </p:nvSpPr>
              <p:spPr bwMode="auto">
                <a:xfrm>
                  <a:off x="1229003" y="3205890"/>
                  <a:ext cx="2163763" cy="329687"/>
                </a:xfrm>
                <a:prstGeom prst="roundRect">
                  <a:avLst>
                    <a:gd name="adj" fmla="val 40389"/>
                  </a:avLst>
                </a:prstGeom>
                <a:gradFill rotWithShape="1">
                  <a:gsLst>
                    <a:gs pos="0">
                      <a:srgbClr val="729EB4"/>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288" name="AutoShape 98"/>
                <p:cNvSpPr>
                  <a:spLocks noChangeArrowheads="1"/>
                </p:cNvSpPr>
                <p:nvPr/>
              </p:nvSpPr>
              <p:spPr bwMode="auto">
                <a:xfrm>
                  <a:off x="1273453" y="3220775"/>
                  <a:ext cx="2070100" cy="314802"/>
                </a:xfrm>
                <a:prstGeom prst="roundRect">
                  <a:avLst>
                    <a:gd name="adj" fmla="val 50000"/>
                  </a:avLst>
                </a:prstGeom>
                <a:gradFill rotWithShape="1">
                  <a:gsLst>
                    <a:gs pos="0">
                      <a:srgbClr val="7DAFD4"/>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grpSp>
          <p:sp>
            <p:nvSpPr>
              <p:cNvPr id="181282" name="矩形 108"/>
              <p:cNvSpPr>
                <a:spLocks noChangeArrowheads="1"/>
              </p:cNvSpPr>
              <p:nvPr/>
            </p:nvSpPr>
            <p:spPr bwMode="auto">
              <a:xfrm>
                <a:off x="3454538" y="1893337"/>
                <a:ext cx="2182380" cy="65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zh-CN" altLang="en-US" sz="2600">
                    <a:solidFill>
                      <a:srgbClr val="660066"/>
                    </a:solidFill>
                    <a:latin typeface="黑体" panose="02010609060101010101" pitchFamily="2" charset="-122"/>
                    <a:ea typeface="黑体" panose="02010609060101010101" pitchFamily="2" charset="-122"/>
                  </a:rPr>
                  <a:t>流量填充</a:t>
                </a:r>
                <a:endParaRPr lang="zh-CN" altLang="en-US" sz="2600">
                  <a:solidFill>
                    <a:srgbClr val="660066"/>
                  </a:solidFill>
                  <a:latin typeface="黑体" panose="02010609060101010101" pitchFamily="2" charset="-122"/>
                  <a:ea typeface="黑体" panose="02010609060101010101" pitchFamily="2" charset="-122"/>
                </a:endParaRPr>
              </a:p>
            </p:txBody>
          </p:sp>
        </p:grpSp>
        <p:grpSp>
          <p:nvGrpSpPr>
            <p:cNvPr id="181263" name="组合 42"/>
            <p:cNvGrpSpPr/>
            <p:nvPr/>
          </p:nvGrpSpPr>
          <p:grpSpPr bwMode="auto">
            <a:xfrm>
              <a:off x="6858016" y="3143248"/>
              <a:ext cx="2191915" cy="1282380"/>
              <a:chOff x="3454538" y="1596624"/>
              <a:chExt cx="2184251" cy="1705373"/>
            </a:xfrm>
          </p:grpSpPr>
          <p:grpSp>
            <p:nvGrpSpPr>
              <p:cNvPr id="181273" name="组合 39"/>
              <p:cNvGrpSpPr/>
              <p:nvPr/>
            </p:nvGrpSpPr>
            <p:grpSpPr bwMode="auto">
              <a:xfrm>
                <a:off x="3468676" y="1596624"/>
                <a:ext cx="2170113" cy="1705373"/>
                <a:chOff x="1222653" y="1419663"/>
                <a:chExt cx="2170113" cy="2115914"/>
              </a:xfrm>
            </p:grpSpPr>
            <p:sp>
              <p:nvSpPr>
                <p:cNvPr id="181275" name="AutoShape 93"/>
                <p:cNvSpPr>
                  <a:spLocks noChangeArrowheads="1"/>
                </p:cNvSpPr>
                <p:nvPr/>
              </p:nvSpPr>
              <p:spPr bwMode="auto">
                <a:xfrm>
                  <a:off x="1222653" y="1419663"/>
                  <a:ext cx="2163763" cy="1786227"/>
                </a:xfrm>
                <a:prstGeom prst="roundRect">
                  <a:avLst>
                    <a:gd name="adj" fmla="val 17509"/>
                  </a:avLst>
                </a:prstGeom>
                <a:gradFill rotWithShape="1">
                  <a:gsLst>
                    <a:gs pos="0">
                      <a:srgbClr val="4E91D4"/>
                    </a:gs>
                    <a:gs pos="100000">
                      <a:srgbClr val="3477A4"/>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276" name="AutoShape 94"/>
                <p:cNvSpPr>
                  <a:spLocks noChangeArrowheads="1"/>
                </p:cNvSpPr>
                <p:nvPr/>
              </p:nvSpPr>
              <p:spPr bwMode="auto">
                <a:xfrm>
                  <a:off x="1255991" y="1424624"/>
                  <a:ext cx="2098675" cy="1752489"/>
                </a:xfrm>
                <a:prstGeom prst="roundRect">
                  <a:avLst>
                    <a:gd name="adj" fmla="val 16667"/>
                  </a:avLst>
                </a:prstGeom>
                <a:solidFill>
                  <a:srgbClr val="3CA1E6"/>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277" name="AutoShape 95"/>
                <p:cNvSpPr>
                  <a:spLocks noChangeArrowheads="1"/>
                </p:cNvSpPr>
                <p:nvPr/>
              </p:nvSpPr>
              <p:spPr bwMode="auto">
                <a:xfrm>
                  <a:off x="1273453" y="2714677"/>
                  <a:ext cx="2070100" cy="443580"/>
                </a:xfrm>
                <a:prstGeom prst="roundRect">
                  <a:avLst>
                    <a:gd name="adj" fmla="val 50000"/>
                  </a:avLst>
                </a:prstGeom>
                <a:gradFill rotWithShape="1">
                  <a:gsLst>
                    <a:gs pos="0">
                      <a:srgbClr val="3CA1E6">
                        <a:alpha val="0"/>
                      </a:srgbClr>
                    </a:gs>
                    <a:gs pos="100000">
                      <a:srgbClr val="9BCFF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278" name="AutoShape 96"/>
                <p:cNvSpPr>
                  <a:spLocks noChangeArrowheads="1"/>
                </p:cNvSpPr>
                <p:nvPr/>
              </p:nvSpPr>
              <p:spPr bwMode="auto">
                <a:xfrm>
                  <a:off x="1273453" y="1438518"/>
                  <a:ext cx="2070100" cy="442587"/>
                </a:xfrm>
                <a:prstGeom prst="roundRect">
                  <a:avLst>
                    <a:gd name="adj" fmla="val 50000"/>
                  </a:avLst>
                </a:prstGeom>
                <a:gradFill rotWithShape="1">
                  <a:gsLst>
                    <a:gs pos="0">
                      <a:srgbClr val="BEE0F7"/>
                    </a:gs>
                    <a:gs pos="100000">
                      <a:srgbClr val="3CA1E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279" name="AutoShape 97"/>
                <p:cNvSpPr>
                  <a:spLocks noChangeArrowheads="1"/>
                </p:cNvSpPr>
                <p:nvPr/>
              </p:nvSpPr>
              <p:spPr bwMode="auto">
                <a:xfrm>
                  <a:off x="1229003" y="3205890"/>
                  <a:ext cx="2163763" cy="329687"/>
                </a:xfrm>
                <a:prstGeom prst="roundRect">
                  <a:avLst>
                    <a:gd name="adj" fmla="val 40389"/>
                  </a:avLst>
                </a:prstGeom>
                <a:gradFill rotWithShape="1">
                  <a:gsLst>
                    <a:gs pos="0">
                      <a:srgbClr val="729EB4"/>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280" name="AutoShape 98"/>
                <p:cNvSpPr>
                  <a:spLocks noChangeArrowheads="1"/>
                </p:cNvSpPr>
                <p:nvPr/>
              </p:nvSpPr>
              <p:spPr bwMode="auto">
                <a:xfrm>
                  <a:off x="1273453" y="3220775"/>
                  <a:ext cx="2070100" cy="314802"/>
                </a:xfrm>
                <a:prstGeom prst="roundRect">
                  <a:avLst>
                    <a:gd name="adj" fmla="val 50000"/>
                  </a:avLst>
                </a:prstGeom>
                <a:gradFill rotWithShape="1">
                  <a:gsLst>
                    <a:gs pos="0">
                      <a:srgbClr val="7DAFD4"/>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grpSp>
          <p:sp>
            <p:nvSpPr>
              <p:cNvPr id="181274" name="矩形 163"/>
              <p:cNvSpPr>
                <a:spLocks noChangeArrowheads="1"/>
              </p:cNvSpPr>
              <p:nvPr/>
            </p:nvSpPr>
            <p:spPr bwMode="auto">
              <a:xfrm>
                <a:off x="3454538" y="1893337"/>
                <a:ext cx="2182380" cy="65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zh-CN" altLang="en-US" sz="2600">
                    <a:solidFill>
                      <a:srgbClr val="660066"/>
                    </a:solidFill>
                    <a:latin typeface="黑体" panose="02010609060101010101" pitchFamily="2" charset="-122"/>
                    <a:ea typeface="黑体" panose="02010609060101010101" pitchFamily="2" charset="-122"/>
                  </a:rPr>
                  <a:t>公证</a:t>
                </a:r>
                <a:endParaRPr lang="zh-CN" altLang="en-US" sz="2600">
                  <a:solidFill>
                    <a:srgbClr val="660066"/>
                  </a:solidFill>
                  <a:latin typeface="黑体" panose="02010609060101010101" pitchFamily="2" charset="-122"/>
                  <a:ea typeface="黑体" panose="02010609060101010101" pitchFamily="2" charset="-122"/>
                </a:endParaRPr>
              </a:p>
            </p:txBody>
          </p:sp>
        </p:grpSp>
        <p:grpSp>
          <p:nvGrpSpPr>
            <p:cNvPr id="181264" name="组合 42"/>
            <p:cNvGrpSpPr/>
            <p:nvPr/>
          </p:nvGrpSpPr>
          <p:grpSpPr bwMode="auto">
            <a:xfrm>
              <a:off x="6858016" y="1932306"/>
              <a:ext cx="2191915" cy="1282380"/>
              <a:chOff x="3454538" y="1596624"/>
              <a:chExt cx="2184251" cy="1705373"/>
            </a:xfrm>
          </p:grpSpPr>
          <p:grpSp>
            <p:nvGrpSpPr>
              <p:cNvPr id="181265" name="组合 39"/>
              <p:cNvGrpSpPr/>
              <p:nvPr/>
            </p:nvGrpSpPr>
            <p:grpSpPr bwMode="auto">
              <a:xfrm>
                <a:off x="3468676" y="1596624"/>
                <a:ext cx="2170113" cy="1705373"/>
                <a:chOff x="1222653" y="1419663"/>
                <a:chExt cx="2170113" cy="2115914"/>
              </a:xfrm>
            </p:grpSpPr>
            <p:sp>
              <p:nvSpPr>
                <p:cNvPr id="181267" name="AutoShape 93"/>
                <p:cNvSpPr>
                  <a:spLocks noChangeArrowheads="1"/>
                </p:cNvSpPr>
                <p:nvPr/>
              </p:nvSpPr>
              <p:spPr bwMode="auto">
                <a:xfrm>
                  <a:off x="1222653" y="1419663"/>
                  <a:ext cx="2163763" cy="1786227"/>
                </a:xfrm>
                <a:prstGeom prst="roundRect">
                  <a:avLst>
                    <a:gd name="adj" fmla="val 17509"/>
                  </a:avLst>
                </a:prstGeom>
                <a:gradFill rotWithShape="1">
                  <a:gsLst>
                    <a:gs pos="0">
                      <a:srgbClr val="4E91D4"/>
                    </a:gs>
                    <a:gs pos="100000">
                      <a:srgbClr val="3477A4"/>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268" name="AutoShape 94"/>
                <p:cNvSpPr>
                  <a:spLocks noChangeArrowheads="1"/>
                </p:cNvSpPr>
                <p:nvPr/>
              </p:nvSpPr>
              <p:spPr bwMode="auto">
                <a:xfrm>
                  <a:off x="1255991" y="1424624"/>
                  <a:ext cx="2098675" cy="1752489"/>
                </a:xfrm>
                <a:prstGeom prst="roundRect">
                  <a:avLst>
                    <a:gd name="adj" fmla="val 16667"/>
                  </a:avLst>
                </a:prstGeom>
                <a:solidFill>
                  <a:srgbClr val="3CA1E6"/>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269" name="AutoShape 95"/>
                <p:cNvSpPr>
                  <a:spLocks noChangeArrowheads="1"/>
                </p:cNvSpPr>
                <p:nvPr/>
              </p:nvSpPr>
              <p:spPr bwMode="auto">
                <a:xfrm>
                  <a:off x="1273453" y="2714677"/>
                  <a:ext cx="2070100" cy="443580"/>
                </a:xfrm>
                <a:prstGeom prst="roundRect">
                  <a:avLst>
                    <a:gd name="adj" fmla="val 50000"/>
                  </a:avLst>
                </a:prstGeom>
                <a:gradFill rotWithShape="1">
                  <a:gsLst>
                    <a:gs pos="0">
                      <a:srgbClr val="3CA1E6">
                        <a:alpha val="0"/>
                      </a:srgbClr>
                    </a:gs>
                    <a:gs pos="100000">
                      <a:srgbClr val="9BCFF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270" name="AutoShape 96"/>
                <p:cNvSpPr>
                  <a:spLocks noChangeArrowheads="1"/>
                </p:cNvSpPr>
                <p:nvPr/>
              </p:nvSpPr>
              <p:spPr bwMode="auto">
                <a:xfrm>
                  <a:off x="1273453" y="1438518"/>
                  <a:ext cx="2070100" cy="442587"/>
                </a:xfrm>
                <a:prstGeom prst="roundRect">
                  <a:avLst>
                    <a:gd name="adj" fmla="val 50000"/>
                  </a:avLst>
                </a:prstGeom>
                <a:gradFill rotWithShape="1">
                  <a:gsLst>
                    <a:gs pos="0">
                      <a:srgbClr val="BEE0F7"/>
                    </a:gs>
                    <a:gs pos="100000">
                      <a:srgbClr val="3CA1E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271" name="AutoShape 97"/>
                <p:cNvSpPr>
                  <a:spLocks noChangeArrowheads="1"/>
                </p:cNvSpPr>
                <p:nvPr/>
              </p:nvSpPr>
              <p:spPr bwMode="auto">
                <a:xfrm>
                  <a:off x="1229003" y="3205890"/>
                  <a:ext cx="2163763" cy="329687"/>
                </a:xfrm>
                <a:prstGeom prst="roundRect">
                  <a:avLst>
                    <a:gd name="adj" fmla="val 40389"/>
                  </a:avLst>
                </a:prstGeom>
                <a:gradFill rotWithShape="1">
                  <a:gsLst>
                    <a:gs pos="0">
                      <a:srgbClr val="729EB4"/>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sp>
              <p:nvSpPr>
                <p:cNvPr id="181272" name="AutoShape 98"/>
                <p:cNvSpPr>
                  <a:spLocks noChangeArrowheads="1"/>
                </p:cNvSpPr>
                <p:nvPr/>
              </p:nvSpPr>
              <p:spPr bwMode="auto">
                <a:xfrm>
                  <a:off x="1273453" y="3220775"/>
                  <a:ext cx="2070100" cy="314802"/>
                </a:xfrm>
                <a:prstGeom prst="roundRect">
                  <a:avLst>
                    <a:gd name="adj" fmla="val 50000"/>
                  </a:avLst>
                </a:prstGeom>
                <a:gradFill rotWithShape="1">
                  <a:gsLst>
                    <a:gs pos="0">
                      <a:srgbClr val="7DAFD4"/>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2600">
                    <a:latin typeface="Gulim" pitchFamily="34" charset="-127"/>
                  </a:endParaRPr>
                </a:p>
              </p:txBody>
            </p:sp>
          </p:grpSp>
          <p:sp>
            <p:nvSpPr>
              <p:cNvPr id="181266" name="矩形 172"/>
              <p:cNvSpPr>
                <a:spLocks noChangeArrowheads="1"/>
              </p:cNvSpPr>
              <p:nvPr/>
            </p:nvSpPr>
            <p:spPr bwMode="auto">
              <a:xfrm>
                <a:off x="3454538" y="1893337"/>
                <a:ext cx="2182380" cy="65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zh-CN" altLang="en-US" sz="2600">
                    <a:solidFill>
                      <a:srgbClr val="660066"/>
                    </a:solidFill>
                    <a:latin typeface="黑体" panose="02010609060101010101" pitchFamily="2" charset="-122"/>
                    <a:ea typeface="黑体" panose="02010609060101010101" pitchFamily="2" charset="-122"/>
                  </a:rPr>
                  <a:t>路由控制</a:t>
                </a:r>
                <a:endParaRPr lang="zh-CN" altLang="en-US" sz="2600">
                  <a:solidFill>
                    <a:srgbClr val="660066"/>
                  </a:solidFill>
                  <a:latin typeface="黑体" panose="02010609060101010101" pitchFamily="2" charset="-122"/>
                  <a:ea typeface="黑体" panose="02010609060101010101" pitchFamily="2" charset="-122"/>
                </a:endParaRPr>
              </a:p>
            </p:txBody>
          </p:sp>
        </p:grpSp>
      </p:grpSp>
      <p:sp>
        <p:nvSpPr>
          <p:cNvPr id="180" name="AutoShape 5"/>
          <p:cNvSpPr>
            <a:spLocks noChangeArrowheads="1"/>
          </p:cNvSpPr>
          <p:nvPr/>
        </p:nvSpPr>
        <p:spPr bwMode="gray">
          <a:xfrm>
            <a:off x="2428875" y="1143000"/>
            <a:ext cx="4335463" cy="839788"/>
          </a:xfrm>
          <a:prstGeom prst="roundRect">
            <a:avLst>
              <a:gd name="adj" fmla="val 16667"/>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6200000" scaled="1"/>
            <a:tileRect/>
          </a:gradFill>
          <a:ln w="9525">
            <a:noFill/>
            <a:round/>
          </a:ln>
        </p:spPr>
        <p:txBody>
          <a:bodyPr wrap="none" anchor="ctr"/>
          <a:lstStyle/>
          <a:p>
            <a:pPr algn="ctr" eaLnBrk="1" latinLnBrk="1" hangingPunct="1">
              <a:lnSpc>
                <a:spcPct val="80000"/>
              </a:lnSpc>
              <a:spcBef>
                <a:spcPct val="50000"/>
              </a:spcBef>
              <a:buClr>
                <a:srgbClr val="FF0000"/>
              </a:buClr>
              <a:defRPr/>
            </a:pPr>
            <a:r>
              <a:rPr kumimoji="1" lang="en-US" altLang="zh-CN" sz="2800" b="1" dirty="0">
                <a:solidFill>
                  <a:srgbClr val="FFFFFF"/>
                </a:solidFill>
                <a:effectLst>
                  <a:outerShdw blurRad="38100" dist="38100" dir="2700000" algn="tl">
                    <a:srgbClr val="000000">
                      <a:alpha val="43137"/>
                    </a:srgbClr>
                  </a:outerShdw>
                </a:effectLst>
                <a:latin typeface="Times New Roman" panose="02020603050405020304" pitchFamily="18" charset="0"/>
                <a:ea typeface="黑体" panose="02010609060101010101" pitchFamily="2" charset="-122"/>
                <a:cs typeface="Times New Roman" panose="02020603050405020304" pitchFamily="18" charset="0"/>
              </a:rPr>
              <a:t>X.800</a:t>
            </a:r>
            <a:r>
              <a:rPr kumimoji="1" lang="zh-CN" altLang="en-US" sz="2800" b="1" dirty="0">
                <a:solidFill>
                  <a:srgbClr val="FFFFFF"/>
                </a:solidFill>
                <a:effectLst>
                  <a:outerShdw blurRad="38100" dist="38100" dir="2700000" algn="tl">
                    <a:srgbClr val="000000">
                      <a:alpha val="43137"/>
                    </a:srgbClr>
                  </a:outerShdw>
                </a:effectLst>
                <a:latin typeface="Times New Roman" panose="02020603050405020304" pitchFamily="18" charset="0"/>
                <a:ea typeface="黑体" panose="02010609060101010101" pitchFamily="2" charset="-122"/>
                <a:cs typeface="Times New Roman" panose="02020603050405020304" pitchFamily="18" charset="0"/>
              </a:rPr>
              <a:t>定义的安全机制</a:t>
            </a:r>
            <a:endParaRPr kumimoji="1" lang="zh-CN" altLang="en-US" sz="2800" b="1" dirty="0">
              <a:solidFill>
                <a:srgbClr val="FFFFFF"/>
              </a:solidFill>
              <a:effectLst>
                <a:outerShdw blurRad="38100" dist="38100" dir="2700000" algn="tl">
                  <a:srgbClr val="000000">
                    <a:alpha val="43137"/>
                  </a:srgbClr>
                </a:outerShdw>
              </a:effectLst>
              <a:latin typeface="Times New Roman" panose="02020603050405020304" pitchFamily="18" charset="0"/>
              <a:ea typeface="黑体" panose="02010609060101010101" pitchFamily="2" charset="-122"/>
              <a:cs typeface="Times New Roman" panose="02020603050405020304" pitchFamily="18" charset="0"/>
            </a:endParaRPr>
          </a:p>
        </p:txBody>
      </p:sp>
      <p:sp>
        <p:nvSpPr>
          <p:cNvPr id="184" name="右箭头 183"/>
          <p:cNvSpPr/>
          <p:nvPr/>
        </p:nvSpPr>
        <p:spPr bwMode="auto">
          <a:xfrm flipH="1">
            <a:off x="2463294" y="3385263"/>
            <a:ext cx="392917" cy="686679"/>
          </a:xfrm>
          <a:prstGeom prst="rightArrow">
            <a:avLst/>
          </a:prstGeom>
          <a:solidFill>
            <a:srgbClr val="0070C0"/>
          </a:solidFill>
          <a:ln w="46990" cap="flat" cmpd="sng" algn="ctr">
            <a:noFill/>
            <a:prstDash val="solid"/>
            <a:round/>
            <a:headEnd type="none" w="med" len="med"/>
            <a:tailEnd type="none" w="med" len="sm"/>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eaLnBrk="1" latinLnBrk="1" hangingPunct="1">
              <a:lnSpc>
                <a:spcPct val="80000"/>
              </a:lnSpc>
              <a:spcBef>
                <a:spcPct val="50000"/>
              </a:spcBef>
              <a:buClr>
                <a:srgbClr val="FF0000"/>
              </a:buClr>
              <a:buFont typeface="Wingdings" panose="05000000000000000000" pitchFamily="2" charset="2"/>
              <a:buNone/>
              <a:defRPr/>
            </a:pPr>
            <a:endParaRPr kumimoji="1" lang="zh-CN" altLang="en-US" sz="1000">
              <a:latin typeface="+mn-lt"/>
              <a:ea typeface="+mn-ea"/>
            </a:endParaRPr>
          </a:p>
        </p:txBody>
      </p:sp>
      <p:sp>
        <p:nvSpPr>
          <p:cNvPr id="185" name="右箭头 184"/>
          <p:cNvSpPr/>
          <p:nvPr/>
        </p:nvSpPr>
        <p:spPr bwMode="auto">
          <a:xfrm flipH="1">
            <a:off x="6250784" y="3456701"/>
            <a:ext cx="392917" cy="686679"/>
          </a:xfrm>
          <a:prstGeom prst="rightArrow">
            <a:avLst/>
          </a:prstGeom>
          <a:solidFill>
            <a:srgbClr val="0070C0"/>
          </a:solidFill>
          <a:ln w="46990" cap="flat" cmpd="sng" algn="ctr">
            <a:noFill/>
            <a:prstDash val="solid"/>
            <a:round/>
            <a:headEnd type="none" w="med" len="med"/>
            <a:tailEnd type="none" w="med" len="sm"/>
          </a:ln>
          <a:effectLst>
            <a:outerShdw blurRad="149987" dist="250190" dir="8460000" algn="ctr">
              <a:srgbClr val="000000">
                <a:alpha val="28000"/>
              </a:srgbClr>
            </a:outerShdw>
          </a:effectLst>
          <a:scene3d>
            <a:camera prst="orthographicFront">
              <a:rot lat="0" lon="0" rev="10800000"/>
            </a:camera>
            <a:lightRig rig="contrasting" dir="t">
              <a:rot lat="0" lon="0" rev="1500000"/>
            </a:lightRig>
          </a:scene3d>
          <a:sp3d prstMaterial="metal">
            <a:bevelT w="88900" h="88900"/>
          </a:sp3d>
        </p:spPr>
        <p:txBody>
          <a:bodyPr wrap="none" anchor="ctr"/>
          <a:lstStyle/>
          <a:p>
            <a:pPr algn="ctr" eaLnBrk="1" latinLnBrk="1" hangingPunct="1">
              <a:lnSpc>
                <a:spcPct val="80000"/>
              </a:lnSpc>
              <a:spcBef>
                <a:spcPct val="50000"/>
              </a:spcBef>
              <a:buClr>
                <a:srgbClr val="FF0000"/>
              </a:buClr>
              <a:buFont typeface="Wingdings" panose="05000000000000000000" pitchFamily="2" charset="2"/>
              <a:buNone/>
              <a:defRPr/>
            </a:pPr>
            <a:endParaRPr kumimoji="1" lang="zh-CN" altLang="en-US" sz="1000">
              <a:latin typeface="+mn-lt"/>
              <a:ea typeface="+mn-ea"/>
            </a:endParaRPr>
          </a:p>
        </p:txBody>
      </p:sp>
      <p:sp>
        <p:nvSpPr>
          <p:cNvPr id="186" name="右箭头 185"/>
          <p:cNvSpPr/>
          <p:nvPr/>
        </p:nvSpPr>
        <p:spPr bwMode="auto">
          <a:xfrm flipH="1">
            <a:off x="4366929" y="4814022"/>
            <a:ext cx="392917" cy="686679"/>
          </a:xfrm>
          <a:prstGeom prst="rightArrow">
            <a:avLst/>
          </a:prstGeom>
          <a:solidFill>
            <a:srgbClr val="0070C0"/>
          </a:solidFill>
          <a:ln w="46990" cap="flat" cmpd="sng" algn="ctr">
            <a:noFill/>
            <a:prstDash val="solid"/>
            <a:round/>
            <a:headEnd type="none" w="med" len="med"/>
            <a:tailEnd type="none" w="med" len="sm"/>
          </a:ln>
          <a:effectLst>
            <a:outerShdw blurRad="149987" dist="250190" dir="8460000" algn="ctr">
              <a:srgbClr val="000000">
                <a:alpha val="28000"/>
              </a:srgbClr>
            </a:outerShdw>
          </a:effectLst>
          <a:scene3d>
            <a:camera prst="orthographicFront">
              <a:rot lat="0" lon="0" rev="5400000"/>
            </a:camera>
            <a:lightRig rig="contrasting" dir="t">
              <a:rot lat="0" lon="0" rev="1500000"/>
            </a:lightRig>
          </a:scene3d>
          <a:sp3d prstMaterial="metal">
            <a:bevelT w="88900" h="88900"/>
          </a:sp3d>
        </p:spPr>
        <p:txBody>
          <a:bodyPr wrap="none" anchor="ctr"/>
          <a:lstStyle/>
          <a:p>
            <a:pPr algn="ctr" eaLnBrk="1" latinLnBrk="1" hangingPunct="1">
              <a:lnSpc>
                <a:spcPct val="80000"/>
              </a:lnSpc>
              <a:spcBef>
                <a:spcPct val="50000"/>
              </a:spcBef>
              <a:buClr>
                <a:srgbClr val="FF0000"/>
              </a:buClr>
              <a:buFont typeface="Wingdings" panose="05000000000000000000" pitchFamily="2" charset="2"/>
              <a:buNone/>
              <a:defRPr/>
            </a:pPr>
            <a:endParaRPr kumimoji="1" lang="zh-CN" altLang="en-US" sz="1000">
              <a:latin typeface="+mn-lt"/>
              <a:ea typeface="+mn-ea"/>
            </a:endParaRPr>
          </a:p>
        </p:txBody>
      </p:sp>
      <p:sp>
        <p:nvSpPr>
          <p:cNvPr id="187" name="右箭头 68"/>
          <p:cNvSpPr/>
          <p:nvPr/>
        </p:nvSpPr>
        <p:spPr bwMode="auto">
          <a:xfrm flipH="1">
            <a:off x="4429124" y="2000239"/>
            <a:ext cx="392917" cy="686679"/>
          </a:xfrm>
          <a:prstGeom prst="rightArrow">
            <a:avLst/>
          </a:prstGeom>
          <a:solidFill>
            <a:srgbClr val="0070C0"/>
          </a:solidFill>
          <a:ln w="46990" cap="flat" cmpd="sng" algn="ctr">
            <a:noFill/>
            <a:prstDash val="solid"/>
            <a:round/>
            <a:headEnd type="none" w="med" len="med"/>
            <a:tailEnd type="none" w="med" len="sm"/>
          </a:ln>
          <a:effectLst>
            <a:outerShdw blurRad="149987" dist="250190" dir="8460000" algn="ctr">
              <a:srgbClr val="000000">
                <a:alpha val="28000"/>
              </a:srgbClr>
            </a:outerShdw>
          </a:effectLst>
          <a:scene3d>
            <a:camera prst="orthographicFront">
              <a:rot lat="0" lon="0" rev="5400000"/>
            </a:camera>
            <a:lightRig rig="contrasting" dir="t">
              <a:rot lat="0" lon="0" rev="1500000"/>
            </a:lightRig>
          </a:scene3d>
          <a:sp3d prstMaterial="metal">
            <a:bevelT w="88900" h="88900"/>
          </a:sp3d>
        </p:spPr>
        <p:txBody>
          <a:bodyPr wrap="none" anchor="ctr"/>
          <a:lstStyle/>
          <a:p>
            <a:pPr algn="ctr" eaLnBrk="1" latinLnBrk="1" hangingPunct="1">
              <a:lnSpc>
                <a:spcPct val="80000"/>
              </a:lnSpc>
              <a:spcBef>
                <a:spcPct val="50000"/>
              </a:spcBef>
              <a:buClr>
                <a:srgbClr val="FF0000"/>
              </a:buClr>
              <a:buFont typeface="Wingdings" panose="05000000000000000000" pitchFamily="2" charset="2"/>
              <a:buNone/>
              <a:defRPr/>
            </a:pPr>
            <a:endParaRPr kumimoji="1" lang="zh-CN" altLang="en-US" sz="1000">
              <a:latin typeface="+mn-lt"/>
              <a:ea typeface="+mn-ea"/>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180"/>
                                        </p:tgtEl>
                                        <p:attrNameLst>
                                          <p:attrName>style.visibility</p:attrName>
                                        </p:attrNameLst>
                                      </p:cBhvr>
                                      <p:to>
                                        <p:strVal val="visible"/>
                                      </p:to>
                                    </p:set>
                                    <p:anim calcmode="lin" valueType="num">
                                      <p:cBhvr>
                                        <p:cTn id="7" dur="500" fill="hold"/>
                                        <p:tgtEl>
                                          <p:spTgt spid="180"/>
                                        </p:tgtEl>
                                        <p:attrNameLst>
                                          <p:attrName>ppt_w</p:attrName>
                                        </p:attrNameLst>
                                      </p:cBhvr>
                                      <p:tavLst>
                                        <p:tav tm="0">
                                          <p:val>
                                            <p:fltVal val="0"/>
                                          </p:val>
                                        </p:tav>
                                        <p:tav tm="100000">
                                          <p:val>
                                            <p:strVal val="#ppt_w"/>
                                          </p:val>
                                        </p:tav>
                                      </p:tavLst>
                                    </p:anim>
                                    <p:anim calcmode="lin" valueType="num">
                                      <p:cBhvr>
                                        <p:cTn id="8" dur="500" fill="hold"/>
                                        <p:tgtEl>
                                          <p:spTgt spid="180"/>
                                        </p:tgtEl>
                                        <p:attrNameLst>
                                          <p:attrName>ppt_h</p:attrName>
                                        </p:attrNameLst>
                                      </p:cBhvr>
                                      <p:tavLst>
                                        <p:tav tm="0">
                                          <p:val>
                                            <p:fltVal val="0"/>
                                          </p:val>
                                        </p:tav>
                                        <p:tav tm="100000">
                                          <p:val>
                                            <p:strVal val="#ppt_h"/>
                                          </p:val>
                                        </p:tav>
                                      </p:tavLst>
                                    </p:anim>
                                    <p:anim calcmode="lin" valueType="num">
                                      <p:cBhvr>
                                        <p:cTn id="9" dur="500" fill="hold"/>
                                        <p:tgtEl>
                                          <p:spTgt spid="180"/>
                                        </p:tgtEl>
                                        <p:attrNameLst>
                                          <p:attrName>ppt_x</p:attrName>
                                        </p:attrNameLst>
                                      </p:cBhvr>
                                      <p:tavLst>
                                        <p:tav tm="0">
                                          <p:val>
                                            <p:fltVal val="0.5"/>
                                          </p:val>
                                        </p:tav>
                                        <p:tav tm="100000">
                                          <p:val>
                                            <p:strVal val="#ppt_x"/>
                                          </p:val>
                                        </p:tav>
                                      </p:tavLst>
                                    </p:anim>
                                    <p:anim calcmode="lin" valueType="num">
                                      <p:cBhvr>
                                        <p:cTn id="10" dur="500" fill="hold"/>
                                        <p:tgtEl>
                                          <p:spTgt spid="180"/>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12" presetClass="entr" presetSubtype="1" fill="hold" nodeType="afterEffect">
                                  <p:stCondLst>
                                    <p:cond delay="0"/>
                                  </p:stCondLst>
                                  <p:childTnLst>
                                    <p:set>
                                      <p:cBhvr>
                                        <p:cTn id="13" dur="1" fill="hold">
                                          <p:stCondLst>
                                            <p:cond delay="0"/>
                                          </p:stCondLst>
                                        </p:cTn>
                                        <p:tgtEl>
                                          <p:spTgt spid="187"/>
                                        </p:tgtEl>
                                        <p:attrNameLst>
                                          <p:attrName>style.visibility</p:attrName>
                                        </p:attrNameLst>
                                      </p:cBhvr>
                                      <p:to>
                                        <p:strVal val="visible"/>
                                      </p:to>
                                    </p:set>
                                    <p:animEffect transition="in" filter="slide(fromTop)">
                                      <p:cBhvr>
                                        <p:cTn id="14" dur="500"/>
                                        <p:tgtEl>
                                          <p:spTgt spid="187"/>
                                        </p:tgtEl>
                                      </p:cBhvr>
                                    </p:animEffect>
                                  </p:childTnLst>
                                </p:cTn>
                              </p:par>
                            </p:childTnLst>
                          </p:cTn>
                        </p:par>
                        <p:par>
                          <p:cTn id="15" fill="hold">
                            <p:stCondLst>
                              <p:cond delay="1000"/>
                            </p:stCondLst>
                            <p:childTnLst>
                              <p:par>
                                <p:cTn id="16" presetID="23" presetClass="entr" presetSubtype="528" fill="hold" nodeType="afterEffect">
                                  <p:stCondLst>
                                    <p:cond delay="0"/>
                                  </p:stCondLst>
                                  <p:childTnLst>
                                    <p:set>
                                      <p:cBhvr>
                                        <p:cTn id="17" dur="1" fill="hold">
                                          <p:stCondLst>
                                            <p:cond delay="0"/>
                                          </p:stCondLst>
                                        </p:cTn>
                                        <p:tgtEl>
                                          <p:spTgt spid="49"/>
                                        </p:tgtEl>
                                        <p:attrNameLst>
                                          <p:attrName>style.visibility</p:attrName>
                                        </p:attrNameLst>
                                      </p:cBhvr>
                                      <p:to>
                                        <p:strVal val="visible"/>
                                      </p:to>
                                    </p:set>
                                    <p:anim calcmode="lin" valueType="num">
                                      <p:cBhvr>
                                        <p:cTn id="18" dur="500" fill="hold"/>
                                        <p:tgtEl>
                                          <p:spTgt spid="49"/>
                                        </p:tgtEl>
                                        <p:attrNameLst>
                                          <p:attrName>ppt_w</p:attrName>
                                        </p:attrNameLst>
                                      </p:cBhvr>
                                      <p:tavLst>
                                        <p:tav tm="0">
                                          <p:val>
                                            <p:fltVal val="0"/>
                                          </p:val>
                                        </p:tav>
                                        <p:tav tm="100000">
                                          <p:val>
                                            <p:strVal val="#ppt_w"/>
                                          </p:val>
                                        </p:tav>
                                      </p:tavLst>
                                    </p:anim>
                                    <p:anim calcmode="lin" valueType="num">
                                      <p:cBhvr>
                                        <p:cTn id="19" dur="500" fill="hold"/>
                                        <p:tgtEl>
                                          <p:spTgt spid="49"/>
                                        </p:tgtEl>
                                        <p:attrNameLst>
                                          <p:attrName>ppt_h</p:attrName>
                                        </p:attrNameLst>
                                      </p:cBhvr>
                                      <p:tavLst>
                                        <p:tav tm="0">
                                          <p:val>
                                            <p:fltVal val="0"/>
                                          </p:val>
                                        </p:tav>
                                        <p:tav tm="100000">
                                          <p:val>
                                            <p:strVal val="#ppt_h"/>
                                          </p:val>
                                        </p:tav>
                                      </p:tavLst>
                                    </p:anim>
                                    <p:anim calcmode="lin" valueType="num">
                                      <p:cBhvr>
                                        <p:cTn id="20" dur="500" fill="hold"/>
                                        <p:tgtEl>
                                          <p:spTgt spid="49"/>
                                        </p:tgtEl>
                                        <p:attrNameLst>
                                          <p:attrName>ppt_x</p:attrName>
                                        </p:attrNameLst>
                                      </p:cBhvr>
                                      <p:tavLst>
                                        <p:tav tm="0">
                                          <p:val>
                                            <p:fltVal val="0.5"/>
                                          </p:val>
                                        </p:tav>
                                        <p:tav tm="100000">
                                          <p:val>
                                            <p:strVal val="#ppt_x"/>
                                          </p:val>
                                        </p:tav>
                                      </p:tavLst>
                                    </p:anim>
                                    <p:anim calcmode="lin" valueType="num">
                                      <p:cBhvr>
                                        <p:cTn id="21" dur="500" fill="hold"/>
                                        <p:tgtEl>
                                          <p:spTgt spid="49"/>
                                        </p:tgtEl>
                                        <p:attrNameLst>
                                          <p:attrName>ppt_y</p:attrName>
                                        </p:attrNameLst>
                                      </p:cBhvr>
                                      <p:tavLst>
                                        <p:tav tm="0">
                                          <p:val>
                                            <p:fltVal val="0.5"/>
                                          </p:val>
                                        </p:tav>
                                        <p:tav tm="100000">
                                          <p:val>
                                            <p:strVal val="#ppt_y"/>
                                          </p:val>
                                        </p:tav>
                                      </p:tavLst>
                                    </p:anim>
                                  </p:childTnLst>
                                </p:cTn>
                              </p:par>
                            </p:childTnLst>
                          </p:cTn>
                        </p:par>
                        <p:par>
                          <p:cTn id="22" fill="hold">
                            <p:stCondLst>
                              <p:cond delay="1500"/>
                            </p:stCondLst>
                            <p:childTnLst>
                              <p:par>
                                <p:cTn id="23" presetID="12" presetClass="entr" presetSubtype="2" fill="hold" nodeType="afterEffect">
                                  <p:stCondLst>
                                    <p:cond delay="0"/>
                                  </p:stCondLst>
                                  <p:childTnLst>
                                    <p:set>
                                      <p:cBhvr>
                                        <p:cTn id="24" dur="1" fill="hold">
                                          <p:stCondLst>
                                            <p:cond delay="0"/>
                                          </p:stCondLst>
                                        </p:cTn>
                                        <p:tgtEl>
                                          <p:spTgt spid="184"/>
                                        </p:tgtEl>
                                        <p:attrNameLst>
                                          <p:attrName>style.visibility</p:attrName>
                                        </p:attrNameLst>
                                      </p:cBhvr>
                                      <p:to>
                                        <p:strVal val="visible"/>
                                      </p:to>
                                    </p:set>
                                    <p:animEffect transition="in" filter="slide(fromRight)">
                                      <p:cBhvr>
                                        <p:cTn id="25" dur="500"/>
                                        <p:tgtEl>
                                          <p:spTgt spid="184"/>
                                        </p:tgtEl>
                                      </p:cBhvr>
                                    </p:animEffect>
                                  </p:childTnLst>
                                </p:cTn>
                              </p:par>
                              <p:par>
                                <p:cTn id="26" presetID="12" presetClass="entr" presetSubtype="1" fill="hold" nodeType="withEffect">
                                  <p:stCondLst>
                                    <p:cond delay="0"/>
                                  </p:stCondLst>
                                  <p:childTnLst>
                                    <p:set>
                                      <p:cBhvr>
                                        <p:cTn id="27" dur="1" fill="hold">
                                          <p:stCondLst>
                                            <p:cond delay="0"/>
                                          </p:stCondLst>
                                        </p:cTn>
                                        <p:tgtEl>
                                          <p:spTgt spid="186"/>
                                        </p:tgtEl>
                                        <p:attrNameLst>
                                          <p:attrName>style.visibility</p:attrName>
                                        </p:attrNameLst>
                                      </p:cBhvr>
                                      <p:to>
                                        <p:strVal val="visible"/>
                                      </p:to>
                                    </p:set>
                                    <p:animEffect transition="in" filter="slide(fromTop)">
                                      <p:cBhvr>
                                        <p:cTn id="28" dur="500"/>
                                        <p:tgtEl>
                                          <p:spTgt spid="186"/>
                                        </p:tgtEl>
                                      </p:cBhvr>
                                    </p:animEffect>
                                  </p:childTnLst>
                                </p:cTn>
                              </p:par>
                              <p:par>
                                <p:cTn id="29" presetID="12" presetClass="entr" presetSubtype="8" fill="hold" nodeType="withEffect">
                                  <p:stCondLst>
                                    <p:cond delay="0"/>
                                  </p:stCondLst>
                                  <p:childTnLst>
                                    <p:set>
                                      <p:cBhvr>
                                        <p:cTn id="30" dur="1" fill="hold">
                                          <p:stCondLst>
                                            <p:cond delay="0"/>
                                          </p:stCondLst>
                                        </p:cTn>
                                        <p:tgtEl>
                                          <p:spTgt spid="185"/>
                                        </p:tgtEl>
                                        <p:attrNameLst>
                                          <p:attrName>style.visibility</p:attrName>
                                        </p:attrNameLst>
                                      </p:cBhvr>
                                      <p:to>
                                        <p:strVal val="visible"/>
                                      </p:to>
                                    </p:set>
                                    <p:animEffect transition="in" filter="slide(fromLeft)">
                                      <p:cBhvr>
                                        <p:cTn id="31" dur="500"/>
                                        <p:tgtEl>
                                          <p:spTgt spid="185"/>
                                        </p:tgtEl>
                                      </p:cBhvr>
                                    </p:animEffect>
                                  </p:childTnLst>
                                </p:cTn>
                              </p:par>
                            </p:childTnLst>
                          </p:cTn>
                        </p:par>
                        <p:par>
                          <p:cTn id="32" fill="hold">
                            <p:stCondLst>
                              <p:cond delay="2000"/>
                            </p:stCondLst>
                            <p:childTnLst>
                              <p:par>
                                <p:cTn id="33" presetID="23" presetClass="entr" presetSubtype="52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 calcmode="lin" valueType="num">
                                      <p:cBhvr>
                                        <p:cTn id="37" dur="500" fill="hold"/>
                                        <p:tgtEl>
                                          <p:spTgt spid="7"/>
                                        </p:tgtEl>
                                        <p:attrNameLst>
                                          <p:attrName>ppt_x</p:attrName>
                                        </p:attrNameLst>
                                      </p:cBhvr>
                                      <p:tavLst>
                                        <p:tav tm="0">
                                          <p:val>
                                            <p:fltVal val="0.5"/>
                                          </p:val>
                                        </p:tav>
                                        <p:tav tm="100000">
                                          <p:val>
                                            <p:strVal val="#ppt_x"/>
                                          </p:val>
                                        </p:tav>
                                      </p:tavLst>
                                    </p:anim>
                                    <p:anim calcmode="lin" valueType="num">
                                      <p:cBhvr>
                                        <p:cTn id="38" dur="500" fill="hold"/>
                                        <p:tgtEl>
                                          <p:spTgt spid="7"/>
                                        </p:tgtEl>
                                        <p:attrNameLst>
                                          <p:attrName>ppt_y</p:attrName>
                                        </p:attrNameLst>
                                      </p:cBhvr>
                                      <p:tavLst>
                                        <p:tav tm="0">
                                          <p:val>
                                            <p:fltVal val="0.5"/>
                                          </p:val>
                                        </p:tav>
                                        <p:tav tm="100000">
                                          <p:val>
                                            <p:strVal val="#ppt_y"/>
                                          </p:val>
                                        </p:tav>
                                      </p:tavLst>
                                    </p:anim>
                                  </p:childTnLst>
                                </p:cTn>
                              </p:par>
                              <p:par>
                                <p:cTn id="39" presetID="23" presetClass="entr" presetSubtype="528" fill="hold" nodeType="with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p:cTn id="41" dur="500" fill="hold"/>
                                        <p:tgtEl>
                                          <p:spTgt spid="2"/>
                                        </p:tgtEl>
                                        <p:attrNameLst>
                                          <p:attrName>ppt_w</p:attrName>
                                        </p:attrNameLst>
                                      </p:cBhvr>
                                      <p:tavLst>
                                        <p:tav tm="0">
                                          <p:val>
                                            <p:fltVal val="0"/>
                                          </p:val>
                                        </p:tav>
                                        <p:tav tm="100000">
                                          <p:val>
                                            <p:strVal val="#ppt_w"/>
                                          </p:val>
                                        </p:tav>
                                      </p:tavLst>
                                    </p:anim>
                                    <p:anim calcmode="lin" valueType="num">
                                      <p:cBhvr>
                                        <p:cTn id="42" dur="500" fill="hold"/>
                                        <p:tgtEl>
                                          <p:spTgt spid="2"/>
                                        </p:tgtEl>
                                        <p:attrNameLst>
                                          <p:attrName>ppt_h</p:attrName>
                                        </p:attrNameLst>
                                      </p:cBhvr>
                                      <p:tavLst>
                                        <p:tav tm="0">
                                          <p:val>
                                            <p:fltVal val="0"/>
                                          </p:val>
                                        </p:tav>
                                        <p:tav tm="100000">
                                          <p:val>
                                            <p:strVal val="#ppt_h"/>
                                          </p:val>
                                        </p:tav>
                                      </p:tavLst>
                                    </p:anim>
                                    <p:anim calcmode="lin" valueType="num">
                                      <p:cBhvr>
                                        <p:cTn id="43" dur="500" fill="hold"/>
                                        <p:tgtEl>
                                          <p:spTgt spid="2"/>
                                        </p:tgtEl>
                                        <p:attrNameLst>
                                          <p:attrName>ppt_x</p:attrName>
                                        </p:attrNameLst>
                                      </p:cBhvr>
                                      <p:tavLst>
                                        <p:tav tm="0">
                                          <p:val>
                                            <p:fltVal val="0.5"/>
                                          </p:val>
                                        </p:tav>
                                        <p:tav tm="100000">
                                          <p:val>
                                            <p:strVal val="#ppt_x"/>
                                          </p:val>
                                        </p:tav>
                                      </p:tavLst>
                                    </p:anim>
                                    <p:anim calcmode="lin" valueType="num">
                                      <p:cBhvr>
                                        <p:cTn id="44" dur="500" fill="hold"/>
                                        <p:tgtEl>
                                          <p:spTgt spid="2"/>
                                        </p:tgtEl>
                                        <p:attrNameLst>
                                          <p:attrName>ppt_y</p:attrName>
                                        </p:attrNameLst>
                                      </p:cBhvr>
                                      <p:tavLst>
                                        <p:tav tm="0">
                                          <p:val>
                                            <p:fltVal val="0.5"/>
                                          </p:val>
                                        </p:tav>
                                        <p:tav tm="100000">
                                          <p:val>
                                            <p:strVal val="#ppt_y"/>
                                          </p:val>
                                        </p:tav>
                                      </p:tavLst>
                                    </p:anim>
                                  </p:childTnLst>
                                </p:cTn>
                              </p:par>
                              <p:par>
                                <p:cTn id="45" presetID="23" presetClass="entr" presetSubtype="528"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 calcmode="lin" valueType="num">
                                      <p:cBhvr>
                                        <p:cTn id="49" dur="500" fill="hold"/>
                                        <p:tgtEl>
                                          <p:spTgt spid="14"/>
                                        </p:tgtEl>
                                        <p:attrNameLst>
                                          <p:attrName>ppt_x</p:attrName>
                                        </p:attrNameLst>
                                      </p:cBhvr>
                                      <p:tavLst>
                                        <p:tav tm="0">
                                          <p:val>
                                            <p:fltVal val="0.5"/>
                                          </p:val>
                                        </p:tav>
                                        <p:tav tm="100000">
                                          <p:val>
                                            <p:strVal val="#ppt_x"/>
                                          </p:val>
                                        </p:tav>
                                      </p:tavLst>
                                    </p:anim>
                                    <p:anim calcmode="lin" valueType="num">
                                      <p:cBhvr>
                                        <p:cTn id="50" dur="500" fill="hold"/>
                                        <p:tgtEl>
                                          <p:spTgt spid="1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a:xfrm>
            <a:off x="457200" y="-26988"/>
            <a:ext cx="8229600" cy="1143001"/>
          </a:xfrm>
        </p:spPr>
        <p:txBody>
          <a:bodyPr/>
          <a:lstStyle/>
          <a:p>
            <a:r>
              <a:rPr lang="zh-CN" altLang="en-US">
                <a:latin typeface="黑体" panose="02010609060101010101" pitchFamily="2" charset="-122"/>
                <a:ea typeface="黑体" panose="02010609060101010101" pitchFamily="2" charset="-122"/>
              </a:rPr>
              <a:t>八种安全机制</a:t>
            </a:r>
            <a:r>
              <a:rPr lang="en-US" altLang="zh-CN">
                <a:latin typeface="黑体" panose="02010609060101010101" pitchFamily="2" charset="-122"/>
                <a:ea typeface="黑体" panose="02010609060101010101" pitchFamily="2" charset="-122"/>
              </a:rPr>
              <a:t>(1)</a:t>
            </a:r>
            <a:endParaRPr lang="en-US" altLang="zh-CN">
              <a:latin typeface="黑体" panose="02010609060101010101" pitchFamily="2" charset="-122"/>
              <a:ea typeface="黑体" panose="02010609060101010101" pitchFamily="2" charset="-122"/>
            </a:endParaRPr>
          </a:p>
        </p:txBody>
      </p:sp>
      <p:sp>
        <p:nvSpPr>
          <p:cNvPr id="182275" name="Rectangle 3"/>
          <p:cNvSpPr>
            <a:spLocks noGrp="1" noChangeArrowheads="1"/>
          </p:cNvSpPr>
          <p:nvPr>
            <p:ph idx="1"/>
          </p:nvPr>
        </p:nvSpPr>
        <p:spPr>
          <a:xfrm>
            <a:off x="457200" y="1268413"/>
            <a:ext cx="8229600" cy="5113337"/>
          </a:xfrm>
        </p:spPr>
        <p:txBody>
          <a:bodyPr/>
          <a:lstStyle/>
          <a:p>
            <a:pPr>
              <a:lnSpc>
                <a:spcPct val="80000"/>
              </a:lnSpc>
            </a:pPr>
            <a:r>
              <a:rPr lang="zh-CN" altLang="en-US" sz="2800">
                <a:latin typeface="黑体" panose="02010609060101010101" pitchFamily="2" charset="-122"/>
                <a:ea typeface="黑体" panose="02010609060101010101" pitchFamily="2" charset="-122"/>
              </a:rPr>
              <a:t>加密</a:t>
            </a:r>
            <a:endParaRPr lang="zh-CN" altLang="en-US" sz="2800">
              <a:latin typeface="黑体" panose="02010609060101010101" pitchFamily="2" charset="-122"/>
              <a:ea typeface="黑体" panose="02010609060101010101" pitchFamily="2" charset="-122"/>
            </a:endParaRPr>
          </a:p>
          <a:p>
            <a:pPr lvl="1">
              <a:lnSpc>
                <a:spcPct val="80000"/>
              </a:lnSpc>
            </a:pPr>
            <a:r>
              <a:rPr lang="zh-CN" altLang="en-US" sz="2400">
                <a:latin typeface="黑体" panose="02010609060101010101" pitchFamily="2" charset="-122"/>
                <a:ea typeface="黑体" panose="02010609060101010101" pitchFamily="2" charset="-122"/>
              </a:rPr>
              <a:t>运用数学算法将数据转换成不可知的形式。数据的变换和复原依赖于算法和一个或多个加密密钥。</a:t>
            </a:r>
            <a:endParaRPr lang="zh-CN" altLang="en-US" sz="2400">
              <a:latin typeface="黑体" panose="02010609060101010101" pitchFamily="2" charset="-122"/>
              <a:ea typeface="黑体" panose="02010609060101010101" pitchFamily="2" charset="-122"/>
            </a:endParaRPr>
          </a:p>
          <a:p>
            <a:pPr>
              <a:lnSpc>
                <a:spcPct val="80000"/>
              </a:lnSpc>
            </a:pPr>
            <a:r>
              <a:rPr lang="zh-CN" altLang="en-US" sz="2800">
                <a:latin typeface="黑体" panose="02010609060101010101" pitchFamily="2" charset="-122"/>
                <a:ea typeface="黑体" panose="02010609060101010101" pitchFamily="2" charset="-122"/>
              </a:rPr>
              <a:t>数字签名</a:t>
            </a:r>
            <a:endParaRPr lang="zh-CN" altLang="en-US" sz="2800">
              <a:latin typeface="黑体" panose="02010609060101010101" pitchFamily="2" charset="-122"/>
              <a:ea typeface="黑体" panose="02010609060101010101" pitchFamily="2" charset="-122"/>
            </a:endParaRPr>
          </a:p>
          <a:p>
            <a:pPr lvl="1">
              <a:lnSpc>
                <a:spcPct val="80000"/>
              </a:lnSpc>
            </a:pPr>
            <a:r>
              <a:rPr lang="zh-CN" altLang="en-US" sz="2400">
                <a:latin typeface="黑体" panose="02010609060101010101" pitchFamily="2" charset="-122"/>
                <a:ea typeface="黑体" panose="02010609060101010101" pitchFamily="2" charset="-122"/>
              </a:rPr>
              <a:t>确定两个过程：对数据单元签名和验证签过名的数据单元。</a:t>
            </a:r>
            <a:endParaRPr lang="zh-CN" altLang="en-US" sz="2400">
              <a:latin typeface="黑体" panose="02010609060101010101" pitchFamily="2" charset="-122"/>
              <a:ea typeface="黑体" panose="02010609060101010101" pitchFamily="2" charset="-122"/>
            </a:endParaRPr>
          </a:p>
          <a:p>
            <a:pPr>
              <a:lnSpc>
                <a:spcPct val="80000"/>
              </a:lnSpc>
            </a:pPr>
            <a:r>
              <a:rPr lang="zh-CN" altLang="en-US" sz="2800">
                <a:latin typeface="黑体" panose="02010609060101010101" pitchFamily="2" charset="-122"/>
                <a:ea typeface="黑体" panose="02010609060101010101" pitchFamily="2" charset="-122"/>
              </a:rPr>
              <a:t>访问控制</a:t>
            </a:r>
            <a:endParaRPr lang="zh-CN" altLang="en-US" sz="2800">
              <a:latin typeface="黑体" panose="02010609060101010101" pitchFamily="2" charset="-122"/>
              <a:ea typeface="黑体" panose="02010609060101010101" pitchFamily="2" charset="-122"/>
            </a:endParaRPr>
          </a:p>
          <a:p>
            <a:pPr lvl="1">
              <a:lnSpc>
                <a:spcPct val="80000"/>
              </a:lnSpc>
            </a:pPr>
            <a:r>
              <a:rPr lang="zh-CN" altLang="en-US" sz="2400">
                <a:latin typeface="黑体" panose="02010609060101010101" pitchFamily="2" charset="-122"/>
                <a:ea typeface="黑体" panose="02010609060101010101" pitchFamily="2" charset="-122"/>
              </a:rPr>
              <a:t>对资源实施访问控制的各种机制。</a:t>
            </a:r>
            <a:endParaRPr lang="zh-CN" altLang="en-US" sz="2400">
              <a:latin typeface="黑体" panose="02010609060101010101" pitchFamily="2" charset="-122"/>
              <a:ea typeface="黑体" panose="02010609060101010101" pitchFamily="2" charset="-122"/>
            </a:endParaRPr>
          </a:p>
          <a:p>
            <a:pPr>
              <a:lnSpc>
                <a:spcPct val="80000"/>
              </a:lnSpc>
            </a:pPr>
            <a:r>
              <a:rPr lang="zh-CN" altLang="en-US" sz="2800">
                <a:latin typeface="黑体" panose="02010609060101010101" pitchFamily="2" charset="-122"/>
                <a:ea typeface="黑体" panose="02010609060101010101" pitchFamily="2" charset="-122"/>
              </a:rPr>
              <a:t>数据完整性</a:t>
            </a:r>
            <a:endParaRPr lang="zh-CN" altLang="en-US" sz="2800">
              <a:latin typeface="黑体" panose="02010609060101010101" pitchFamily="2" charset="-122"/>
              <a:ea typeface="黑体" panose="02010609060101010101" pitchFamily="2" charset="-122"/>
            </a:endParaRPr>
          </a:p>
          <a:p>
            <a:pPr lvl="1">
              <a:lnSpc>
                <a:spcPct val="80000"/>
              </a:lnSpc>
            </a:pPr>
            <a:r>
              <a:rPr lang="zh-CN" altLang="en-US" sz="2400">
                <a:latin typeface="黑体" panose="02010609060101010101" pitchFamily="2" charset="-122"/>
                <a:ea typeface="黑体" panose="02010609060101010101" pitchFamily="2" charset="-122"/>
              </a:rPr>
              <a:t>包括单个数据单元或字段的完整性以及数据单元流或字段流的完整性。</a:t>
            </a:r>
            <a:endParaRPr lang="zh-CN" altLang="en-US" sz="2400">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a:xfrm>
            <a:off x="457200" y="-26988"/>
            <a:ext cx="8229600" cy="1143001"/>
          </a:xfrm>
        </p:spPr>
        <p:txBody>
          <a:bodyPr/>
          <a:lstStyle/>
          <a:p>
            <a:r>
              <a:rPr lang="zh-CN" altLang="en-US">
                <a:latin typeface="黑体" panose="02010609060101010101" pitchFamily="2" charset="-122"/>
                <a:ea typeface="黑体" panose="02010609060101010101" pitchFamily="2" charset="-122"/>
              </a:rPr>
              <a:t>八种安全机制（</a:t>
            </a:r>
            <a:r>
              <a:rPr lang="en-US" altLang="zh-CN">
                <a:latin typeface="黑体" panose="02010609060101010101" pitchFamily="2" charset="-122"/>
                <a:ea typeface="黑体" panose="02010609060101010101" pitchFamily="2" charset="-122"/>
              </a:rPr>
              <a:t>2</a:t>
            </a:r>
            <a:r>
              <a:rPr lang="zh-CN" altLang="en-US">
                <a:latin typeface="黑体" panose="02010609060101010101" pitchFamily="2" charset="-122"/>
                <a:ea typeface="黑体" panose="02010609060101010101" pitchFamily="2" charset="-122"/>
              </a:rPr>
              <a:t>）</a:t>
            </a:r>
            <a:endParaRPr lang="zh-CN" altLang="en-US">
              <a:latin typeface="黑体" panose="02010609060101010101" pitchFamily="2" charset="-122"/>
              <a:ea typeface="黑体" panose="02010609060101010101" pitchFamily="2" charset="-122"/>
            </a:endParaRPr>
          </a:p>
        </p:txBody>
      </p:sp>
      <p:sp>
        <p:nvSpPr>
          <p:cNvPr id="183299" name="Rectangle 3"/>
          <p:cNvSpPr>
            <a:spLocks noGrp="1" noChangeArrowheads="1"/>
          </p:cNvSpPr>
          <p:nvPr>
            <p:ph idx="1"/>
          </p:nvPr>
        </p:nvSpPr>
        <p:spPr>
          <a:xfrm>
            <a:off x="457200" y="1268413"/>
            <a:ext cx="8229600" cy="5113337"/>
          </a:xfrm>
        </p:spPr>
        <p:txBody>
          <a:bodyPr/>
          <a:lstStyle/>
          <a:p>
            <a:pPr>
              <a:lnSpc>
                <a:spcPct val="90000"/>
              </a:lnSpc>
            </a:pPr>
            <a:r>
              <a:rPr lang="zh-CN" altLang="en-US" sz="2400">
                <a:latin typeface="黑体" panose="02010609060101010101" pitchFamily="2" charset="-122"/>
                <a:ea typeface="黑体" panose="02010609060101010101" pitchFamily="2" charset="-122"/>
              </a:rPr>
              <a:t>鉴别交换机制</a:t>
            </a:r>
            <a:endParaRPr lang="zh-CN" altLang="en-US" sz="2400">
              <a:latin typeface="黑体" panose="02010609060101010101" pitchFamily="2" charset="-122"/>
              <a:ea typeface="黑体" panose="02010609060101010101" pitchFamily="2" charset="-122"/>
            </a:endParaRPr>
          </a:p>
          <a:p>
            <a:pPr lvl="1">
              <a:lnSpc>
                <a:spcPct val="90000"/>
              </a:lnSpc>
            </a:pPr>
            <a:r>
              <a:rPr lang="zh-CN" altLang="en-US" sz="2000">
                <a:latin typeface="黑体" panose="02010609060101010101" pitchFamily="2" charset="-122"/>
                <a:ea typeface="黑体" panose="02010609060101010101" pitchFamily="2" charset="-122"/>
              </a:rPr>
              <a:t>通过信息交换来保证实体身份的各种机制。</a:t>
            </a:r>
            <a:endParaRPr lang="zh-CN" altLang="en-US" sz="2000">
              <a:latin typeface="黑体" panose="02010609060101010101" pitchFamily="2" charset="-122"/>
              <a:ea typeface="黑体" panose="02010609060101010101" pitchFamily="2" charset="-122"/>
            </a:endParaRPr>
          </a:p>
          <a:p>
            <a:pPr>
              <a:lnSpc>
                <a:spcPct val="90000"/>
              </a:lnSpc>
            </a:pPr>
            <a:r>
              <a:rPr lang="zh-CN" altLang="en-US" sz="2400">
                <a:latin typeface="黑体" panose="02010609060101010101" pitchFamily="2" charset="-122"/>
                <a:ea typeface="黑体" panose="02010609060101010101" pitchFamily="2" charset="-122"/>
              </a:rPr>
              <a:t>流量填充机制</a:t>
            </a:r>
            <a:endParaRPr lang="zh-CN" altLang="en-US" sz="2400">
              <a:latin typeface="黑体" panose="02010609060101010101" pitchFamily="2" charset="-122"/>
              <a:ea typeface="黑体" panose="02010609060101010101" pitchFamily="2" charset="-122"/>
            </a:endParaRPr>
          </a:p>
          <a:p>
            <a:pPr lvl="1">
              <a:lnSpc>
                <a:spcPct val="90000"/>
              </a:lnSpc>
            </a:pPr>
            <a:r>
              <a:rPr lang="zh-CN" altLang="en-US" sz="2000">
                <a:latin typeface="黑体" panose="02010609060101010101" pitchFamily="2" charset="-122"/>
                <a:ea typeface="黑体" panose="02010609060101010101" pitchFamily="2" charset="-122"/>
              </a:rPr>
              <a:t>在数据流空隙中插入若干位以阻止流量分析。</a:t>
            </a:r>
            <a:endParaRPr lang="zh-CN" altLang="en-US" sz="2000">
              <a:latin typeface="黑体" panose="02010609060101010101" pitchFamily="2" charset="-122"/>
              <a:ea typeface="黑体" panose="02010609060101010101" pitchFamily="2" charset="-122"/>
            </a:endParaRPr>
          </a:p>
          <a:p>
            <a:pPr>
              <a:lnSpc>
                <a:spcPct val="90000"/>
              </a:lnSpc>
            </a:pPr>
            <a:r>
              <a:rPr lang="zh-CN" altLang="en-US" sz="2400">
                <a:latin typeface="黑体" panose="02010609060101010101" pitchFamily="2" charset="-122"/>
                <a:ea typeface="黑体" panose="02010609060101010101" pitchFamily="2" charset="-122"/>
              </a:rPr>
              <a:t>路由控制机制</a:t>
            </a:r>
            <a:endParaRPr lang="zh-CN" altLang="en-US" sz="2400">
              <a:latin typeface="黑体" panose="02010609060101010101" pitchFamily="2" charset="-122"/>
              <a:ea typeface="黑体" panose="02010609060101010101" pitchFamily="2" charset="-122"/>
            </a:endParaRPr>
          </a:p>
          <a:p>
            <a:pPr lvl="1">
              <a:lnSpc>
                <a:spcPct val="90000"/>
              </a:lnSpc>
            </a:pPr>
            <a:r>
              <a:rPr lang="zh-CN" altLang="en-US" sz="2000">
                <a:latin typeface="黑体" panose="02010609060101010101" pitchFamily="2" charset="-122"/>
                <a:ea typeface="黑体" panose="02010609060101010101" pitchFamily="2" charset="-122"/>
              </a:rPr>
              <a:t>能为某些数据动态地或预定地选取路由，以便只使用物理上安全的子网络、中继站或链路。</a:t>
            </a:r>
            <a:endParaRPr lang="zh-CN" altLang="en-US" sz="2000">
              <a:latin typeface="黑体" panose="02010609060101010101" pitchFamily="2" charset="-122"/>
              <a:ea typeface="黑体" panose="02010609060101010101" pitchFamily="2" charset="-122"/>
            </a:endParaRPr>
          </a:p>
          <a:p>
            <a:pPr>
              <a:lnSpc>
                <a:spcPct val="90000"/>
              </a:lnSpc>
            </a:pPr>
            <a:r>
              <a:rPr lang="zh-CN" altLang="en-US" sz="2400">
                <a:latin typeface="黑体" panose="02010609060101010101" pitchFamily="2" charset="-122"/>
                <a:ea typeface="黑体" panose="02010609060101010101" pitchFamily="2" charset="-122"/>
              </a:rPr>
              <a:t>公证机制</a:t>
            </a:r>
            <a:endParaRPr lang="zh-CN" altLang="en-US" sz="2400">
              <a:latin typeface="黑体" panose="02010609060101010101" pitchFamily="2" charset="-122"/>
              <a:ea typeface="黑体" panose="02010609060101010101" pitchFamily="2" charset="-122"/>
            </a:endParaRPr>
          </a:p>
          <a:p>
            <a:pPr lvl="1">
              <a:lnSpc>
                <a:spcPct val="90000"/>
              </a:lnSpc>
            </a:pPr>
            <a:r>
              <a:rPr lang="zh-CN" altLang="en-US" sz="2000">
                <a:latin typeface="黑体" panose="02010609060101010101" pitchFamily="2" charset="-122"/>
                <a:ea typeface="黑体" panose="02010609060101010101" pitchFamily="2" charset="-122"/>
              </a:rPr>
              <a:t>利用可信的第三方来保证数据交换的某些性质。</a:t>
            </a:r>
            <a:endParaRPr lang="zh-CN" altLang="en-US" sz="2000">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txBox="1">
            <a:spLocks noChangeArrowheads="1"/>
          </p:cNvSpPr>
          <p:nvPr/>
        </p:nvSpPr>
        <p:spPr bwMode="auto">
          <a:xfrm>
            <a:off x="0" y="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4000" b="1">
                <a:solidFill>
                  <a:schemeClr val="bg1"/>
                </a:solidFill>
                <a:latin typeface="Times New Roman" panose="02020603050405020304" pitchFamily="18" charset="0"/>
                <a:ea typeface="黑体" panose="02010609060101010101" pitchFamily="2" charset="-122"/>
              </a:rPr>
              <a:t>1.7 OSI</a:t>
            </a:r>
            <a:r>
              <a:rPr lang="zh-CN" altLang="en-US" sz="4000" b="1">
                <a:solidFill>
                  <a:schemeClr val="bg1"/>
                </a:solidFill>
                <a:latin typeface="Times New Roman" panose="02020603050405020304" pitchFamily="18" charset="0"/>
                <a:ea typeface="黑体" panose="02010609060101010101" pitchFamily="2" charset="-122"/>
              </a:rPr>
              <a:t>安全体系结构</a:t>
            </a:r>
            <a:endParaRPr lang="zh-CN" altLang="en-US" sz="4000" b="1">
              <a:solidFill>
                <a:schemeClr val="bg1"/>
              </a:solidFill>
              <a:latin typeface="Times New Roman" panose="02020603050405020304" pitchFamily="18" charset="0"/>
              <a:ea typeface="黑体" panose="02010609060101010101" pitchFamily="2" charset="-122"/>
            </a:endParaRPr>
          </a:p>
        </p:txBody>
      </p:sp>
      <p:graphicFrame>
        <p:nvGraphicFramePr>
          <p:cNvPr id="6" name="表格 5"/>
          <p:cNvGraphicFramePr>
            <a:graphicFrameLocks noGrp="1"/>
          </p:cNvGraphicFramePr>
          <p:nvPr/>
        </p:nvGraphicFramePr>
        <p:xfrm>
          <a:off x="0" y="1143000"/>
          <a:ext cx="9143999" cy="5000625"/>
        </p:xfrm>
        <a:graphic>
          <a:graphicData uri="http://schemas.openxmlformats.org/drawingml/2006/table">
            <a:tbl>
              <a:tblPr/>
              <a:tblGrid>
                <a:gridCol w="1428728"/>
                <a:gridCol w="667783"/>
                <a:gridCol w="983746"/>
                <a:gridCol w="901959"/>
                <a:gridCol w="1207218"/>
                <a:gridCol w="1050558"/>
                <a:gridCol w="943427"/>
                <a:gridCol w="1050558"/>
                <a:gridCol w="910022"/>
              </a:tblGrid>
              <a:tr h="555625">
                <a:tc>
                  <a:txBody>
                    <a:bodyPr/>
                    <a:lstStyle/>
                    <a:p>
                      <a:pPr algn="ctr">
                        <a:lnSpc>
                          <a:spcPts val="1400"/>
                        </a:lnSpc>
                        <a:spcAft>
                          <a:spcPts val="0"/>
                        </a:spcAft>
                      </a:pPr>
                      <a:r>
                        <a:rPr lang="zh-CN" sz="1600" b="1" kern="100" dirty="0">
                          <a:solidFill>
                            <a:schemeClr val="bg1"/>
                          </a:solidFill>
                          <a:latin typeface="Times New Roman" panose="02020603050405020304"/>
                          <a:ea typeface="宋体" panose="02010600030101010101" pitchFamily="2" charset="-122"/>
                          <a:cs typeface="Times New Roman" panose="02020603050405020304"/>
                        </a:rPr>
                        <a:t>安全服务</a:t>
                      </a:r>
                      <a:endParaRPr lang="zh-CN" sz="1600" b="1" kern="100" dirty="0">
                        <a:solidFill>
                          <a:schemeClr val="bg1"/>
                        </a:solidFill>
                        <a:latin typeface="Times New Roman" panose="02020603050405020304"/>
                        <a:ea typeface="宋体" panose="02010600030101010101" pitchFamily="2" charset="-122"/>
                        <a:cs typeface="Times New Roman" panose="02020603050405020304"/>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ts val="1400"/>
                        </a:lnSpc>
                        <a:spcAft>
                          <a:spcPts val="0"/>
                        </a:spcAft>
                      </a:pPr>
                      <a:r>
                        <a:rPr lang="zh-CN" sz="1600" b="1" kern="100" dirty="0">
                          <a:solidFill>
                            <a:schemeClr val="bg1"/>
                          </a:solidFill>
                          <a:latin typeface="Times New Roman" panose="02020603050405020304"/>
                          <a:ea typeface="宋体" panose="02010600030101010101" pitchFamily="2" charset="-122"/>
                          <a:cs typeface="Times New Roman" panose="02020603050405020304"/>
                        </a:rPr>
                        <a:t>加密</a:t>
                      </a:r>
                      <a:endParaRPr lang="zh-CN" sz="1600" b="1" kern="100" dirty="0">
                        <a:solidFill>
                          <a:schemeClr val="bg1"/>
                        </a:solidFill>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ts val="1400"/>
                        </a:lnSpc>
                        <a:spcAft>
                          <a:spcPts val="0"/>
                        </a:spcAft>
                      </a:pPr>
                      <a:r>
                        <a:rPr lang="zh-CN" sz="1600" b="1" kern="100" dirty="0">
                          <a:solidFill>
                            <a:schemeClr val="bg1"/>
                          </a:solidFill>
                          <a:latin typeface="Times New Roman" panose="02020603050405020304"/>
                          <a:ea typeface="宋体" panose="02010600030101010101" pitchFamily="2" charset="-122"/>
                          <a:cs typeface="Times New Roman" panose="02020603050405020304"/>
                        </a:rPr>
                        <a:t>数字签名</a:t>
                      </a:r>
                      <a:endParaRPr lang="zh-CN" sz="1600" b="1" kern="100" dirty="0">
                        <a:solidFill>
                          <a:schemeClr val="bg1"/>
                        </a:solidFill>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ts val="1400"/>
                        </a:lnSpc>
                        <a:spcAft>
                          <a:spcPts val="0"/>
                        </a:spcAft>
                      </a:pPr>
                      <a:r>
                        <a:rPr lang="zh-CN" sz="1600" b="1" kern="100" dirty="0">
                          <a:solidFill>
                            <a:schemeClr val="bg1"/>
                          </a:solidFill>
                          <a:latin typeface="Times New Roman" panose="02020603050405020304"/>
                          <a:ea typeface="宋体" panose="02010600030101010101" pitchFamily="2" charset="-122"/>
                          <a:cs typeface="Times New Roman" panose="02020603050405020304"/>
                        </a:rPr>
                        <a:t>访问控制</a:t>
                      </a:r>
                      <a:endParaRPr lang="zh-CN" sz="1600" b="1" kern="100" dirty="0">
                        <a:solidFill>
                          <a:schemeClr val="bg1"/>
                        </a:solidFill>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ts val="1400"/>
                        </a:lnSpc>
                        <a:spcAft>
                          <a:spcPts val="0"/>
                        </a:spcAft>
                      </a:pPr>
                      <a:r>
                        <a:rPr lang="zh-CN" sz="1600" b="1" kern="100" dirty="0">
                          <a:solidFill>
                            <a:schemeClr val="bg1"/>
                          </a:solidFill>
                          <a:latin typeface="Times New Roman" panose="02020603050405020304"/>
                          <a:ea typeface="宋体" panose="02010600030101010101" pitchFamily="2" charset="-122"/>
                          <a:cs typeface="Times New Roman" panose="02020603050405020304"/>
                        </a:rPr>
                        <a:t>数据完整性</a:t>
                      </a:r>
                      <a:endParaRPr lang="zh-CN" sz="1600" b="1" kern="100" dirty="0">
                        <a:solidFill>
                          <a:schemeClr val="bg1"/>
                        </a:solidFill>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ts val="1400"/>
                        </a:lnSpc>
                        <a:spcAft>
                          <a:spcPts val="0"/>
                        </a:spcAft>
                      </a:pPr>
                      <a:r>
                        <a:rPr lang="zh-CN" sz="1600" b="1" kern="100" dirty="0">
                          <a:solidFill>
                            <a:schemeClr val="bg1"/>
                          </a:solidFill>
                          <a:latin typeface="Times New Roman" panose="02020603050405020304"/>
                          <a:ea typeface="宋体" panose="02010600030101010101" pitchFamily="2" charset="-122"/>
                          <a:cs typeface="Times New Roman" panose="02020603050405020304"/>
                        </a:rPr>
                        <a:t>认证交换</a:t>
                      </a:r>
                      <a:endParaRPr lang="zh-CN" sz="1600" b="1" kern="100" dirty="0">
                        <a:solidFill>
                          <a:schemeClr val="bg1"/>
                        </a:solidFill>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ts val="1400"/>
                        </a:lnSpc>
                        <a:spcAft>
                          <a:spcPts val="0"/>
                        </a:spcAft>
                      </a:pPr>
                      <a:r>
                        <a:rPr lang="zh-CN" sz="1600" b="1" kern="100" dirty="0">
                          <a:solidFill>
                            <a:schemeClr val="bg1"/>
                          </a:solidFill>
                          <a:latin typeface="Times New Roman" panose="02020603050405020304"/>
                          <a:ea typeface="宋体" panose="02010600030101010101" pitchFamily="2" charset="-122"/>
                          <a:cs typeface="Times New Roman" panose="02020603050405020304"/>
                        </a:rPr>
                        <a:t>流量填充</a:t>
                      </a:r>
                      <a:endParaRPr lang="zh-CN" sz="1600" b="1" kern="100" dirty="0">
                        <a:solidFill>
                          <a:schemeClr val="bg1"/>
                        </a:solidFill>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ts val="1400"/>
                        </a:lnSpc>
                        <a:spcAft>
                          <a:spcPts val="0"/>
                        </a:spcAft>
                      </a:pPr>
                      <a:r>
                        <a:rPr lang="zh-CN" sz="1600" b="1" kern="100" dirty="0">
                          <a:solidFill>
                            <a:schemeClr val="bg1"/>
                          </a:solidFill>
                          <a:latin typeface="Times New Roman" panose="02020603050405020304"/>
                          <a:ea typeface="宋体" panose="02010600030101010101" pitchFamily="2" charset="-122"/>
                          <a:cs typeface="Times New Roman" panose="02020603050405020304"/>
                        </a:rPr>
                        <a:t>路由控制</a:t>
                      </a:r>
                      <a:endParaRPr lang="zh-CN" sz="1600" b="1" kern="100" dirty="0">
                        <a:solidFill>
                          <a:schemeClr val="bg1"/>
                        </a:solidFill>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ctr">
                        <a:lnSpc>
                          <a:spcPts val="1400"/>
                        </a:lnSpc>
                        <a:spcAft>
                          <a:spcPts val="0"/>
                        </a:spcAft>
                      </a:pPr>
                      <a:r>
                        <a:rPr lang="zh-CN" sz="1600" b="1" kern="100" dirty="0">
                          <a:solidFill>
                            <a:schemeClr val="bg1"/>
                          </a:solidFill>
                          <a:latin typeface="Times New Roman" panose="02020603050405020304"/>
                          <a:ea typeface="宋体" panose="02010600030101010101" pitchFamily="2" charset="-122"/>
                          <a:cs typeface="Times New Roman" panose="02020603050405020304"/>
                        </a:rPr>
                        <a:t>公证</a:t>
                      </a:r>
                      <a:endParaRPr lang="zh-CN" sz="1600" b="1" kern="100" dirty="0">
                        <a:solidFill>
                          <a:schemeClr val="bg1"/>
                        </a:solidFill>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r>
              <a:tr h="555625">
                <a:tc>
                  <a:txBody>
                    <a:bodyPr/>
                    <a:lstStyle/>
                    <a:p>
                      <a:pPr algn="ctr">
                        <a:lnSpc>
                          <a:spcPts val="1400"/>
                        </a:lnSpc>
                        <a:spcAft>
                          <a:spcPts val="0"/>
                        </a:spcAft>
                      </a:pPr>
                      <a:r>
                        <a:rPr lang="zh-CN" sz="1600" b="1" kern="100" dirty="0">
                          <a:latin typeface="Times New Roman" panose="02020603050405020304"/>
                          <a:ea typeface="宋体" panose="02010600030101010101" pitchFamily="2" charset="-122"/>
                          <a:cs typeface="Times New Roman" panose="02020603050405020304"/>
                        </a:rPr>
                        <a:t>对等实体认证</a:t>
                      </a:r>
                      <a:endParaRPr lang="zh-CN" sz="1600" b="1" kern="100" dirty="0">
                        <a:latin typeface="Times New Roman" panose="02020603050405020304"/>
                        <a:ea typeface="宋体" panose="02010600030101010101" pitchFamily="2"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600" kern="100" dirty="0">
                          <a:latin typeface="Times New Roman" panose="02020603050405020304"/>
                          <a:ea typeface="宋体" panose="02010600030101010101" pitchFamily="2" charset="-122"/>
                          <a:cs typeface="Times New Roman" panose="02020603050405020304"/>
                        </a:rPr>
                        <a:t>Y</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600" kern="100" dirty="0">
                          <a:latin typeface="Times New Roman" panose="02020603050405020304"/>
                          <a:ea typeface="宋体" panose="02010600030101010101" pitchFamily="2" charset="-122"/>
                          <a:cs typeface="Times New Roman" panose="02020603050405020304"/>
                        </a:rPr>
                        <a:t>Y</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dirty="0">
                          <a:latin typeface="Times New Roman" panose="02020603050405020304"/>
                          <a:ea typeface="宋体" panose="02010600030101010101" pitchFamily="2" charset="-122"/>
                          <a:cs typeface="Times New Roman" panose="02020603050405020304"/>
                        </a:rPr>
                        <a:t>—</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a:latin typeface="Times New Roman" panose="02020603050405020304"/>
                          <a:ea typeface="宋体" panose="02010600030101010101" pitchFamily="2" charset="-122"/>
                          <a:cs typeface="Times New Roman" panose="02020603050405020304"/>
                        </a:rPr>
                        <a:t>—</a:t>
                      </a:r>
                      <a:endParaRPr lang="zh-CN" sz="16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600" kern="100">
                          <a:latin typeface="Times New Roman" panose="02020603050405020304"/>
                          <a:ea typeface="宋体" panose="02010600030101010101" pitchFamily="2" charset="-122"/>
                          <a:cs typeface="Times New Roman" panose="02020603050405020304"/>
                        </a:rPr>
                        <a:t>Y</a:t>
                      </a:r>
                      <a:endParaRPr lang="zh-CN" sz="16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a:latin typeface="Times New Roman" panose="02020603050405020304"/>
                          <a:ea typeface="宋体" panose="02010600030101010101" pitchFamily="2" charset="-122"/>
                          <a:cs typeface="Times New Roman" panose="02020603050405020304"/>
                        </a:rPr>
                        <a:t>—</a:t>
                      </a:r>
                      <a:endParaRPr lang="zh-CN" sz="16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a:latin typeface="Times New Roman" panose="02020603050405020304"/>
                          <a:ea typeface="宋体" panose="02010600030101010101" pitchFamily="2" charset="-122"/>
                          <a:cs typeface="Times New Roman" panose="02020603050405020304"/>
                        </a:rPr>
                        <a:t>—</a:t>
                      </a:r>
                      <a:endParaRPr lang="zh-CN" sz="16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a:latin typeface="Times New Roman" panose="02020603050405020304"/>
                          <a:ea typeface="宋体" panose="02010600030101010101" pitchFamily="2" charset="-122"/>
                          <a:cs typeface="Times New Roman" panose="02020603050405020304"/>
                        </a:rPr>
                        <a:t>—</a:t>
                      </a:r>
                      <a:endParaRPr lang="zh-CN" sz="16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5625">
                <a:tc>
                  <a:txBody>
                    <a:bodyPr/>
                    <a:lstStyle/>
                    <a:p>
                      <a:pPr algn="ctr">
                        <a:lnSpc>
                          <a:spcPts val="1400"/>
                        </a:lnSpc>
                        <a:spcAft>
                          <a:spcPts val="0"/>
                        </a:spcAft>
                      </a:pPr>
                      <a:r>
                        <a:rPr lang="zh-CN" sz="1600" b="1" kern="100" dirty="0">
                          <a:latin typeface="Times New Roman" panose="02020603050405020304"/>
                          <a:ea typeface="宋体" panose="02010600030101010101" pitchFamily="2" charset="-122"/>
                          <a:cs typeface="Times New Roman" panose="02020603050405020304"/>
                        </a:rPr>
                        <a:t>数据源认证</a:t>
                      </a:r>
                      <a:endParaRPr lang="zh-CN" sz="1600" b="1" kern="100" dirty="0">
                        <a:latin typeface="Times New Roman" panose="02020603050405020304"/>
                        <a:ea typeface="宋体" panose="02010600030101010101" pitchFamily="2"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600" kern="100" dirty="0">
                          <a:latin typeface="Times New Roman" panose="02020603050405020304"/>
                          <a:ea typeface="宋体" panose="02010600030101010101" pitchFamily="2" charset="-122"/>
                          <a:cs typeface="Times New Roman" panose="02020603050405020304"/>
                        </a:rPr>
                        <a:t>Y</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600" kern="100" dirty="0">
                          <a:latin typeface="Times New Roman" panose="02020603050405020304"/>
                          <a:ea typeface="宋体" panose="02010600030101010101" pitchFamily="2" charset="-122"/>
                          <a:cs typeface="Times New Roman" panose="02020603050405020304"/>
                        </a:rPr>
                        <a:t>Y</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dirty="0">
                          <a:latin typeface="Times New Roman" panose="02020603050405020304"/>
                          <a:ea typeface="宋体" panose="02010600030101010101" pitchFamily="2" charset="-122"/>
                          <a:cs typeface="Times New Roman" panose="02020603050405020304"/>
                        </a:rPr>
                        <a:t>—</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dirty="0">
                          <a:latin typeface="Times New Roman" panose="02020603050405020304"/>
                          <a:ea typeface="宋体" panose="02010600030101010101" pitchFamily="2" charset="-122"/>
                          <a:cs typeface="Times New Roman" panose="02020603050405020304"/>
                        </a:rPr>
                        <a:t>—</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dirty="0">
                          <a:latin typeface="Times New Roman" panose="02020603050405020304"/>
                          <a:ea typeface="宋体" panose="02010600030101010101" pitchFamily="2" charset="-122"/>
                          <a:cs typeface="Times New Roman" panose="02020603050405020304"/>
                        </a:rPr>
                        <a:t>—</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dirty="0">
                          <a:latin typeface="Times New Roman" panose="02020603050405020304"/>
                          <a:ea typeface="宋体" panose="02010600030101010101" pitchFamily="2" charset="-122"/>
                          <a:cs typeface="Times New Roman" panose="02020603050405020304"/>
                        </a:rPr>
                        <a:t>—</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dirty="0">
                          <a:latin typeface="Times New Roman" panose="02020603050405020304"/>
                          <a:ea typeface="宋体" panose="02010600030101010101" pitchFamily="2" charset="-122"/>
                          <a:cs typeface="Times New Roman" panose="02020603050405020304"/>
                        </a:rPr>
                        <a:t>—</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dirty="0">
                          <a:latin typeface="Times New Roman" panose="02020603050405020304"/>
                          <a:ea typeface="宋体" panose="02010600030101010101" pitchFamily="2" charset="-122"/>
                          <a:cs typeface="Times New Roman" panose="02020603050405020304"/>
                        </a:rPr>
                        <a:t>—</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5625">
                <a:tc>
                  <a:txBody>
                    <a:bodyPr/>
                    <a:lstStyle/>
                    <a:p>
                      <a:pPr algn="ctr">
                        <a:lnSpc>
                          <a:spcPts val="1400"/>
                        </a:lnSpc>
                        <a:spcAft>
                          <a:spcPts val="0"/>
                        </a:spcAft>
                      </a:pPr>
                      <a:r>
                        <a:rPr lang="zh-CN" sz="1600" b="1" kern="100" dirty="0">
                          <a:latin typeface="Times New Roman" panose="02020603050405020304"/>
                          <a:ea typeface="宋体" panose="02010600030101010101" pitchFamily="2" charset="-122"/>
                          <a:cs typeface="Times New Roman" panose="02020603050405020304"/>
                        </a:rPr>
                        <a:t>访问控制</a:t>
                      </a:r>
                      <a:endParaRPr lang="zh-CN" sz="1600" b="1" kern="100" dirty="0">
                        <a:latin typeface="Times New Roman" panose="02020603050405020304"/>
                        <a:ea typeface="宋体" panose="02010600030101010101" pitchFamily="2"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dirty="0">
                          <a:latin typeface="Times New Roman" panose="02020603050405020304"/>
                          <a:ea typeface="宋体" panose="02010600030101010101" pitchFamily="2" charset="-122"/>
                          <a:cs typeface="Times New Roman" panose="02020603050405020304"/>
                        </a:rPr>
                        <a:t>—</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a:latin typeface="Times New Roman" panose="02020603050405020304"/>
                          <a:ea typeface="宋体" panose="02010600030101010101" pitchFamily="2" charset="-122"/>
                          <a:cs typeface="Times New Roman" panose="02020603050405020304"/>
                        </a:rPr>
                        <a:t>—</a:t>
                      </a:r>
                      <a:endParaRPr lang="zh-CN" sz="16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600" kern="100" dirty="0">
                          <a:latin typeface="Times New Roman" panose="02020603050405020304"/>
                          <a:ea typeface="宋体" panose="02010600030101010101" pitchFamily="2" charset="-122"/>
                          <a:cs typeface="Times New Roman" panose="02020603050405020304"/>
                        </a:rPr>
                        <a:t>Y</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dirty="0">
                          <a:latin typeface="Times New Roman" panose="02020603050405020304"/>
                          <a:ea typeface="宋体" panose="02010600030101010101" pitchFamily="2" charset="-122"/>
                          <a:cs typeface="Times New Roman" panose="02020603050405020304"/>
                        </a:rPr>
                        <a:t>—</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a:latin typeface="Times New Roman" panose="02020603050405020304"/>
                          <a:ea typeface="宋体" panose="02010600030101010101" pitchFamily="2" charset="-122"/>
                          <a:cs typeface="Times New Roman" panose="02020603050405020304"/>
                        </a:rPr>
                        <a:t>—</a:t>
                      </a:r>
                      <a:endParaRPr lang="zh-CN" sz="16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a:latin typeface="Times New Roman" panose="02020603050405020304"/>
                          <a:ea typeface="宋体" panose="02010600030101010101" pitchFamily="2" charset="-122"/>
                          <a:cs typeface="Times New Roman" panose="02020603050405020304"/>
                        </a:rPr>
                        <a:t>—</a:t>
                      </a:r>
                      <a:endParaRPr lang="zh-CN" sz="16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a:latin typeface="Times New Roman" panose="02020603050405020304"/>
                          <a:ea typeface="宋体" panose="02010600030101010101" pitchFamily="2" charset="-122"/>
                          <a:cs typeface="Times New Roman" panose="02020603050405020304"/>
                        </a:rPr>
                        <a:t>—</a:t>
                      </a:r>
                      <a:endParaRPr lang="zh-CN" sz="16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dirty="0">
                          <a:latin typeface="Times New Roman" panose="02020603050405020304"/>
                          <a:ea typeface="宋体" panose="02010600030101010101" pitchFamily="2" charset="-122"/>
                          <a:cs typeface="Times New Roman" panose="02020603050405020304"/>
                        </a:rPr>
                        <a:t>—</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5625">
                <a:tc>
                  <a:txBody>
                    <a:bodyPr/>
                    <a:lstStyle/>
                    <a:p>
                      <a:pPr algn="ctr">
                        <a:lnSpc>
                          <a:spcPts val="1400"/>
                        </a:lnSpc>
                        <a:spcAft>
                          <a:spcPts val="0"/>
                        </a:spcAft>
                      </a:pPr>
                      <a:r>
                        <a:rPr lang="zh-CN" sz="1600" b="1" kern="100" dirty="0">
                          <a:latin typeface="Times New Roman" panose="02020603050405020304"/>
                          <a:ea typeface="宋体" panose="02010600030101010101" pitchFamily="2" charset="-122"/>
                          <a:cs typeface="Times New Roman" panose="02020603050405020304"/>
                        </a:rPr>
                        <a:t>保密性</a:t>
                      </a:r>
                      <a:endParaRPr lang="zh-CN" sz="1600" b="1" kern="100" dirty="0">
                        <a:latin typeface="Times New Roman" panose="02020603050405020304"/>
                        <a:ea typeface="宋体" panose="02010600030101010101" pitchFamily="2"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600" kern="100" dirty="0">
                          <a:latin typeface="Times New Roman" panose="02020603050405020304"/>
                          <a:ea typeface="宋体" panose="02010600030101010101" pitchFamily="2" charset="-122"/>
                          <a:cs typeface="Times New Roman" panose="02020603050405020304"/>
                        </a:rPr>
                        <a:t>Y</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a:latin typeface="Times New Roman" panose="02020603050405020304"/>
                          <a:ea typeface="宋体" panose="02010600030101010101" pitchFamily="2" charset="-122"/>
                          <a:cs typeface="Times New Roman" panose="02020603050405020304"/>
                        </a:rPr>
                        <a:t>—</a:t>
                      </a:r>
                      <a:endParaRPr lang="zh-CN" sz="16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dirty="0">
                          <a:latin typeface="Times New Roman" panose="02020603050405020304"/>
                          <a:ea typeface="宋体" panose="02010600030101010101" pitchFamily="2" charset="-122"/>
                          <a:cs typeface="Times New Roman" panose="02020603050405020304"/>
                        </a:rPr>
                        <a:t>—</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dirty="0">
                          <a:latin typeface="Times New Roman" panose="02020603050405020304"/>
                          <a:ea typeface="宋体" panose="02010600030101010101" pitchFamily="2" charset="-122"/>
                          <a:cs typeface="Times New Roman" panose="02020603050405020304"/>
                        </a:rPr>
                        <a:t>—</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dirty="0">
                          <a:latin typeface="Times New Roman" panose="02020603050405020304"/>
                          <a:ea typeface="宋体" panose="02010600030101010101" pitchFamily="2" charset="-122"/>
                          <a:cs typeface="Times New Roman" panose="02020603050405020304"/>
                        </a:rPr>
                        <a:t>—</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dirty="0">
                          <a:latin typeface="Times New Roman" panose="02020603050405020304"/>
                          <a:ea typeface="宋体" panose="02010600030101010101" pitchFamily="2" charset="-122"/>
                          <a:cs typeface="Times New Roman" panose="02020603050405020304"/>
                        </a:rPr>
                        <a:t>—</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600" kern="100">
                          <a:latin typeface="Times New Roman" panose="02020603050405020304"/>
                          <a:ea typeface="宋体" panose="02010600030101010101" pitchFamily="2" charset="-122"/>
                          <a:cs typeface="Times New Roman" panose="02020603050405020304"/>
                        </a:rPr>
                        <a:t>Y</a:t>
                      </a:r>
                      <a:endParaRPr lang="zh-CN" sz="16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dirty="0">
                          <a:latin typeface="Times New Roman" panose="02020603050405020304"/>
                          <a:ea typeface="宋体" panose="02010600030101010101" pitchFamily="2" charset="-122"/>
                          <a:cs typeface="Times New Roman" panose="02020603050405020304"/>
                        </a:rPr>
                        <a:t>—</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5625">
                <a:tc>
                  <a:txBody>
                    <a:bodyPr/>
                    <a:lstStyle/>
                    <a:p>
                      <a:pPr algn="ctr">
                        <a:lnSpc>
                          <a:spcPts val="1400"/>
                        </a:lnSpc>
                        <a:spcAft>
                          <a:spcPts val="0"/>
                        </a:spcAft>
                      </a:pPr>
                      <a:r>
                        <a:rPr lang="zh-CN" sz="1600" b="1" kern="100" dirty="0">
                          <a:latin typeface="Times New Roman" panose="02020603050405020304"/>
                          <a:ea typeface="宋体" panose="02010600030101010101" pitchFamily="2" charset="-122"/>
                          <a:cs typeface="Times New Roman" panose="02020603050405020304"/>
                        </a:rPr>
                        <a:t>流量保密性</a:t>
                      </a:r>
                      <a:endParaRPr lang="zh-CN" sz="1600" b="1" kern="100" dirty="0">
                        <a:latin typeface="Times New Roman" panose="02020603050405020304"/>
                        <a:ea typeface="宋体" panose="02010600030101010101" pitchFamily="2"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600" kern="100" dirty="0">
                          <a:latin typeface="Times New Roman" panose="02020603050405020304"/>
                          <a:ea typeface="宋体" panose="02010600030101010101" pitchFamily="2" charset="-122"/>
                          <a:cs typeface="Times New Roman" panose="02020603050405020304"/>
                        </a:rPr>
                        <a:t>Y</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a:latin typeface="Times New Roman" panose="02020603050405020304"/>
                          <a:ea typeface="宋体" panose="02010600030101010101" pitchFamily="2" charset="-122"/>
                          <a:cs typeface="Times New Roman" panose="02020603050405020304"/>
                        </a:rPr>
                        <a:t>—</a:t>
                      </a:r>
                      <a:endParaRPr lang="zh-CN" sz="16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a:latin typeface="Times New Roman" panose="02020603050405020304"/>
                          <a:ea typeface="宋体" panose="02010600030101010101" pitchFamily="2" charset="-122"/>
                          <a:cs typeface="Times New Roman" panose="02020603050405020304"/>
                        </a:rPr>
                        <a:t>—</a:t>
                      </a:r>
                      <a:endParaRPr lang="zh-CN" sz="16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a:latin typeface="Times New Roman" panose="02020603050405020304"/>
                          <a:ea typeface="宋体" panose="02010600030101010101" pitchFamily="2" charset="-122"/>
                          <a:cs typeface="Times New Roman" panose="02020603050405020304"/>
                        </a:rPr>
                        <a:t>—</a:t>
                      </a:r>
                      <a:endParaRPr lang="zh-CN" sz="16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dirty="0">
                          <a:latin typeface="Times New Roman" panose="02020603050405020304"/>
                          <a:ea typeface="宋体" panose="02010600030101010101" pitchFamily="2" charset="-122"/>
                          <a:cs typeface="Times New Roman" panose="02020603050405020304"/>
                        </a:rPr>
                        <a:t>—</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600" kern="100" dirty="0">
                          <a:latin typeface="Times New Roman" panose="02020603050405020304"/>
                          <a:ea typeface="宋体" panose="02010600030101010101" pitchFamily="2" charset="-122"/>
                          <a:cs typeface="Times New Roman" panose="02020603050405020304"/>
                        </a:rPr>
                        <a:t>Y</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600" kern="100" dirty="0">
                          <a:latin typeface="Times New Roman" panose="02020603050405020304"/>
                          <a:ea typeface="宋体" panose="02010600030101010101" pitchFamily="2" charset="-122"/>
                          <a:cs typeface="Times New Roman" panose="02020603050405020304"/>
                        </a:rPr>
                        <a:t>Y</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a:latin typeface="Times New Roman" panose="02020603050405020304"/>
                          <a:ea typeface="宋体" panose="02010600030101010101" pitchFamily="2" charset="-122"/>
                          <a:cs typeface="Times New Roman" panose="02020603050405020304"/>
                        </a:rPr>
                        <a:t>—</a:t>
                      </a:r>
                      <a:endParaRPr lang="zh-CN" sz="16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5625">
                <a:tc>
                  <a:txBody>
                    <a:bodyPr/>
                    <a:lstStyle/>
                    <a:p>
                      <a:pPr algn="ctr">
                        <a:lnSpc>
                          <a:spcPts val="1400"/>
                        </a:lnSpc>
                        <a:spcAft>
                          <a:spcPts val="0"/>
                        </a:spcAft>
                      </a:pPr>
                      <a:r>
                        <a:rPr lang="zh-CN" sz="1600" b="1" kern="100" dirty="0">
                          <a:latin typeface="Times New Roman" panose="02020603050405020304"/>
                          <a:ea typeface="宋体" panose="02010600030101010101" pitchFamily="2" charset="-122"/>
                          <a:cs typeface="Times New Roman" panose="02020603050405020304"/>
                        </a:rPr>
                        <a:t>数据完整性</a:t>
                      </a:r>
                      <a:endParaRPr lang="zh-CN" sz="1600" b="1" kern="100" dirty="0">
                        <a:latin typeface="Times New Roman" panose="02020603050405020304"/>
                        <a:ea typeface="宋体" panose="02010600030101010101" pitchFamily="2"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600" kern="100" dirty="0">
                          <a:latin typeface="Times New Roman" panose="02020603050405020304"/>
                          <a:ea typeface="宋体" panose="02010600030101010101" pitchFamily="2" charset="-122"/>
                          <a:cs typeface="Times New Roman" panose="02020603050405020304"/>
                        </a:rPr>
                        <a:t>Y</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600" kern="100">
                          <a:latin typeface="Times New Roman" panose="02020603050405020304"/>
                          <a:ea typeface="宋体" panose="02010600030101010101" pitchFamily="2" charset="-122"/>
                          <a:cs typeface="Times New Roman" panose="02020603050405020304"/>
                        </a:rPr>
                        <a:t>Y</a:t>
                      </a:r>
                      <a:endParaRPr lang="zh-CN" sz="16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a:latin typeface="Times New Roman" panose="02020603050405020304"/>
                          <a:ea typeface="宋体" panose="02010600030101010101" pitchFamily="2" charset="-122"/>
                          <a:cs typeface="Times New Roman" panose="02020603050405020304"/>
                        </a:rPr>
                        <a:t>—</a:t>
                      </a:r>
                      <a:endParaRPr lang="zh-CN" sz="16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600" kern="100">
                          <a:latin typeface="Times New Roman" panose="02020603050405020304"/>
                          <a:ea typeface="宋体" panose="02010600030101010101" pitchFamily="2" charset="-122"/>
                          <a:cs typeface="Times New Roman" panose="02020603050405020304"/>
                        </a:rPr>
                        <a:t>Y</a:t>
                      </a:r>
                      <a:endParaRPr lang="zh-CN" sz="16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a:latin typeface="Times New Roman" panose="02020603050405020304"/>
                          <a:ea typeface="宋体" panose="02010600030101010101" pitchFamily="2" charset="-122"/>
                          <a:cs typeface="Times New Roman" panose="02020603050405020304"/>
                        </a:rPr>
                        <a:t>—</a:t>
                      </a:r>
                      <a:endParaRPr lang="zh-CN" sz="16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dirty="0">
                          <a:latin typeface="Times New Roman" panose="02020603050405020304"/>
                          <a:ea typeface="宋体" panose="02010600030101010101" pitchFamily="2" charset="-122"/>
                          <a:cs typeface="Times New Roman" panose="02020603050405020304"/>
                        </a:rPr>
                        <a:t>—</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dirty="0">
                          <a:latin typeface="Times New Roman" panose="02020603050405020304"/>
                          <a:ea typeface="宋体" panose="02010600030101010101" pitchFamily="2" charset="-122"/>
                          <a:cs typeface="Times New Roman" panose="02020603050405020304"/>
                        </a:rPr>
                        <a:t>—</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a:latin typeface="Times New Roman" panose="02020603050405020304"/>
                          <a:ea typeface="宋体" panose="02010600030101010101" pitchFamily="2" charset="-122"/>
                          <a:cs typeface="Times New Roman" panose="02020603050405020304"/>
                        </a:rPr>
                        <a:t>—</a:t>
                      </a:r>
                      <a:endParaRPr lang="zh-CN" sz="16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5625">
                <a:tc>
                  <a:txBody>
                    <a:bodyPr/>
                    <a:lstStyle/>
                    <a:p>
                      <a:pPr algn="ctr">
                        <a:lnSpc>
                          <a:spcPts val="1400"/>
                        </a:lnSpc>
                        <a:spcAft>
                          <a:spcPts val="0"/>
                        </a:spcAft>
                      </a:pPr>
                      <a:r>
                        <a:rPr lang="zh-CN" sz="1600" b="1" kern="100" dirty="0">
                          <a:latin typeface="Times New Roman" panose="02020603050405020304"/>
                          <a:ea typeface="宋体" panose="02010600030101010101" pitchFamily="2" charset="-122"/>
                          <a:cs typeface="Times New Roman" panose="02020603050405020304"/>
                        </a:rPr>
                        <a:t>不可否认性</a:t>
                      </a:r>
                      <a:endParaRPr lang="zh-CN" sz="1600" b="1" kern="100" dirty="0">
                        <a:latin typeface="Times New Roman" panose="02020603050405020304"/>
                        <a:ea typeface="宋体" panose="02010600030101010101" pitchFamily="2"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dirty="0">
                          <a:latin typeface="Times New Roman" panose="02020603050405020304"/>
                          <a:ea typeface="宋体" panose="02010600030101010101" pitchFamily="2" charset="-122"/>
                          <a:cs typeface="Times New Roman" panose="02020603050405020304"/>
                        </a:rPr>
                        <a:t>—</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600" kern="100">
                          <a:latin typeface="Times New Roman" panose="02020603050405020304"/>
                          <a:ea typeface="宋体" panose="02010600030101010101" pitchFamily="2" charset="-122"/>
                          <a:cs typeface="Times New Roman" panose="02020603050405020304"/>
                        </a:rPr>
                        <a:t>Y</a:t>
                      </a:r>
                      <a:endParaRPr lang="zh-CN" sz="16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a:latin typeface="Times New Roman" panose="02020603050405020304"/>
                          <a:ea typeface="宋体" panose="02010600030101010101" pitchFamily="2" charset="-122"/>
                          <a:cs typeface="Times New Roman" panose="02020603050405020304"/>
                        </a:rPr>
                        <a:t>—</a:t>
                      </a:r>
                      <a:endParaRPr lang="zh-CN" sz="16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600" kern="100" dirty="0">
                          <a:latin typeface="Times New Roman" panose="02020603050405020304"/>
                          <a:ea typeface="宋体" panose="02010600030101010101" pitchFamily="2" charset="-122"/>
                          <a:cs typeface="Times New Roman" panose="02020603050405020304"/>
                        </a:rPr>
                        <a:t>Y</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a:latin typeface="Times New Roman" panose="02020603050405020304"/>
                          <a:ea typeface="宋体" panose="02010600030101010101" pitchFamily="2" charset="-122"/>
                          <a:cs typeface="Times New Roman" panose="02020603050405020304"/>
                        </a:rPr>
                        <a:t>—</a:t>
                      </a:r>
                      <a:endParaRPr lang="zh-CN" sz="16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dirty="0">
                          <a:latin typeface="Times New Roman" panose="02020603050405020304"/>
                          <a:ea typeface="宋体" panose="02010600030101010101" pitchFamily="2" charset="-122"/>
                          <a:cs typeface="Times New Roman" panose="02020603050405020304"/>
                        </a:rPr>
                        <a:t>—</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dirty="0">
                          <a:latin typeface="Times New Roman" panose="02020603050405020304"/>
                          <a:ea typeface="宋体" panose="02010600030101010101" pitchFamily="2" charset="-122"/>
                          <a:cs typeface="Times New Roman" panose="02020603050405020304"/>
                        </a:rPr>
                        <a:t>—</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600" b="1" kern="100" dirty="0">
                          <a:latin typeface="Times New Roman" panose="02020603050405020304"/>
                          <a:ea typeface="宋体" panose="02010600030101010101" pitchFamily="2" charset="-122"/>
                          <a:cs typeface="Times New Roman" panose="02020603050405020304"/>
                        </a:rPr>
                        <a:t>Y</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5625">
                <a:tc>
                  <a:txBody>
                    <a:bodyPr/>
                    <a:lstStyle/>
                    <a:p>
                      <a:pPr algn="ctr">
                        <a:lnSpc>
                          <a:spcPts val="1400"/>
                        </a:lnSpc>
                        <a:spcAft>
                          <a:spcPts val="0"/>
                        </a:spcAft>
                      </a:pPr>
                      <a:r>
                        <a:rPr lang="zh-CN" sz="1600" b="1" kern="100" dirty="0">
                          <a:latin typeface="Times New Roman" panose="02020603050405020304"/>
                          <a:ea typeface="宋体" panose="02010600030101010101" pitchFamily="2" charset="-122"/>
                          <a:cs typeface="Times New Roman" panose="02020603050405020304"/>
                        </a:rPr>
                        <a:t>可用性</a:t>
                      </a:r>
                      <a:endParaRPr lang="zh-CN" sz="1600" b="1" kern="100" dirty="0">
                        <a:latin typeface="Times New Roman" panose="02020603050405020304"/>
                        <a:ea typeface="宋体" panose="02010600030101010101" pitchFamily="2"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dirty="0">
                          <a:latin typeface="Times New Roman" panose="02020603050405020304"/>
                          <a:ea typeface="宋体" panose="02010600030101010101" pitchFamily="2" charset="-122"/>
                          <a:cs typeface="Times New Roman" panose="02020603050405020304"/>
                        </a:rPr>
                        <a:t>—</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a:latin typeface="Times New Roman" panose="02020603050405020304"/>
                          <a:ea typeface="宋体" panose="02010600030101010101" pitchFamily="2" charset="-122"/>
                          <a:cs typeface="Times New Roman" panose="02020603050405020304"/>
                        </a:rPr>
                        <a:t>—</a:t>
                      </a:r>
                      <a:endParaRPr lang="zh-CN" sz="16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dirty="0">
                          <a:latin typeface="Times New Roman" panose="02020603050405020304"/>
                          <a:ea typeface="宋体" panose="02010600030101010101" pitchFamily="2" charset="-122"/>
                          <a:cs typeface="Times New Roman" panose="02020603050405020304"/>
                        </a:rPr>
                        <a:t>—</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600" kern="100">
                          <a:latin typeface="Times New Roman" panose="02020603050405020304"/>
                          <a:ea typeface="宋体" panose="02010600030101010101" pitchFamily="2" charset="-122"/>
                          <a:cs typeface="Times New Roman" panose="02020603050405020304"/>
                        </a:rPr>
                        <a:t>Y</a:t>
                      </a:r>
                      <a:endParaRPr lang="zh-CN" sz="16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600" kern="100">
                          <a:latin typeface="Times New Roman" panose="02020603050405020304"/>
                          <a:ea typeface="宋体" panose="02010600030101010101" pitchFamily="2" charset="-122"/>
                          <a:cs typeface="Times New Roman" panose="02020603050405020304"/>
                        </a:rPr>
                        <a:t>Y</a:t>
                      </a:r>
                      <a:endParaRPr lang="zh-CN" sz="16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a:latin typeface="Times New Roman" panose="02020603050405020304"/>
                          <a:ea typeface="宋体" panose="02010600030101010101" pitchFamily="2" charset="-122"/>
                          <a:cs typeface="Times New Roman" panose="02020603050405020304"/>
                        </a:rPr>
                        <a:t>—</a:t>
                      </a:r>
                      <a:endParaRPr lang="zh-CN" sz="16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dirty="0">
                          <a:latin typeface="Times New Roman" panose="02020603050405020304"/>
                          <a:ea typeface="宋体" panose="02010600030101010101" pitchFamily="2" charset="-122"/>
                          <a:cs typeface="Times New Roman" panose="02020603050405020304"/>
                        </a:rPr>
                        <a:t>—</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600" kern="100" dirty="0">
                          <a:latin typeface="Times New Roman" panose="02020603050405020304"/>
                          <a:ea typeface="宋体" panose="02010600030101010101" pitchFamily="2" charset="-122"/>
                          <a:cs typeface="Times New Roman" panose="02020603050405020304"/>
                        </a:rPr>
                        <a:t>—</a:t>
                      </a:r>
                      <a:endParaRPr lang="zh-CN" sz="16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Rectangle 50"/>
          <p:cNvSpPr>
            <a:spLocks noChangeArrowheads="1"/>
          </p:cNvSpPr>
          <p:nvPr/>
        </p:nvSpPr>
        <p:spPr bwMode="auto">
          <a:xfrm>
            <a:off x="31" y="6129379"/>
            <a:ext cx="9144001" cy="728644"/>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9525">
            <a:noFill/>
            <a:miter lim="800000"/>
          </a:ln>
          <a:effectLst>
            <a:outerShdw blurRad="44450" dist="27940" dir="5400000" algn="ctr">
              <a:srgbClr val="000000">
                <a:alpha val="32000"/>
              </a:srgbClr>
            </a:outerShdw>
          </a:effectLst>
          <a:scene3d>
            <a:camera prst="orthographicFront">
              <a:rot lat="0" lon="0" rev="0"/>
            </a:camera>
            <a:lightRig rig="balanced" dir="b">
              <a:rot lat="0" lon="0" rev="8700000"/>
            </a:lightRig>
          </a:scene3d>
          <a:sp3d>
            <a:bevelT w="190500" h="38100"/>
          </a:sp3d>
        </p:spPr>
        <p:txBody>
          <a:bodyPr wrap="none" anchor="ctr">
            <a:flatTx/>
          </a:bodyPr>
          <a:lstStyle/>
          <a:p>
            <a:pPr lvl="1" algn="ctr" eaLnBrk="1" fontAlgn="auto" hangingPunct="1">
              <a:spcBef>
                <a:spcPts val="0"/>
              </a:spcBef>
              <a:spcAft>
                <a:spcPts val="0"/>
              </a:spcAft>
              <a:defRPr/>
            </a:pPr>
            <a:r>
              <a:rPr lang="zh-CN" altLang="en-US" sz="32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安全服务与安全机制的关系</a:t>
            </a:r>
            <a:endParaRPr lang="zh-CN" altLang="en-US" sz="32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8" presetClass="entr" presetSubtype="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strips(downRight)">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txBox="1">
            <a:spLocks noChangeArrowheads="1"/>
          </p:cNvSpPr>
          <p:nvPr/>
        </p:nvSpPr>
        <p:spPr bwMode="auto">
          <a:xfrm>
            <a:off x="0" y="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4000" b="1">
                <a:solidFill>
                  <a:schemeClr val="bg1"/>
                </a:solidFill>
                <a:latin typeface="Times New Roman" panose="02020603050405020304" pitchFamily="18" charset="0"/>
                <a:ea typeface="黑体" panose="02010609060101010101" pitchFamily="2" charset="-122"/>
              </a:rPr>
              <a:t>1.7 OSI</a:t>
            </a:r>
            <a:r>
              <a:rPr lang="zh-CN" altLang="en-US" sz="4000" b="1">
                <a:solidFill>
                  <a:schemeClr val="bg1"/>
                </a:solidFill>
                <a:latin typeface="Times New Roman" panose="02020603050405020304" pitchFamily="18" charset="0"/>
                <a:ea typeface="黑体" panose="02010609060101010101" pitchFamily="2" charset="-122"/>
              </a:rPr>
              <a:t>安全体系结构</a:t>
            </a:r>
            <a:endParaRPr lang="zh-CN" altLang="en-US" sz="4000" b="1">
              <a:solidFill>
                <a:schemeClr val="bg1"/>
              </a:solidFill>
              <a:latin typeface="Times New Roman" panose="02020603050405020304" pitchFamily="18" charset="0"/>
              <a:ea typeface="黑体" panose="02010609060101010101" pitchFamily="2" charset="-122"/>
            </a:endParaRPr>
          </a:p>
        </p:txBody>
      </p:sp>
      <p:graphicFrame>
        <p:nvGraphicFramePr>
          <p:cNvPr id="5" name="表格 4"/>
          <p:cNvGraphicFramePr>
            <a:graphicFrameLocks noGrp="1"/>
          </p:cNvGraphicFramePr>
          <p:nvPr/>
        </p:nvGraphicFramePr>
        <p:xfrm>
          <a:off x="714375" y="1000125"/>
          <a:ext cx="8429626" cy="5857880"/>
        </p:xfrm>
        <a:graphic>
          <a:graphicData uri="http://schemas.openxmlformats.org/drawingml/2006/table">
            <a:tbl>
              <a:tblPr/>
              <a:tblGrid>
                <a:gridCol w="3785444"/>
                <a:gridCol w="659673"/>
                <a:gridCol w="659673"/>
                <a:gridCol w="658614"/>
                <a:gridCol w="658614"/>
                <a:gridCol w="658614"/>
                <a:gridCol w="674497"/>
                <a:gridCol w="674497"/>
              </a:tblGrid>
              <a:tr h="365636">
                <a:tc rowSpan="2">
                  <a:txBody>
                    <a:bodyPr/>
                    <a:lstStyle/>
                    <a:p>
                      <a:pPr algn="ctr">
                        <a:lnSpc>
                          <a:spcPts val="1400"/>
                        </a:lnSpc>
                        <a:spcBef>
                          <a:spcPts val="660"/>
                        </a:spcBef>
                        <a:spcAft>
                          <a:spcPts val="660"/>
                        </a:spcAft>
                      </a:pPr>
                      <a:r>
                        <a:rPr lang="zh-CN" sz="2000" b="1" kern="100" dirty="0">
                          <a:solidFill>
                            <a:schemeClr val="bg1"/>
                          </a:solidFill>
                          <a:effectLst/>
                          <a:latin typeface="Times New Roman" panose="02020603050405020304"/>
                          <a:ea typeface="宋体" panose="02010600030101010101" pitchFamily="2" charset="-122"/>
                          <a:cs typeface="Times New Roman" panose="02020603050405020304"/>
                        </a:rPr>
                        <a:t>安 全 服 务</a:t>
                      </a:r>
                      <a:endParaRPr lang="zh-CN" sz="2000" b="1" kern="100" dirty="0">
                        <a:solidFill>
                          <a:schemeClr val="bg1"/>
                        </a:solidFill>
                        <a:effectLst/>
                        <a:latin typeface="Times New Roman" panose="02020603050405020304"/>
                        <a:ea typeface="宋体" panose="02010600030101010101" pitchFamily="2" charset="-122"/>
                        <a:cs typeface="Times New Roman" panose="02020603050405020304"/>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30A0"/>
                    </a:solidFill>
                  </a:tcPr>
                </a:tc>
                <a:tc gridSpan="7">
                  <a:txBody>
                    <a:bodyPr/>
                    <a:lstStyle/>
                    <a:p>
                      <a:pPr algn="ctr">
                        <a:lnSpc>
                          <a:spcPts val="1400"/>
                        </a:lnSpc>
                        <a:spcAft>
                          <a:spcPts val="0"/>
                        </a:spcAft>
                      </a:pPr>
                      <a:r>
                        <a:rPr lang="zh-CN" sz="2000" b="1" kern="100" dirty="0">
                          <a:solidFill>
                            <a:schemeClr val="bg1"/>
                          </a:solidFill>
                          <a:effectLst/>
                          <a:latin typeface="Times New Roman" panose="02020603050405020304"/>
                          <a:ea typeface="宋体" panose="02010600030101010101" pitchFamily="2" charset="-122"/>
                          <a:cs typeface="Times New Roman" panose="02020603050405020304"/>
                        </a:rPr>
                        <a:t>协</a:t>
                      </a:r>
                      <a:r>
                        <a:rPr lang="en-US" sz="2000" b="1" kern="100" dirty="0">
                          <a:solidFill>
                            <a:schemeClr val="bg1"/>
                          </a:solidFill>
                          <a:effectLst/>
                          <a:latin typeface="Times New Roman" panose="02020603050405020304"/>
                          <a:ea typeface="宋体" panose="02010600030101010101" pitchFamily="2" charset="-122"/>
                          <a:cs typeface="Times New Roman" panose="02020603050405020304"/>
                        </a:rPr>
                        <a:t>  </a:t>
                      </a:r>
                      <a:r>
                        <a:rPr lang="zh-CN" sz="2000" b="1" kern="100" dirty="0">
                          <a:solidFill>
                            <a:schemeClr val="bg1"/>
                          </a:solidFill>
                          <a:effectLst/>
                          <a:latin typeface="Times New Roman" panose="02020603050405020304"/>
                          <a:ea typeface="宋体" panose="02010600030101010101" pitchFamily="2" charset="-122"/>
                          <a:cs typeface="Times New Roman" panose="02020603050405020304"/>
                        </a:rPr>
                        <a:t>议</a:t>
                      </a:r>
                      <a:r>
                        <a:rPr lang="en-US" sz="2000" b="1" kern="100" dirty="0">
                          <a:solidFill>
                            <a:schemeClr val="bg1"/>
                          </a:solidFill>
                          <a:effectLst/>
                          <a:latin typeface="Times New Roman" panose="02020603050405020304"/>
                          <a:ea typeface="宋体" panose="02010600030101010101" pitchFamily="2" charset="-122"/>
                          <a:cs typeface="Times New Roman" panose="02020603050405020304"/>
                        </a:rPr>
                        <a:t>  </a:t>
                      </a:r>
                      <a:r>
                        <a:rPr lang="zh-CN" sz="2000" b="1" kern="100" dirty="0">
                          <a:solidFill>
                            <a:schemeClr val="bg1"/>
                          </a:solidFill>
                          <a:effectLst/>
                          <a:latin typeface="Times New Roman" panose="02020603050405020304"/>
                          <a:ea typeface="宋体" panose="02010600030101010101" pitchFamily="2" charset="-122"/>
                          <a:cs typeface="Times New Roman" panose="02020603050405020304"/>
                        </a:rPr>
                        <a:t>层</a:t>
                      </a:r>
                      <a:endParaRPr lang="zh-CN" sz="2000" b="1" kern="100" dirty="0">
                        <a:solidFill>
                          <a:schemeClr val="bg1"/>
                        </a:solidFill>
                        <a:effectLst/>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30A0"/>
                    </a:solidFill>
                  </a:tcPr>
                </a:tc>
                <a:tc hMerge="1">
                  <a:tcPr/>
                </a:tc>
                <a:tc hMerge="1">
                  <a:tcPr/>
                </a:tc>
                <a:tc hMerge="1">
                  <a:tcPr/>
                </a:tc>
                <a:tc hMerge="1">
                  <a:tcPr/>
                </a:tc>
                <a:tc hMerge="1">
                  <a:tcPr/>
                </a:tc>
                <a:tc hMerge="1">
                  <a:tcPr/>
                </a:tc>
              </a:tr>
              <a:tr h="365636">
                <a:tc vMerge="1">
                  <a:tcPr/>
                </a:tc>
                <a:tc>
                  <a:txBody>
                    <a:bodyPr/>
                    <a:lstStyle/>
                    <a:p>
                      <a:pPr algn="ctr">
                        <a:lnSpc>
                          <a:spcPts val="1400"/>
                        </a:lnSpc>
                        <a:spcAft>
                          <a:spcPts val="0"/>
                        </a:spcAft>
                      </a:pPr>
                      <a:r>
                        <a:rPr lang="en-US" sz="2000" b="1" kern="100" dirty="0">
                          <a:solidFill>
                            <a:schemeClr val="bg1"/>
                          </a:solidFill>
                          <a:effectLst/>
                          <a:latin typeface="Times New Roman" panose="02020603050405020304"/>
                          <a:ea typeface="宋体" panose="02010600030101010101" pitchFamily="2" charset="-122"/>
                          <a:cs typeface="Times New Roman" panose="02020603050405020304"/>
                        </a:rPr>
                        <a:t>1</a:t>
                      </a:r>
                      <a:endParaRPr lang="zh-CN" sz="2000" b="1" kern="100" dirty="0">
                        <a:solidFill>
                          <a:schemeClr val="bg1"/>
                        </a:solidFill>
                        <a:effectLst/>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30A0"/>
                    </a:solidFill>
                  </a:tcPr>
                </a:tc>
                <a:tc>
                  <a:txBody>
                    <a:bodyPr/>
                    <a:lstStyle/>
                    <a:p>
                      <a:pPr algn="ctr">
                        <a:lnSpc>
                          <a:spcPts val="1400"/>
                        </a:lnSpc>
                        <a:spcAft>
                          <a:spcPts val="0"/>
                        </a:spcAft>
                      </a:pPr>
                      <a:r>
                        <a:rPr lang="en-US" sz="2000" b="1" kern="100" dirty="0">
                          <a:solidFill>
                            <a:schemeClr val="bg1"/>
                          </a:solidFill>
                          <a:effectLst/>
                          <a:latin typeface="Times New Roman" panose="02020603050405020304"/>
                          <a:ea typeface="宋体" panose="02010600030101010101" pitchFamily="2" charset="-122"/>
                          <a:cs typeface="Times New Roman" panose="02020603050405020304"/>
                        </a:rPr>
                        <a:t>2</a:t>
                      </a:r>
                      <a:endParaRPr lang="zh-CN" sz="2000" b="1" kern="100" dirty="0">
                        <a:solidFill>
                          <a:schemeClr val="bg1"/>
                        </a:solidFill>
                        <a:effectLst/>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30A0"/>
                    </a:solidFill>
                  </a:tcPr>
                </a:tc>
                <a:tc>
                  <a:txBody>
                    <a:bodyPr/>
                    <a:lstStyle/>
                    <a:p>
                      <a:pPr algn="ctr">
                        <a:lnSpc>
                          <a:spcPts val="1400"/>
                        </a:lnSpc>
                        <a:spcAft>
                          <a:spcPts val="0"/>
                        </a:spcAft>
                      </a:pPr>
                      <a:r>
                        <a:rPr lang="en-US" sz="2000" b="1" kern="100" dirty="0">
                          <a:solidFill>
                            <a:schemeClr val="bg1"/>
                          </a:solidFill>
                          <a:effectLst/>
                          <a:latin typeface="Times New Roman" panose="02020603050405020304"/>
                          <a:ea typeface="宋体" panose="02010600030101010101" pitchFamily="2" charset="-122"/>
                          <a:cs typeface="Times New Roman" panose="02020603050405020304"/>
                        </a:rPr>
                        <a:t>3</a:t>
                      </a:r>
                      <a:endParaRPr lang="zh-CN" sz="2000" b="1" kern="100" dirty="0">
                        <a:solidFill>
                          <a:schemeClr val="bg1"/>
                        </a:solidFill>
                        <a:effectLst/>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30A0"/>
                    </a:solidFill>
                  </a:tcPr>
                </a:tc>
                <a:tc>
                  <a:txBody>
                    <a:bodyPr/>
                    <a:lstStyle/>
                    <a:p>
                      <a:pPr algn="ctr">
                        <a:lnSpc>
                          <a:spcPts val="1400"/>
                        </a:lnSpc>
                        <a:spcAft>
                          <a:spcPts val="0"/>
                        </a:spcAft>
                      </a:pPr>
                      <a:r>
                        <a:rPr lang="en-US" sz="2000" b="1" kern="100" dirty="0">
                          <a:solidFill>
                            <a:schemeClr val="bg1"/>
                          </a:solidFill>
                          <a:effectLst/>
                          <a:latin typeface="Times New Roman" panose="02020603050405020304"/>
                          <a:ea typeface="宋体" panose="02010600030101010101" pitchFamily="2" charset="-122"/>
                          <a:cs typeface="Times New Roman" panose="02020603050405020304"/>
                        </a:rPr>
                        <a:t>4</a:t>
                      </a:r>
                      <a:endParaRPr lang="zh-CN" sz="2000" b="1" kern="100" dirty="0">
                        <a:solidFill>
                          <a:schemeClr val="bg1"/>
                        </a:solidFill>
                        <a:effectLst/>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30A0"/>
                    </a:solidFill>
                  </a:tcPr>
                </a:tc>
                <a:tc>
                  <a:txBody>
                    <a:bodyPr/>
                    <a:lstStyle/>
                    <a:p>
                      <a:pPr algn="ctr">
                        <a:lnSpc>
                          <a:spcPts val="1400"/>
                        </a:lnSpc>
                        <a:spcAft>
                          <a:spcPts val="0"/>
                        </a:spcAft>
                      </a:pPr>
                      <a:r>
                        <a:rPr lang="en-US" sz="2000" b="1" kern="100" dirty="0">
                          <a:solidFill>
                            <a:schemeClr val="bg1"/>
                          </a:solidFill>
                          <a:effectLst/>
                          <a:latin typeface="Times New Roman" panose="02020603050405020304"/>
                          <a:ea typeface="宋体" panose="02010600030101010101" pitchFamily="2" charset="-122"/>
                          <a:cs typeface="Times New Roman" panose="02020603050405020304"/>
                        </a:rPr>
                        <a:t>5</a:t>
                      </a:r>
                      <a:endParaRPr lang="zh-CN" sz="2000" b="1" kern="100" dirty="0">
                        <a:solidFill>
                          <a:schemeClr val="bg1"/>
                        </a:solidFill>
                        <a:effectLst/>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30A0"/>
                    </a:solidFill>
                  </a:tcPr>
                </a:tc>
                <a:tc>
                  <a:txBody>
                    <a:bodyPr/>
                    <a:lstStyle/>
                    <a:p>
                      <a:pPr algn="ctr">
                        <a:lnSpc>
                          <a:spcPts val="1400"/>
                        </a:lnSpc>
                        <a:spcAft>
                          <a:spcPts val="0"/>
                        </a:spcAft>
                      </a:pPr>
                      <a:r>
                        <a:rPr lang="en-US" sz="2000" b="1" kern="100" dirty="0">
                          <a:solidFill>
                            <a:schemeClr val="bg1"/>
                          </a:solidFill>
                          <a:effectLst/>
                          <a:latin typeface="Times New Roman" panose="02020603050405020304"/>
                          <a:ea typeface="宋体" panose="02010600030101010101" pitchFamily="2" charset="-122"/>
                          <a:cs typeface="Times New Roman" panose="02020603050405020304"/>
                        </a:rPr>
                        <a:t>6</a:t>
                      </a:r>
                      <a:endParaRPr lang="zh-CN" sz="2000" b="1" kern="100" dirty="0">
                        <a:solidFill>
                          <a:schemeClr val="bg1"/>
                        </a:solidFill>
                        <a:effectLst/>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30A0"/>
                    </a:solidFill>
                  </a:tcPr>
                </a:tc>
                <a:tc>
                  <a:txBody>
                    <a:bodyPr/>
                    <a:lstStyle/>
                    <a:p>
                      <a:pPr algn="ctr">
                        <a:lnSpc>
                          <a:spcPts val="1400"/>
                        </a:lnSpc>
                        <a:spcAft>
                          <a:spcPts val="0"/>
                        </a:spcAft>
                      </a:pPr>
                      <a:r>
                        <a:rPr lang="en-US" sz="2000" b="1" kern="100" dirty="0">
                          <a:solidFill>
                            <a:schemeClr val="bg1"/>
                          </a:solidFill>
                          <a:effectLst/>
                          <a:latin typeface="Times New Roman" panose="02020603050405020304"/>
                          <a:ea typeface="宋体" panose="02010600030101010101" pitchFamily="2" charset="-122"/>
                          <a:cs typeface="Times New Roman" panose="02020603050405020304"/>
                        </a:rPr>
                        <a:t>7</a:t>
                      </a:r>
                      <a:endParaRPr lang="zh-CN" sz="2000" b="1" kern="100" dirty="0">
                        <a:solidFill>
                          <a:schemeClr val="bg1"/>
                        </a:solidFill>
                        <a:effectLst/>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030A0"/>
                    </a:solidFill>
                  </a:tcPr>
                </a:tc>
              </a:tr>
              <a:tr h="365636">
                <a:tc>
                  <a:txBody>
                    <a:bodyPr/>
                    <a:lstStyle/>
                    <a:p>
                      <a:pPr algn="ctr">
                        <a:lnSpc>
                          <a:spcPts val="1400"/>
                        </a:lnSpc>
                        <a:spcAft>
                          <a:spcPts val="0"/>
                        </a:spcAft>
                      </a:pPr>
                      <a:r>
                        <a:rPr lang="zh-CN" sz="1800" b="1" kern="100" dirty="0">
                          <a:effectLst/>
                          <a:latin typeface="Times New Roman" panose="02020603050405020304"/>
                          <a:ea typeface="宋体" panose="02010600030101010101" pitchFamily="2" charset="-122"/>
                          <a:cs typeface="Times New Roman" panose="02020603050405020304"/>
                        </a:rPr>
                        <a:t>对等实体认证</a:t>
                      </a:r>
                      <a:endParaRPr lang="zh-CN" sz="1800" b="1"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a:effectLst/>
                          <a:latin typeface="Times New Roman" panose="02020603050405020304"/>
                          <a:ea typeface="宋体" panose="02010600030101010101" pitchFamily="2" charset="-122"/>
                          <a:cs typeface="Times New Roman" panose="02020603050405020304"/>
                        </a:rPr>
                        <a:t>Y</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a:effectLst/>
                          <a:latin typeface="Times New Roman" panose="02020603050405020304"/>
                          <a:ea typeface="宋体" panose="02010600030101010101" pitchFamily="2" charset="-122"/>
                          <a:cs typeface="Times New Roman" panose="02020603050405020304"/>
                        </a:rPr>
                        <a:t>Y</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a:effectLst/>
                          <a:latin typeface="Times New Roman" panose="02020603050405020304"/>
                          <a:ea typeface="宋体" panose="02010600030101010101" pitchFamily="2" charset="-122"/>
                          <a:cs typeface="Times New Roman" panose="02020603050405020304"/>
                        </a:rPr>
                        <a:t>Y</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636">
                <a:tc>
                  <a:txBody>
                    <a:bodyPr/>
                    <a:lstStyle/>
                    <a:p>
                      <a:pPr algn="ctr">
                        <a:lnSpc>
                          <a:spcPts val="1400"/>
                        </a:lnSpc>
                        <a:spcAft>
                          <a:spcPts val="0"/>
                        </a:spcAft>
                      </a:pPr>
                      <a:r>
                        <a:rPr lang="zh-CN" sz="1800" b="1" kern="100" dirty="0">
                          <a:effectLst/>
                          <a:latin typeface="Times New Roman" panose="02020603050405020304"/>
                          <a:ea typeface="宋体" panose="02010600030101010101" pitchFamily="2" charset="-122"/>
                          <a:cs typeface="Times New Roman" panose="02020603050405020304"/>
                        </a:rPr>
                        <a:t>数据源点认证</a:t>
                      </a:r>
                      <a:endParaRPr lang="zh-CN" sz="1800" b="1"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a:effectLst/>
                          <a:latin typeface="Times New Roman" panose="02020603050405020304"/>
                          <a:ea typeface="宋体" panose="02010600030101010101" pitchFamily="2" charset="-122"/>
                          <a:cs typeface="Times New Roman" panose="02020603050405020304"/>
                        </a:rPr>
                        <a:t>Y</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a:effectLst/>
                          <a:latin typeface="Times New Roman" panose="02020603050405020304"/>
                          <a:ea typeface="宋体" panose="02010600030101010101" pitchFamily="2" charset="-122"/>
                          <a:cs typeface="Times New Roman" panose="02020603050405020304"/>
                        </a:rPr>
                        <a:t>Y</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a:effectLst/>
                          <a:latin typeface="Times New Roman" panose="02020603050405020304"/>
                          <a:ea typeface="宋体" panose="02010600030101010101" pitchFamily="2" charset="-122"/>
                          <a:cs typeface="Times New Roman" panose="02020603050405020304"/>
                        </a:rPr>
                        <a:t>Y</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636">
                <a:tc>
                  <a:txBody>
                    <a:bodyPr/>
                    <a:lstStyle/>
                    <a:p>
                      <a:pPr algn="ctr">
                        <a:lnSpc>
                          <a:spcPts val="1400"/>
                        </a:lnSpc>
                        <a:spcAft>
                          <a:spcPts val="0"/>
                        </a:spcAft>
                      </a:pPr>
                      <a:r>
                        <a:rPr lang="zh-CN" sz="1800" b="1" kern="100" dirty="0">
                          <a:effectLst/>
                          <a:latin typeface="Times New Roman" panose="02020603050405020304"/>
                          <a:ea typeface="宋体" panose="02010600030101010101" pitchFamily="2" charset="-122"/>
                          <a:cs typeface="Times New Roman" panose="02020603050405020304"/>
                        </a:rPr>
                        <a:t>访问控制</a:t>
                      </a:r>
                      <a:endParaRPr lang="zh-CN" sz="1800" b="1"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400"/>
                        </a:lnSpc>
                        <a:spcAft>
                          <a:spcPts val="0"/>
                        </a:spcAft>
                      </a:pPr>
                      <a:r>
                        <a:rPr lang="zh-CN" sz="1800" b="0" kern="100" dirty="0">
                          <a:effectLst/>
                          <a:latin typeface="Times New Roman" panose="02020603050405020304"/>
                          <a:ea typeface="宋体" panose="02010600030101010101" pitchFamily="2" charset="-122"/>
                          <a:cs typeface="Times New Roman" panose="02020603050405020304"/>
                        </a:rPr>
                        <a:t>—</a:t>
                      </a:r>
                      <a:endParaRPr lang="zh-CN" sz="1800" b="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a:effectLst/>
                          <a:latin typeface="Times New Roman" panose="02020603050405020304"/>
                          <a:ea typeface="宋体" panose="02010600030101010101" pitchFamily="2" charset="-122"/>
                          <a:cs typeface="Times New Roman" panose="02020603050405020304"/>
                        </a:rPr>
                        <a:t>Y</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a:effectLst/>
                          <a:latin typeface="Times New Roman" panose="02020603050405020304"/>
                          <a:ea typeface="宋体" panose="02010600030101010101" pitchFamily="2" charset="-122"/>
                          <a:cs typeface="Times New Roman" panose="02020603050405020304"/>
                        </a:rPr>
                        <a:t>Y</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a:effectLst/>
                          <a:latin typeface="Times New Roman" panose="02020603050405020304"/>
                          <a:ea typeface="宋体" panose="02010600030101010101" pitchFamily="2" charset="-122"/>
                          <a:cs typeface="Times New Roman" panose="02020603050405020304"/>
                        </a:rPr>
                        <a:t>Y</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636">
                <a:tc>
                  <a:txBody>
                    <a:bodyPr/>
                    <a:lstStyle/>
                    <a:p>
                      <a:pPr algn="ctr">
                        <a:lnSpc>
                          <a:spcPts val="1400"/>
                        </a:lnSpc>
                        <a:spcAft>
                          <a:spcPts val="0"/>
                        </a:spcAft>
                      </a:pPr>
                      <a:r>
                        <a:rPr lang="zh-CN" sz="1800" b="1" kern="100" dirty="0">
                          <a:effectLst/>
                          <a:latin typeface="Times New Roman" panose="02020603050405020304"/>
                          <a:ea typeface="宋体" panose="02010600030101010101" pitchFamily="2" charset="-122"/>
                          <a:cs typeface="Times New Roman" panose="02020603050405020304"/>
                        </a:rPr>
                        <a:t>连接保密性</a:t>
                      </a:r>
                      <a:endParaRPr lang="zh-CN" sz="1800" b="1"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a:effectLst/>
                          <a:latin typeface="Times New Roman" panose="02020603050405020304"/>
                          <a:ea typeface="宋体" panose="02010600030101010101" pitchFamily="2" charset="-122"/>
                          <a:cs typeface="Times New Roman" panose="02020603050405020304"/>
                        </a:rPr>
                        <a:t>Y</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a:effectLst/>
                          <a:latin typeface="Times New Roman" panose="02020603050405020304"/>
                          <a:ea typeface="宋体" panose="02010600030101010101" pitchFamily="2" charset="-122"/>
                          <a:cs typeface="Times New Roman" panose="02020603050405020304"/>
                        </a:rPr>
                        <a:t>Y</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a:effectLst/>
                          <a:latin typeface="Times New Roman" panose="02020603050405020304"/>
                          <a:ea typeface="宋体" panose="02010600030101010101" pitchFamily="2" charset="-122"/>
                          <a:cs typeface="Times New Roman" panose="02020603050405020304"/>
                        </a:rPr>
                        <a:t>Y</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a:effectLst/>
                          <a:latin typeface="Times New Roman" panose="02020603050405020304"/>
                          <a:ea typeface="宋体" panose="02010600030101010101" pitchFamily="2" charset="-122"/>
                          <a:cs typeface="Times New Roman" panose="02020603050405020304"/>
                        </a:rPr>
                        <a:t>Y</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a:effectLst/>
                          <a:latin typeface="Times New Roman" panose="02020603050405020304"/>
                          <a:ea typeface="宋体" panose="02010600030101010101" pitchFamily="2" charset="-122"/>
                          <a:cs typeface="Times New Roman" panose="02020603050405020304"/>
                        </a:rPr>
                        <a:t>Y</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a:effectLst/>
                          <a:latin typeface="Times New Roman" panose="02020603050405020304"/>
                          <a:ea typeface="宋体" panose="02010600030101010101" pitchFamily="2" charset="-122"/>
                          <a:cs typeface="Times New Roman" panose="02020603050405020304"/>
                        </a:rPr>
                        <a:t>Y</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636">
                <a:tc>
                  <a:txBody>
                    <a:bodyPr/>
                    <a:lstStyle/>
                    <a:p>
                      <a:pPr algn="ctr">
                        <a:lnSpc>
                          <a:spcPts val="1400"/>
                        </a:lnSpc>
                        <a:spcAft>
                          <a:spcPts val="0"/>
                        </a:spcAft>
                      </a:pPr>
                      <a:r>
                        <a:rPr lang="zh-CN" sz="1800" b="1" kern="100" dirty="0">
                          <a:effectLst/>
                          <a:latin typeface="Times New Roman" panose="02020603050405020304"/>
                          <a:ea typeface="宋体" panose="02010600030101010101" pitchFamily="2" charset="-122"/>
                          <a:cs typeface="Times New Roman" panose="02020603050405020304"/>
                        </a:rPr>
                        <a:t>无连接保密性</a:t>
                      </a:r>
                      <a:endParaRPr lang="zh-CN" sz="1800" b="1"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a:effectLst/>
                          <a:latin typeface="Times New Roman" panose="02020603050405020304"/>
                          <a:ea typeface="宋体" panose="02010600030101010101" pitchFamily="2" charset="-122"/>
                          <a:cs typeface="Times New Roman" panose="02020603050405020304"/>
                        </a:rPr>
                        <a:t>Y</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a:effectLst/>
                          <a:latin typeface="Times New Roman" panose="02020603050405020304"/>
                          <a:ea typeface="宋体" panose="02010600030101010101" pitchFamily="2" charset="-122"/>
                          <a:cs typeface="Times New Roman" panose="02020603050405020304"/>
                        </a:rPr>
                        <a:t>Y</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a:effectLst/>
                          <a:latin typeface="Times New Roman" panose="02020603050405020304"/>
                          <a:ea typeface="宋体" panose="02010600030101010101" pitchFamily="2" charset="-122"/>
                          <a:cs typeface="Times New Roman" panose="02020603050405020304"/>
                        </a:rPr>
                        <a:t>Y</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a:effectLst/>
                          <a:latin typeface="Times New Roman" panose="02020603050405020304"/>
                          <a:ea typeface="宋体" panose="02010600030101010101" pitchFamily="2" charset="-122"/>
                          <a:cs typeface="Times New Roman" panose="02020603050405020304"/>
                        </a:rPr>
                        <a:t>Y</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a:effectLst/>
                          <a:latin typeface="Times New Roman" panose="02020603050405020304"/>
                          <a:ea typeface="宋体" panose="02010600030101010101" pitchFamily="2" charset="-122"/>
                          <a:cs typeface="Times New Roman" panose="02020603050405020304"/>
                        </a:rPr>
                        <a:t>Y</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636">
                <a:tc>
                  <a:txBody>
                    <a:bodyPr/>
                    <a:lstStyle/>
                    <a:p>
                      <a:pPr algn="ctr">
                        <a:lnSpc>
                          <a:spcPts val="1400"/>
                        </a:lnSpc>
                        <a:spcAft>
                          <a:spcPts val="0"/>
                        </a:spcAft>
                      </a:pPr>
                      <a:r>
                        <a:rPr lang="zh-CN" sz="1800" b="1" kern="100" dirty="0">
                          <a:effectLst/>
                          <a:latin typeface="Times New Roman" panose="02020603050405020304"/>
                          <a:ea typeface="宋体" panose="02010600030101010101" pitchFamily="2" charset="-122"/>
                          <a:cs typeface="Times New Roman" panose="02020603050405020304"/>
                        </a:rPr>
                        <a:t>选择域保密性</a:t>
                      </a:r>
                      <a:endParaRPr lang="zh-CN" sz="1800" b="1"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dirty="0">
                          <a:effectLst/>
                          <a:latin typeface="Times New Roman" panose="02020603050405020304"/>
                          <a:ea typeface="宋体" panose="02010600030101010101" pitchFamily="2" charset="-122"/>
                          <a:cs typeface="Times New Roman" panose="02020603050405020304"/>
                        </a:rPr>
                        <a:t>—</a:t>
                      </a:r>
                      <a:endParaRPr lang="zh-CN" sz="1800" b="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a:effectLst/>
                          <a:latin typeface="Times New Roman" panose="02020603050405020304"/>
                          <a:ea typeface="宋体" panose="02010600030101010101" pitchFamily="2" charset="-122"/>
                          <a:cs typeface="Times New Roman" panose="02020603050405020304"/>
                        </a:rPr>
                        <a:t>Y</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636">
                <a:tc>
                  <a:txBody>
                    <a:bodyPr/>
                    <a:lstStyle/>
                    <a:p>
                      <a:pPr algn="ctr">
                        <a:lnSpc>
                          <a:spcPts val="1400"/>
                        </a:lnSpc>
                        <a:spcAft>
                          <a:spcPts val="0"/>
                        </a:spcAft>
                      </a:pPr>
                      <a:r>
                        <a:rPr lang="zh-CN" sz="1800" b="1" kern="100" dirty="0">
                          <a:effectLst/>
                          <a:latin typeface="Times New Roman" panose="02020603050405020304"/>
                          <a:ea typeface="宋体" panose="02010600030101010101" pitchFamily="2" charset="-122"/>
                          <a:cs typeface="Times New Roman" panose="02020603050405020304"/>
                        </a:rPr>
                        <a:t>流量保密性</a:t>
                      </a:r>
                      <a:endParaRPr lang="zh-CN" sz="1800" b="1"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dirty="0">
                          <a:effectLst/>
                          <a:latin typeface="Times New Roman" panose="02020603050405020304"/>
                          <a:ea typeface="宋体" panose="02010600030101010101" pitchFamily="2" charset="-122"/>
                          <a:cs typeface="Times New Roman" panose="02020603050405020304"/>
                        </a:rPr>
                        <a:t>—</a:t>
                      </a:r>
                      <a:endParaRPr lang="zh-CN" sz="1800" b="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a:effectLst/>
                          <a:latin typeface="Times New Roman" panose="02020603050405020304"/>
                          <a:ea typeface="宋体" panose="02010600030101010101" pitchFamily="2" charset="-122"/>
                          <a:cs typeface="Times New Roman" panose="02020603050405020304"/>
                        </a:rPr>
                        <a:t>Y</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dirty="0">
                          <a:effectLst/>
                          <a:latin typeface="Times New Roman" panose="02020603050405020304"/>
                          <a:ea typeface="宋体" panose="02010600030101010101" pitchFamily="2" charset="-122"/>
                          <a:cs typeface="Times New Roman" panose="02020603050405020304"/>
                        </a:rPr>
                        <a:t>Y</a:t>
                      </a:r>
                      <a:endParaRPr lang="zh-CN" sz="1800" b="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636">
                <a:tc>
                  <a:txBody>
                    <a:bodyPr/>
                    <a:lstStyle/>
                    <a:p>
                      <a:pPr algn="ctr">
                        <a:lnSpc>
                          <a:spcPts val="1400"/>
                        </a:lnSpc>
                        <a:spcAft>
                          <a:spcPts val="0"/>
                        </a:spcAft>
                      </a:pPr>
                      <a:r>
                        <a:rPr lang="zh-CN" sz="1800" b="1" kern="100" dirty="0">
                          <a:effectLst/>
                          <a:latin typeface="Times New Roman" panose="02020603050405020304"/>
                          <a:ea typeface="宋体" panose="02010600030101010101" pitchFamily="2" charset="-122"/>
                          <a:cs typeface="Times New Roman" panose="02020603050405020304"/>
                        </a:rPr>
                        <a:t>具有恢复功能的连接完整性</a:t>
                      </a:r>
                      <a:endParaRPr lang="zh-CN" sz="1800" b="1"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dirty="0">
                          <a:effectLst/>
                          <a:latin typeface="Times New Roman" panose="02020603050405020304"/>
                          <a:ea typeface="宋体" panose="02010600030101010101" pitchFamily="2" charset="-122"/>
                          <a:cs typeface="Times New Roman" panose="02020603050405020304"/>
                        </a:rPr>
                        <a:t>Y</a:t>
                      </a:r>
                      <a:endParaRPr lang="zh-CN" sz="1800" b="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a:effectLst/>
                          <a:latin typeface="Times New Roman" panose="02020603050405020304"/>
                          <a:ea typeface="宋体" panose="02010600030101010101" pitchFamily="2" charset="-122"/>
                          <a:cs typeface="Times New Roman" panose="02020603050405020304"/>
                        </a:rPr>
                        <a:t>Y</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a:effectLst/>
                          <a:latin typeface="Times New Roman" panose="02020603050405020304"/>
                          <a:ea typeface="宋体" panose="02010600030101010101" pitchFamily="2" charset="-122"/>
                          <a:cs typeface="Times New Roman" panose="02020603050405020304"/>
                        </a:rPr>
                        <a:t>Y</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3340">
                <a:tc>
                  <a:txBody>
                    <a:bodyPr/>
                    <a:lstStyle/>
                    <a:p>
                      <a:pPr algn="ctr">
                        <a:lnSpc>
                          <a:spcPts val="1400"/>
                        </a:lnSpc>
                        <a:spcAft>
                          <a:spcPts val="0"/>
                        </a:spcAft>
                      </a:pPr>
                      <a:r>
                        <a:rPr lang="zh-CN" sz="1800" b="1" kern="100" dirty="0">
                          <a:effectLst/>
                          <a:latin typeface="Times New Roman" panose="02020603050405020304"/>
                          <a:ea typeface="宋体" panose="02010600030101010101" pitchFamily="2" charset="-122"/>
                          <a:cs typeface="Times New Roman" panose="02020603050405020304"/>
                        </a:rPr>
                        <a:t>不具有恢复功能的连接完整性</a:t>
                      </a:r>
                      <a:endParaRPr lang="zh-CN" sz="1800" b="1"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dirty="0">
                          <a:effectLst/>
                          <a:latin typeface="Times New Roman" panose="02020603050405020304"/>
                          <a:ea typeface="宋体" panose="02010600030101010101" pitchFamily="2" charset="-122"/>
                          <a:cs typeface="Times New Roman" panose="02020603050405020304"/>
                        </a:rPr>
                        <a:t>—</a:t>
                      </a:r>
                      <a:endParaRPr lang="zh-CN" sz="1800" b="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dirty="0">
                          <a:effectLst/>
                          <a:latin typeface="Times New Roman" panose="02020603050405020304"/>
                          <a:ea typeface="宋体" panose="02010600030101010101" pitchFamily="2" charset="-122"/>
                          <a:cs typeface="Times New Roman" panose="02020603050405020304"/>
                        </a:rPr>
                        <a:t>—</a:t>
                      </a:r>
                      <a:endParaRPr lang="zh-CN" sz="1800" b="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a:effectLst/>
                          <a:latin typeface="Times New Roman" panose="02020603050405020304"/>
                          <a:ea typeface="宋体" panose="02010600030101010101" pitchFamily="2" charset="-122"/>
                          <a:cs typeface="Times New Roman" panose="02020603050405020304"/>
                        </a:rPr>
                        <a:t>Y</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dirty="0">
                          <a:effectLst/>
                          <a:latin typeface="Times New Roman" panose="02020603050405020304"/>
                          <a:ea typeface="宋体" panose="02010600030101010101" pitchFamily="2" charset="-122"/>
                          <a:cs typeface="Times New Roman" panose="02020603050405020304"/>
                        </a:rPr>
                        <a:t>Y</a:t>
                      </a:r>
                      <a:endParaRPr lang="zh-CN" sz="1800" b="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636">
                <a:tc>
                  <a:txBody>
                    <a:bodyPr/>
                    <a:lstStyle/>
                    <a:p>
                      <a:pPr algn="ctr">
                        <a:lnSpc>
                          <a:spcPts val="1400"/>
                        </a:lnSpc>
                        <a:spcAft>
                          <a:spcPts val="0"/>
                        </a:spcAft>
                      </a:pPr>
                      <a:r>
                        <a:rPr lang="zh-CN" sz="1800" b="1" kern="100" dirty="0">
                          <a:effectLst/>
                          <a:latin typeface="Times New Roman" panose="02020603050405020304"/>
                          <a:ea typeface="宋体" panose="02010600030101010101" pitchFamily="2" charset="-122"/>
                          <a:cs typeface="Times New Roman" panose="02020603050405020304"/>
                        </a:rPr>
                        <a:t>选择域无连接完整性</a:t>
                      </a:r>
                      <a:endParaRPr lang="zh-CN" sz="1800" b="1"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dirty="0">
                          <a:effectLst/>
                          <a:latin typeface="Times New Roman" panose="02020603050405020304"/>
                          <a:ea typeface="宋体" panose="02010600030101010101" pitchFamily="2" charset="-122"/>
                          <a:cs typeface="Times New Roman" panose="02020603050405020304"/>
                        </a:rPr>
                        <a:t>—</a:t>
                      </a:r>
                      <a:endParaRPr lang="zh-CN" sz="1800" b="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a:effectLst/>
                          <a:latin typeface="Times New Roman" panose="02020603050405020304"/>
                          <a:ea typeface="宋体" panose="02010600030101010101" pitchFamily="2" charset="-122"/>
                          <a:cs typeface="Times New Roman" panose="02020603050405020304"/>
                        </a:rPr>
                        <a:t>Y</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dirty="0">
                          <a:effectLst/>
                          <a:latin typeface="Times New Roman" panose="02020603050405020304"/>
                          <a:ea typeface="宋体" panose="02010600030101010101" pitchFamily="2" charset="-122"/>
                          <a:cs typeface="Times New Roman" panose="02020603050405020304"/>
                        </a:rPr>
                        <a:t>Y</a:t>
                      </a:r>
                      <a:endParaRPr lang="zh-CN" sz="1800" b="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a:effectLst/>
                          <a:latin typeface="Times New Roman" panose="02020603050405020304"/>
                          <a:ea typeface="宋体" panose="02010600030101010101" pitchFamily="2" charset="-122"/>
                          <a:cs typeface="Times New Roman" panose="02020603050405020304"/>
                        </a:rPr>
                        <a:t>Y</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636">
                <a:tc>
                  <a:txBody>
                    <a:bodyPr/>
                    <a:lstStyle/>
                    <a:p>
                      <a:pPr algn="ctr">
                        <a:lnSpc>
                          <a:spcPts val="1400"/>
                        </a:lnSpc>
                        <a:spcAft>
                          <a:spcPts val="0"/>
                        </a:spcAft>
                      </a:pPr>
                      <a:r>
                        <a:rPr lang="zh-CN" sz="1800" b="1" kern="100" dirty="0">
                          <a:effectLst/>
                          <a:latin typeface="Times New Roman" panose="02020603050405020304"/>
                          <a:ea typeface="宋体" panose="02010600030101010101" pitchFamily="2" charset="-122"/>
                          <a:cs typeface="Times New Roman" panose="02020603050405020304"/>
                        </a:rPr>
                        <a:t>无连接完整性</a:t>
                      </a:r>
                      <a:endParaRPr lang="zh-CN" sz="1800" b="1"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dirty="0">
                          <a:effectLst/>
                          <a:latin typeface="Times New Roman" panose="02020603050405020304"/>
                          <a:ea typeface="宋体" panose="02010600030101010101" pitchFamily="2" charset="-122"/>
                          <a:cs typeface="Times New Roman" panose="02020603050405020304"/>
                        </a:rPr>
                        <a:t>—</a:t>
                      </a:r>
                      <a:endParaRPr lang="zh-CN" sz="1800" b="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dirty="0">
                          <a:effectLst/>
                          <a:latin typeface="Times New Roman" panose="02020603050405020304"/>
                          <a:ea typeface="宋体" panose="02010600030101010101" pitchFamily="2" charset="-122"/>
                          <a:cs typeface="Times New Roman" panose="02020603050405020304"/>
                        </a:rPr>
                        <a:t>—</a:t>
                      </a:r>
                      <a:endParaRPr lang="zh-CN" sz="1800" b="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dirty="0">
                          <a:effectLst/>
                          <a:latin typeface="Times New Roman" panose="02020603050405020304"/>
                          <a:ea typeface="宋体" panose="02010600030101010101" pitchFamily="2" charset="-122"/>
                          <a:cs typeface="Times New Roman" panose="02020603050405020304"/>
                        </a:rPr>
                        <a:t>—</a:t>
                      </a:r>
                      <a:endParaRPr lang="zh-CN" sz="1800" b="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a:effectLst/>
                          <a:latin typeface="Times New Roman" panose="02020603050405020304"/>
                          <a:ea typeface="宋体" panose="02010600030101010101" pitchFamily="2" charset="-122"/>
                          <a:cs typeface="Times New Roman" panose="02020603050405020304"/>
                        </a:rPr>
                        <a:t>Y</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636">
                <a:tc>
                  <a:txBody>
                    <a:bodyPr/>
                    <a:lstStyle/>
                    <a:p>
                      <a:pPr algn="ctr">
                        <a:lnSpc>
                          <a:spcPts val="1400"/>
                        </a:lnSpc>
                        <a:spcAft>
                          <a:spcPts val="0"/>
                        </a:spcAft>
                      </a:pPr>
                      <a:r>
                        <a:rPr lang="zh-CN" sz="1800" b="1" kern="100" dirty="0">
                          <a:effectLst/>
                          <a:latin typeface="Times New Roman" panose="02020603050405020304"/>
                          <a:ea typeface="宋体" panose="02010600030101010101" pitchFamily="2" charset="-122"/>
                          <a:cs typeface="Times New Roman" panose="02020603050405020304"/>
                        </a:rPr>
                        <a:t>选择域无连接完整性</a:t>
                      </a:r>
                      <a:endParaRPr lang="zh-CN" sz="1800" b="1"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dirty="0">
                          <a:effectLst/>
                          <a:latin typeface="Times New Roman" panose="02020603050405020304"/>
                          <a:ea typeface="宋体" panose="02010600030101010101" pitchFamily="2" charset="-122"/>
                          <a:cs typeface="Times New Roman" panose="02020603050405020304"/>
                        </a:rPr>
                        <a:t>Y</a:t>
                      </a:r>
                      <a:endParaRPr lang="zh-CN" sz="1800" b="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dirty="0">
                          <a:effectLst/>
                          <a:latin typeface="Times New Roman" panose="02020603050405020304"/>
                          <a:ea typeface="宋体" panose="02010600030101010101" pitchFamily="2" charset="-122"/>
                          <a:cs typeface="Times New Roman" panose="02020603050405020304"/>
                        </a:rPr>
                        <a:t>Y</a:t>
                      </a:r>
                      <a:endParaRPr lang="zh-CN" sz="1800" b="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dirty="0">
                          <a:effectLst/>
                          <a:latin typeface="Times New Roman" panose="02020603050405020304"/>
                          <a:ea typeface="宋体" panose="02010600030101010101" pitchFamily="2" charset="-122"/>
                          <a:cs typeface="Times New Roman" panose="02020603050405020304"/>
                        </a:rPr>
                        <a:t>—</a:t>
                      </a:r>
                      <a:endParaRPr lang="zh-CN" sz="1800" b="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dirty="0">
                          <a:effectLst/>
                          <a:latin typeface="Times New Roman" panose="02020603050405020304"/>
                          <a:ea typeface="宋体" panose="02010600030101010101" pitchFamily="2" charset="-122"/>
                          <a:cs typeface="Times New Roman" panose="02020603050405020304"/>
                        </a:rPr>
                        <a:t>—</a:t>
                      </a:r>
                      <a:endParaRPr lang="zh-CN" sz="1800" b="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a:effectLst/>
                          <a:latin typeface="Times New Roman" panose="02020603050405020304"/>
                          <a:ea typeface="宋体" panose="02010600030101010101" pitchFamily="2" charset="-122"/>
                          <a:cs typeface="Times New Roman" panose="02020603050405020304"/>
                        </a:rPr>
                        <a:t>Y</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636">
                <a:tc>
                  <a:txBody>
                    <a:bodyPr/>
                    <a:lstStyle/>
                    <a:p>
                      <a:pPr algn="ctr">
                        <a:lnSpc>
                          <a:spcPts val="1400"/>
                        </a:lnSpc>
                        <a:spcAft>
                          <a:spcPts val="0"/>
                        </a:spcAft>
                      </a:pPr>
                      <a:r>
                        <a:rPr lang="zh-CN" sz="1800" b="1" kern="100" dirty="0">
                          <a:effectLst/>
                          <a:latin typeface="Times New Roman" panose="02020603050405020304"/>
                          <a:ea typeface="宋体" panose="02010600030101010101" pitchFamily="2" charset="-122"/>
                          <a:cs typeface="Times New Roman" panose="02020603050405020304"/>
                        </a:rPr>
                        <a:t>源点的不可否认</a:t>
                      </a:r>
                      <a:endParaRPr lang="zh-CN" sz="1800" b="1"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dirty="0">
                          <a:effectLst/>
                          <a:latin typeface="Times New Roman" panose="02020603050405020304"/>
                          <a:ea typeface="宋体" panose="02010600030101010101" pitchFamily="2" charset="-122"/>
                          <a:cs typeface="Times New Roman" panose="02020603050405020304"/>
                        </a:rPr>
                        <a:t>—</a:t>
                      </a:r>
                      <a:endParaRPr lang="zh-CN" sz="1800" b="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dirty="0">
                          <a:effectLst/>
                          <a:latin typeface="Times New Roman" panose="02020603050405020304"/>
                          <a:ea typeface="宋体" panose="02010600030101010101" pitchFamily="2" charset="-122"/>
                          <a:cs typeface="Times New Roman" panose="02020603050405020304"/>
                        </a:rPr>
                        <a:t>—</a:t>
                      </a:r>
                      <a:endParaRPr lang="zh-CN" sz="1800" b="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dirty="0">
                          <a:effectLst/>
                          <a:latin typeface="Times New Roman" panose="02020603050405020304"/>
                          <a:ea typeface="宋体" panose="02010600030101010101" pitchFamily="2" charset="-122"/>
                          <a:cs typeface="Times New Roman" panose="02020603050405020304"/>
                        </a:rPr>
                        <a:t>—</a:t>
                      </a:r>
                      <a:endParaRPr lang="zh-CN" sz="1800" b="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a:effectLst/>
                          <a:latin typeface="Times New Roman" panose="02020603050405020304"/>
                          <a:ea typeface="宋体" panose="02010600030101010101" pitchFamily="2" charset="-122"/>
                          <a:cs typeface="Times New Roman" panose="02020603050405020304"/>
                        </a:rPr>
                        <a:t>Y</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636">
                <a:tc>
                  <a:txBody>
                    <a:bodyPr/>
                    <a:lstStyle/>
                    <a:p>
                      <a:pPr algn="ctr">
                        <a:lnSpc>
                          <a:spcPts val="1400"/>
                        </a:lnSpc>
                        <a:spcAft>
                          <a:spcPts val="0"/>
                        </a:spcAft>
                      </a:pPr>
                      <a:r>
                        <a:rPr lang="zh-CN" sz="1800" b="1" kern="100" dirty="0">
                          <a:effectLst/>
                          <a:latin typeface="Times New Roman" panose="02020603050405020304"/>
                          <a:ea typeface="宋体" panose="02010600030101010101" pitchFamily="2" charset="-122"/>
                          <a:cs typeface="Times New Roman" panose="02020603050405020304"/>
                        </a:rPr>
                        <a:t>信宿的不可否认</a:t>
                      </a:r>
                      <a:endParaRPr lang="zh-CN" sz="1800" b="1"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dirty="0">
                          <a:effectLst/>
                          <a:latin typeface="Times New Roman" panose="02020603050405020304"/>
                          <a:ea typeface="宋体" panose="02010600030101010101" pitchFamily="2" charset="-122"/>
                          <a:cs typeface="Times New Roman" panose="02020603050405020304"/>
                        </a:rPr>
                        <a:t>—</a:t>
                      </a:r>
                      <a:endParaRPr lang="zh-CN" sz="1800" b="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a:effectLst/>
                          <a:latin typeface="Times New Roman" panose="02020603050405020304"/>
                          <a:ea typeface="宋体" panose="02010600030101010101" pitchFamily="2" charset="-122"/>
                          <a:cs typeface="Times New Roman" panose="02020603050405020304"/>
                        </a:rPr>
                        <a:t>—</a:t>
                      </a:r>
                      <a:endParaRPr lang="zh-CN" sz="1800" b="0" kern="10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dirty="0">
                          <a:effectLst/>
                          <a:latin typeface="Times New Roman" panose="02020603050405020304"/>
                          <a:ea typeface="宋体" panose="02010600030101010101" pitchFamily="2" charset="-122"/>
                          <a:cs typeface="Times New Roman" panose="02020603050405020304"/>
                        </a:rPr>
                        <a:t>—</a:t>
                      </a:r>
                      <a:endParaRPr lang="zh-CN" sz="1800" b="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zh-CN" sz="1800" b="0" kern="100" dirty="0">
                          <a:effectLst/>
                          <a:latin typeface="Times New Roman" panose="02020603050405020304"/>
                          <a:ea typeface="宋体" panose="02010600030101010101" pitchFamily="2" charset="-122"/>
                          <a:cs typeface="Times New Roman" panose="02020603050405020304"/>
                        </a:rPr>
                        <a:t>—</a:t>
                      </a:r>
                      <a:endParaRPr lang="zh-CN" sz="1800" b="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pPr>
                      <a:r>
                        <a:rPr lang="en-US" sz="1800" b="0" kern="100" dirty="0">
                          <a:effectLst/>
                          <a:latin typeface="Times New Roman" panose="02020603050405020304"/>
                          <a:ea typeface="宋体" panose="02010600030101010101" pitchFamily="2" charset="-122"/>
                          <a:cs typeface="Times New Roman" panose="02020603050405020304"/>
                        </a:rPr>
                        <a:t>Y</a:t>
                      </a:r>
                      <a:endParaRPr lang="zh-CN" sz="1800" b="0" kern="100" dirty="0">
                        <a:effectLst/>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Rectangle 50"/>
          <p:cNvSpPr>
            <a:spLocks noChangeArrowheads="1"/>
          </p:cNvSpPr>
          <p:nvPr/>
        </p:nvSpPr>
        <p:spPr bwMode="auto">
          <a:xfrm>
            <a:off x="29948" y="1027302"/>
            <a:ext cx="714316" cy="5872180"/>
          </a:xfrm>
          <a:prstGeom prst="rec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8900000" scaled="1"/>
            <a:tileRect/>
          </a:gradFill>
          <a:ln w="9525">
            <a:noFill/>
            <a:miter lim="800000"/>
          </a:ln>
          <a:effectLst>
            <a:outerShdw blurRad="44450" dist="27940" dir="5400000" algn="ctr">
              <a:srgbClr val="000000">
                <a:alpha val="32000"/>
              </a:srgbClr>
            </a:outerShdw>
          </a:effectLst>
          <a:scene3d>
            <a:camera prst="orthographicFront">
              <a:rot lat="0" lon="0" rev="0"/>
            </a:camera>
            <a:lightRig rig="balanced" dir="b">
              <a:rot lat="0" lon="0" rev="8700000"/>
            </a:lightRig>
          </a:scene3d>
          <a:sp3d>
            <a:bevelT w="190500" h="38100"/>
          </a:sp3d>
        </p:spPr>
        <p:txBody>
          <a:bodyPr vert="eaVert" wrap="none" anchor="ctr">
            <a:flatTx/>
          </a:bodyPr>
          <a:lstStyle/>
          <a:p>
            <a:pPr lvl="1" algn="ctr" eaLnBrk="1" fontAlgn="auto" hangingPunct="1">
              <a:spcBef>
                <a:spcPts val="0"/>
              </a:spcBef>
              <a:spcAft>
                <a:spcPts val="0"/>
              </a:spcAft>
              <a:defRPr/>
            </a:pPr>
            <a:r>
              <a:rPr lang="zh-CN" altLang="en-US" sz="32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在</a:t>
            </a:r>
            <a:r>
              <a:rPr lang="en-US" altLang="zh-CN" sz="32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OSI</a:t>
            </a:r>
            <a:r>
              <a:rPr lang="zh-CN" altLang="en-US" sz="32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rPr>
              <a:t>层中的服务配置</a:t>
            </a:r>
            <a:endParaRPr lang="zh-CN" altLang="en-US" sz="3200" b="1" dirty="0">
              <a:solidFill>
                <a:schemeClr val="bg1"/>
              </a:solidFill>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8" presetClass="entr" presetSubtype="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strips(downRigh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xfrm>
            <a:off x="457200" y="-26988"/>
            <a:ext cx="8229600" cy="1143001"/>
          </a:xfrm>
        </p:spPr>
        <p:txBody>
          <a:bodyPr/>
          <a:lstStyle/>
          <a:p>
            <a:r>
              <a:rPr lang="en-US" altLang="zh-CN">
                <a:latin typeface="黑体" panose="02010609060101010101" pitchFamily="2" charset="-122"/>
                <a:ea typeface="黑体" panose="02010609060101010101" pitchFamily="2" charset="-122"/>
              </a:rPr>
              <a:t>1.8 </a:t>
            </a:r>
            <a:r>
              <a:rPr lang="zh-CN" altLang="en-US">
                <a:latin typeface="黑体" panose="02010609060101010101" pitchFamily="2" charset="-122"/>
                <a:ea typeface="黑体" panose="02010609060101010101" pitchFamily="2" charset="-122"/>
              </a:rPr>
              <a:t>网络安全模型</a:t>
            </a:r>
            <a:endParaRPr lang="zh-CN" altLang="en-US">
              <a:latin typeface="黑体" panose="02010609060101010101" pitchFamily="2" charset="-122"/>
              <a:ea typeface="黑体" panose="02010609060101010101" pitchFamily="2" charset="-122"/>
            </a:endParaRPr>
          </a:p>
        </p:txBody>
      </p:sp>
      <p:sp>
        <p:nvSpPr>
          <p:cNvPr id="188419" name="Rectangle 3"/>
          <p:cNvSpPr>
            <a:spLocks noGrp="1" noChangeArrowheads="1"/>
          </p:cNvSpPr>
          <p:nvPr>
            <p:ph idx="1"/>
          </p:nvPr>
        </p:nvSpPr>
        <p:spPr>
          <a:xfrm>
            <a:off x="457200" y="1268413"/>
            <a:ext cx="8229600" cy="5113337"/>
          </a:xfrm>
        </p:spPr>
        <p:txBody>
          <a:bodyPr/>
          <a:lstStyle/>
          <a:p>
            <a:r>
              <a:rPr lang="zh-CN" altLang="en-US">
                <a:latin typeface="黑体" panose="02010609060101010101" pitchFamily="2" charset="-122"/>
                <a:ea typeface="黑体" panose="02010609060101010101" pitchFamily="2" charset="-122"/>
              </a:rPr>
              <a:t>多维安全模型</a:t>
            </a:r>
            <a:endParaRPr lang="zh-CN" altLang="en-US">
              <a:latin typeface="黑体" panose="02010609060101010101" pitchFamily="2" charset="-122"/>
              <a:ea typeface="黑体" panose="02010609060101010101" pitchFamily="2" charset="-122"/>
            </a:endParaRPr>
          </a:p>
        </p:txBody>
      </p:sp>
      <p:pic>
        <p:nvPicPr>
          <p:cNvPr id="18842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3350" y="1989138"/>
            <a:ext cx="6337300" cy="443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AutoShape 19"/>
          <p:cNvSpPr>
            <a:spLocks noChangeArrowheads="1"/>
          </p:cNvSpPr>
          <p:nvPr/>
        </p:nvSpPr>
        <p:spPr bwMode="auto">
          <a:xfrm>
            <a:off x="2411413" y="4292600"/>
            <a:ext cx="2447925" cy="2376488"/>
          </a:xfrm>
          <a:custGeom>
            <a:avLst/>
            <a:gdLst>
              <a:gd name="T0" fmla="*/ 0 w 21600"/>
              <a:gd name="T1" fmla="*/ 1188244 h 21600"/>
              <a:gd name="T2" fmla="*/ 1223963 w 21600"/>
              <a:gd name="T3" fmla="*/ 0 h 21600"/>
              <a:gd name="T4" fmla="*/ 2447925 w 21600"/>
              <a:gd name="T5" fmla="*/ 1188244 h 21600"/>
              <a:gd name="T6" fmla="*/ 1223963 w 21600"/>
              <a:gd name="T7" fmla="*/ 2376488 h 21600"/>
              <a:gd name="T8" fmla="*/ 0 w 21600"/>
              <a:gd name="T9" fmla="*/ 1188244 h 21600"/>
              <a:gd name="T10" fmla="*/ 611981 w 21600"/>
              <a:gd name="T11" fmla="*/ 1188244 h 21600"/>
              <a:gd name="T12" fmla="*/ 1223963 w 21600"/>
              <a:gd name="T13" fmla="*/ 1782366 h 21600"/>
              <a:gd name="T14" fmla="*/ 1835944 w 21600"/>
              <a:gd name="T15" fmla="*/ 1188244 h 21600"/>
              <a:gd name="T16" fmla="*/ 1223963 w 21600"/>
              <a:gd name="T17" fmla="*/ 594122 h 21600"/>
              <a:gd name="T18" fmla="*/ 611981 w 21600"/>
              <a:gd name="T19" fmla="*/ 1188244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solidFill>
              <a:schemeClr val="tx1"/>
            </a:solidFill>
            <a:round/>
          </a:ln>
        </p:spPr>
        <p:txBody>
          <a:bodyPr/>
          <a:lstStyle/>
          <a:p>
            <a:endParaRPr lang="zh-CN" altLang="en-US"/>
          </a:p>
        </p:txBody>
      </p:sp>
      <p:sp>
        <p:nvSpPr>
          <p:cNvPr id="189443" name="Rectangle 2"/>
          <p:cNvSpPr>
            <a:spLocks noGrp="1" noChangeArrowheads="1"/>
          </p:cNvSpPr>
          <p:nvPr>
            <p:ph type="title" idx="4294967295"/>
          </p:nvPr>
        </p:nvSpPr>
        <p:spPr>
          <a:xfrm>
            <a:off x="457200" y="274638"/>
            <a:ext cx="8229600" cy="725487"/>
          </a:xfrm>
        </p:spPr>
        <p:txBody>
          <a:bodyPr/>
          <a:lstStyle/>
          <a:p>
            <a:r>
              <a:rPr lang="zh-CN" altLang="en-US">
                <a:latin typeface="黑体" panose="02010609060101010101" pitchFamily="2" charset="-122"/>
                <a:ea typeface="黑体" panose="02010609060101010101" pitchFamily="2" charset="-122"/>
              </a:rPr>
              <a:t>信息安全理论模型</a:t>
            </a:r>
            <a:endParaRPr lang="zh-CN" altLang="en-US">
              <a:latin typeface="黑体" panose="02010609060101010101" pitchFamily="2" charset="-122"/>
              <a:ea typeface="黑体" panose="02010609060101010101" pitchFamily="2" charset="-122"/>
            </a:endParaRPr>
          </a:p>
        </p:txBody>
      </p:sp>
      <p:sp>
        <p:nvSpPr>
          <p:cNvPr id="189444" name="Rectangle 3"/>
          <p:cNvSpPr>
            <a:spLocks noGrp="1" noChangeArrowheads="1"/>
          </p:cNvSpPr>
          <p:nvPr>
            <p:ph type="body" idx="4294967295"/>
          </p:nvPr>
        </p:nvSpPr>
        <p:spPr>
          <a:xfrm>
            <a:off x="395288" y="1557338"/>
            <a:ext cx="8229600" cy="3149600"/>
          </a:xfrm>
        </p:spPr>
        <p:txBody>
          <a:bodyPr/>
          <a:lstStyle/>
          <a:p>
            <a:pPr>
              <a:lnSpc>
                <a:spcPct val="90000"/>
              </a:lnSpc>
            </a:pPr>
            <a:r>
              <a:rPr lang="en-US" altLang="zh-CN" sz="2600">
                <a:latin typeface="黑体" panose="02010609060101010101" pitchFamily="2" charset="-122"/>
                <a:ea typeface="黑体" panose="02010609060101010101" pitchFamily="2" charset="-122"/>
              </a:rPr>
              <a:t>P2DR2</a:t>
            </a:r>
            <a:r>
              <a:rPr lang="zh-CN" altLang="en-US" sz="2600">
                <a:latin typeface="黑体" panose="02010609060101010101" pitchFamily="2" charset="-122"/>
                <a:ea typeface="黑体" panose="02010609060101010101" pitchFamily="2" charset="-122"/>
              </a:rPr>
              <a:t>模型是可适应网络安全理论或称为</a:t>
            </a:r>
            <a:r>
              <a:rPr lang="zh-CN" altLang="en-US" sz="2600">
                <a:solidFill>
                  <a:srgbClr val="FF0000"/>
                </a:solidFill>
                <a:latin typeface="黑体" panose="02010609060101010101" pitchFamily="2" charset="-122"/>
                <a:ea typeface="黑体" panose="02010609060101010101" pitchFamily="2" charset="-122"/>
              </a:rPr>
              <a:t>动态信息安全理论</a:t>
            </a:r>
            <a:r>
              <a:rPr lang="zh-CN" altLang="en-US" sz="2600">
                <a:latin typeface="黑体" panose="02010609060101010101" pitchFamily="2" charset="-122"/>
                <a:ea typeface="黑体" panose="02010609060101010101" pitchFamily="2" charset="-122"/>
              </a:rPr>
              <a:t>的主要模型，是目前被普遍采用的安全模型。</a:t>
            </a:r>
            <a:endParaRPr lang="zh-CN" altLang="en-US" sz="2600">
              <a:latin typeface="黑体" panose="02010609060101010101" pitchFamily="2" charset="-122"/>
              <a:ea typeface="黑体" panose="02010609060101010101" pitchFamily="2" charset="-122"/>
            </a:endParaRPr>
          </a:p>
          <a:p>
            <a:pPr>
              <a:lnSpc>
                <a:spcPct val="90000"/>
              </a:lnSpc>
            </a:pPr>
            <a:r>
              <a:rPr lang="en-US" altLang="zh-CN" sz="2600">
                <a:latin typeface="黑体" panose="02010609060101010101" pitchFamily="2" charset="-122"/>
                <a:ea typeface="黑体" panose="02010609060101010101" pitchFamily="2" charset="-122"/>
              </a:rPr>
              <a:t>P2DR2</a:t>
            </a:r>
            <a:r>
              <a:rPr lang="zh-CN" altLang="en-US" sz="2600">
                <a:latin typeface="黑体" panose="02010609060101010101" pitchFamily="2" charset="-122"/>
                <a:ea typeface="黑体" panose="02010609060101010101" pitchFamily="2" charset="-122"/>
              </a:rPr>
              <a:t>模型包含五个主要部分：</a:t>
            </a:r>
            <a:r>
              <a:rPr lang="en-US" altLang="zh-CN" sz="2600">
                <a:latin typeface="黑体" panose="02010609060101010101" pitchFamily="2" charset="-122"/>
                <a:ea typeface="黑体" panose="02010609060101010101" pitchFamily="2" charset="-122"/>
              </a:rPr>
              <a:t>Policy</a:t>
            </a:r>
            <a:r>
              <a:rPr lang="zh-CN" altLang="en-US" sz="2600">
                <a:latin typeface="黑体" panose="02010609060101010101" pitchFamily="2" charset="-122"/>
                <a:ea typeface="黑体" panose="02010609060101010101" pitchFamily="2" charset="-122"/>
              </a:rPr>
              <a:t>（安全策略）、</a:t>
            </a:r>
            <a:r>
              <a:rPr lang="en-US" altLang="zh-CN" sz="2600">
                <a:latin typeface="黑体" panose="02010609060101010101" pitchFamily="2" charset="-122"/>
                <a:ea typeface="黑体" panose="02010609060101010101" pitchFamily="2" charset="-122"/>
              </a:rPr>
              <a:t>Protection</a:t>
            </a:r>
            <a:r>
              <a:rPr lang="zh-CN" altLang="en-US" sz="2600">
                <a:latin typeface="黑体" panose="02010609060101010101" pitchFamily="2" charset="-122"/>
                <a:ea typeface="黑体" panose="02010609060101010101" pitchFamily="2" charset="-122"/>
              </a:rPr>
              <a:t>（防护）、</a:t>
            </a:r>
            <a:r>
              <a:rPr lang="en-US" altLang="zh-CN" sz="2600">
                <a:latin typeface="黑体" panose="02010609060101010101" pitchFamily="2" charset="-122"/>
                <a:ea typeface="黑体" panose="02010609060101010101" pitchFamily="2" charset="-122"/>
              </a:rPr>
              <a:t>Detection</a:t>
            </a:r>
            <a:r>
              <a:rPr lang="zh-CN" altLang="en-US" sz="2600">
                <a:latin typeface="黑体" panose="02010609060101010101" pitchFamily="2" charset="-122"/>
                <a:ea typeface="黑体" panose="02010609060101010101" pitchFamily="2" charset="-122"/>
              </a:rPr>
              <a:t>（检测）、</a:t>
            </a:r>
            <a:r>
              <a:rPr lang="en-US" altLang="zh-CN" sz="2600">
                <a:latin typeface="黑体" panose="02010609060101010101" pitchFamily="2" charset="-122"/>
                <a:ea typeface="黑体" panose="02010609060101010101" pitchFamily="2" charset="-122"/>
              </a:rPr>
              <a:t>Response </a:t>
            </a:r>
            <a:r>
              <a:rPr lang="zh-CN" altLang="en-US" sz="2600">
                <a:latin typeface="黑体" panose="02010609060101010101" pitchFamily="2" charset="-122"/>
                <a:ea typeface="黑体" panose="02010609060101010101" pitchFamily="2" charset="-122"/>
              </a:rPr>
              <a:t>（响应）和</a:t>
            </a:r>
            <a:r>
              <a:rPr lang="en-US" altLang="zh-CN" sz="2600">
                <a:latin typeface="黑体" panose="02010609060101010101" pitchFamily="2" charset="-122"/>
                <a:ea typeface="黑体" panose="02010609060101010101" pitchFamily="2" charset="-122"/>
              </a:rPr>
              <a:t>Restore</a:t>
            </a:r>
            <a:r>
              <a:rPr lang="zh-CN" altLang="en-US" sz="2600">
                <a:latin typeface="黑体" panose="02010609060101010101" pitchFamily="2" charset="-122"/>
                <a:ea typeface="黑体" panose="02010609060101010101" pitchFamily="2" charset="-122"/>
              </a:rPr>
              <a:t>（恢复）。防护、检测、响应和恢复组成了一个所谓的“完整的、动态”的安全循环，在安全策略的整体指导下保证信息系统的安全。 </a:t>
            </a:r>
            <a:br>
              <a:rPr lang="zh-CN" altLang="en-US" sz="2600">
                <a:latin typeface="黑体" panose="02010609060101010101" pitchFamily="2" charset="-122"/>
                <a:ea typeface="黑体" panose="02010609060101010101" pitchFamily="2" charset="-122"/>
              </a:rPr>
            </a:br>
            <a:endParaRPr lang="zh-CN" altLang="en-US" sz="2600">
              <a:latin typeface="黑体" panose="02010609060101010101" pitchFamily="2" charset="-122"/>
              <a:ea typeface="黑体" panose="02010609060101010101" pitchFamily="2" charset="-122"/>
            </a:endParaRPr>
          </a:p>
        </p:txBody>
      </p:sp>
      <p:sp>
        <p:nvSpPr>
          <p:cNvPr id="189445" name="Text Box 8"/>
          <p:cNvSpPr txBox="1">
            <a:spLocks noChangeArrowheads="1"/>
          </p:cNvSpPr>
          <p:nvPr/>
        </p:nvSpPr>
        <p:spPr bwMode="auto">
          <a:xfrm>
            <a:off x="3492500" y="4365625"/>
            <a:ext cx="4206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en-US" altLang="zh-CN" sz="2800" b="1">
                <a:ea typeface="宋体" panose="02010600030101010101" pitchFamily="2" charset="-122"/>
              </a:rPr>
              <a:t>P</a:t>
            </a:r>
            <a:endParaRPr lang="en-US" altLang="zh-CN" sz="2800" b="1">
              <a:ea typeface="宋体" panose="02010600030101010101" pitchFamily="2" charset="-122"/>
            </a:endParaRPr>
          </a:p>
        </p:txBody>
      </p:sp>
      <p:sp>
        <p:nvSpPr>
          <p:cNvPr id="189446" name="Text Box 9"/>
          <p:cNvSpPr txBox="1">
            <a:spLocks noChangeArrowheads="1"/>
          </p:cNvSpPr>
          <p:nvPr/>
        </p:nvSpPr>
        <p:spPr bwMode="auto">
          <a:xfrm>
            <a:off x="4284663" y="5229225"/>
            <a:ext cx="441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en-US" altLang="zh-CN" sz="2800" b="1">
                <a:ea typeface="宋体" panose="02010600030101010101" pitchFamily="2" charset="-122"/>
              </a:rPr>
              <a:t>D</a:t>
            </a:r>
            <a:endParaRPr lang="en-US" altLang="zh-CN" sz="2800" b="1">
              <a:ea typeface="宋体" panose="02010600030101010101" pitchFamily="2" charset="-122"/>
            </a:endParaRPr>
          </a:p>
        </p:txBody>
      </p:sp>
      <p:sp>
        <p:nvSpPr>
          <p:cNvPr id="189447" name="Text Box 10"/>
          <p:cNvSpPr txBox="1">
            <a:spLocks noChangeArrowheads="1"/>
          </p:cNvSpPr>
          <p:nvPr/>
        </p:nvSpPr>
        <p:spPr bwMode="auto">
          <a:xfrm>
            <a:off x="3492500" y="6021388"/>
            <a:ext cx="441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en-US" altLang="zh-CN" sz="2800" b="1">
                <a:ea typeface="宋体" panose="02010600030101010101" pitchFamily="2" charset="-122"/>
              </a:rPr>
              <a:t>R</a:t>
            </a:r>
            <a:endParaRPr lang="en-US" altLang="zh-CN" sz="2800" b="1">
              <a:ea typeface="宋体" panose="02010600030101010101" pitchFamily="2" charset="-122"/>
            </a:endParaRPr>
          </a:p>
        </p:txBody>
      </p:sp>
      <p:sp>
        <p:nvSpPr>
          <p:cNvPr id="189448" name="Text Box 11"/>
          <p:cNvSpPr txBox="1">
            <a:spLocks noChangeArrowheads="1"/>
          </p:cNvSpPr>
          <p:nvPr/>
        </p:nvSpPr>
        <p:spPr bwMode="auto">
          <a:xfrm>
            <a:off x="3419475" y="5157788"/>
            <a:ext cx="6477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en-US" altLang="zh-CN" sz="4000" b="1">
                <a:solidFill>
                  <a:schemeClr val="tx2"/>
                </a:solidFill>
                <a:ea typeface="宋体" panose="02010600030101010101" pitchFamily="2" charset="-122"/>
              </a:rPr>
              <a:t>P</a:t>
            </a:r>
            <a:endParaRPr lang="en-US" altLang="zh-CN" sz="4000" b="1">
              <a:solidFill>
                <a:schemeClr val="tx2"/>
              </a:solidFill>
              <a:ea typeface="宋体" panose="02010600030101010101" pitchFamily="2" charset="-122"/>
            </a:endParaRPr>
          </a:p>
        </p:txBody>
      </p:sp>
      <p:sp>
        <p:nvSpPr>
          <p:cNvPr id="189449" name="AutoShape 12"/>
          <p:cNvSpPr/>
          <p:nvPr/>
        </p:nvSpPr>
        <p:spPr bwMode="auto">
          <a:xfrm>
            <a:off x="5656263" y="4322763"/>
            <a:ext cx="1436687" cy="330200"/>
          </a:xfrm>
          <a:prstGeom prst="accentCallout1">
            <a:avLst>
              <a:gd name="adj1" fmla="val 34616"/>
              <a:gd name="adj2" fmla="val -5306"/>
              <a:gd name="adj3" fmla="val 100000"/>
              <a:gd name="adj4" fmla="val -115579"/>
            </a:avLst>
          </a:prstGeom>
          <a:solidFill>
            <a:schemeClr val="accent1"/>
          </a:solidFill>
          <a:ln w="9525">
            <a:solidFill>
              <a:schemeClr val="tx1"/>
            </a:solidFill>
            <a:miter lim="800000"/>
          </a:ln>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en-US" altLang="zh-CN">
                <a:ea typeface="宋体" panose="02010600030101010101" pitchFamily="2" charset="-122"/>
              </a:rPr>
              <a:t>Protection</a:t>
            </a:r>
            <a:endParaRPr lang="en-US" altLang="zh-CN">
              <a:ea typeface="宋体" panose="02010600030101010101" pitchFamily="2" charset="-122"/>
            </a:endParaRPr>
          </a:p>
        </p:txBody>
      </p:sp>
      <p:sp>
        <p:nvSpPr>
          <p:cNvPr id="189450" name="AutoShape 13"/>
          <p:cNvSpPr/>
          <p:nvPr/>
        </p:nvSpPr>
        <p:spPr bwMode="auto">
          <a:xfrm>
            <a:off x="5795963" y="5876925"/>
            <a:ext cx="1436687" cy="330200"/>
          </a:xfrm>
          <a:prstGeom prst="accentCallout1">
            <a:avLst>
              <a:gd name="adj1" fmla="val 34616"/>
              <a:gd name="adj2" fmla="val -5306"/>
              <a:gd name="adj3" fmla="val -101921"/>
              <a:gd name="adj4" fmla="val -80551"/>
            </a:avLst>
          </a:prstGeom>
          <a:solidFill>
            <a:schemeClr val="accent1"/>
          </a:solidFill>
          <a:ln w="9525">
            <a:solidFill>
              <a:schemeClr val="tx1"/>
            </a:solidFill>
            <a:miter lim="800000"/>
          </a:ln>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en-US" altLang="zh-CN">
                <a:ea typeface="宋体" panose="02010600030101010101" pitchFamily="2" charset="-122"/>
              </a:rPr>
              <a:t>Detection</a:t>
            </a:r>
            <a:endParaRPr lang="en-US" altLang="zh-CN">
              <a:ea typeface="宋体" panose="02010600030101010101" pitchFamily="2" charset="-122"/>
            </a:endParaRPr>
          </a:p>
        </p:txBody>
      </p:sp>
      <p:sp>
        <p:nvSpPr>
          <p:cNvPr id="189451" name="AutoShape 14"/>
          <p:cNvSpPr/>
          <p:nvPr/>
        </p:nvSpPr>
        <p:spPr bwMode="auto">
          <a:xfrm>
            <a:off x="827088" y="5907088"/>
            <a:ext cx="1436687" cy="330200"/>
          </a:xfrm>
          <a:prstGeom prst="accentCallout1">
            <a:avLst>
              <a:gd name="adj1" fmla="val 34616"/>
              <a:gd name="adj2" fmla="val 105306"/>
              <a:gd name="adj3" fmla="val 98556"/>
              <a:gd name="adj4" fmla="val 167847"/>
            </a:avLst>
          </a:prstGeom>
          <a:solidFill>
            <a:schemeClr val="accent1"/>
          </a:solidFill>
          <a:ln w="9525">
            <a:solidFill>
              <a:schemeClr val="tx1"/>
            </a:solidFill>
            <a:miter lim="800000"/>
          </a:ln>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en-US" altLang="zh-CN">
                <a:ea typeface="宋体" panose="02010600030101010101" pitchFamily="2" charset="-122"/>
              </a:rPr>
              <a:t>Response</a:t>
            </a:r>
            <a:endParaRPr lang="en-US" altLang="zh-CN">
              <a:ea typeface="宋体" panose="02010600030101010101" pitchFamily="2" charset="-122"/>
            </a:endParaRPr>
          </a:p>
        </p:txBody>
      </p:sp>
      <p:sp>
        <p:nvSpPr>
          <p:cNvPr id="189452" name="AutoShape 15"/>
          <p:cNvSpPr/>
          <p:nvPr/>
        </p:nvSpPr>
        <p:spPr bwMode="auto">
          <a:xfrm>
            <a:off x="5724525" y="4868863"/>
            <a:ext cx="1436688" cy="330200"/>
          </a:xfrm>
          <a:prstGeom prst="accentCallout1">
            <a:avLst>
              <a:gd name="adj1" fmla="val 34616"/>
              <a:gd name="adj2" fmla="val -5306"/>
              <a:gd name="adj3" fmla="val 192787"/>
              <a:gd name="adj4" fmla="val -125523"/>
            </a:avLst>
          </a:prstGeom>
          <a:solidFill>
            <a:schemeClr val="hlink"/>
          </a:solidFill>
          <a:ln w="9525">
            <a:solidFill>
              <a:schemeClr val="tx1"/>
            </a:solidFill>
            <a:miter lim="800000"/>
          </a:ln>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en-US" altLang="zh-CN">
                <a:ea typeface="宋体" panose="02010600030101010101" pitchFamily="2" charset="-122"/>
              </a:rPr>
              <a:t>Policy</a:t>
            </a:r>
            <a:endParaRPr lang="en-US" altLang="zh-CN">
              <a:ea typeface="宋体" panose="02010600030101010101" pitchFamily="2" charset="-122"/>
            </a:endParaRPr>
          </a:p>
        </p:txBody>
      </p:sp>
      <p:sp>
        <p:nvSpPr>
          <p:cNvPr id="189453" name="Text Box 20"/>
          <p:cNvSpPr txBox="1">
            <a:spLocks noChangeArrowheads="1"/>
          </p:cNvSpPr>
          <p:nvPr/>
        </p:nvSpPr>
        <p:spPr bwMode="auto">
          <a:xfrm>
            <a:off x="2617788" y="5229225"/>
            <a:ext cx="441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en-US" altLang="zh-CN" sz="2800" b="1">
                <a:ea typeface="宋体" panose="02010600030101010101" pitchFamily="2" charset="-122"/>
              </a:rPr>
              <a:t>R</a:t>
            </a:r>
            <a:endParaRPr lang="en-US" altLang="zh-CN" sz="2800" b="1">
              <a:ea typeface="宋体" panose="02010600030101010101" pitchFamily="2" charset="-122"/>
            </a:endParaRPr>
          </a:p>
        </p:txBody>
      </p:sp>
      <p:sp>
        <p:nvSpPr>
          <p:cNvPr id="189454" name="AutoShape 21"/>
          <p:cNvSpPr/>
          <p:nvPr/>
        </p:nvSpPr>
        <p:spPr bwMode="auto">
          <a:xfrm>
            <a:off x="468313" y="4724400"/>
            <a:ext cx="1436687" cy="330200"/>
          </a:xfrm>
          <a:prstGeom prst="accentCallout1">
            <a:avLst>
              <a:gd name="adj1" fmla="val 34616"/>
              <a:gd name="adj2" fmla="val 105306"/>
              <a:gd name="adj3" fmla="val 171634"/>
              <a:gd name="adj4" fmla="val 152264"/>
            </a:avLst>
          </a:prstGeom>
          <a:solidFill>
            <a:schemeClr val="accent1"/>
          </a:solidFill>
          <a:ln w="9525">
            <a:solidFill>
              <a:schemeClr val="tx1"/>
            </a:solidFill>
            <a:miter lim="800000"/>
          </a:ln>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en-US" altLang="zh-CN">
                <a:ea typeface="宋体" panose="02010600030101010101" pitchFamily="2" charset="-122"/>
              </a:rPr>
              <a:t>Restore</a:t>
            </a:r>
            <a:endParaRPr lang="en-US" altLang="zh-CN">
              <a:ea typeface="宋体" panose="02010600030101010101" pitchFamily="2" charset="-122"/>
            </a:endParaRPr>
          </a:p>
        </p:txBody>
      </p:sp>
      <p:cxnSp>
        <p:nvCxnSpPr>
          <p:cNvPr id="189455" name="AutoShape 24"/>
          <p:cNvCxnSpPr>
            <a:cxnSpLocks noChangeShapeType="1"/>
            <a:stCxn id="189445" idx="3"/>
            <a:endCxn id="189446" idx="0"/>
          </p:cNvCxnSpPr>
          <p:nvPr/>
        </p:nvCxnSpPr>
        <p:spPr bwMode="auto">
          <a:xfrm>
            <a:off x="3913188" y="4625975"/>
            <a:ext cx="592137" cy="603250"/>
          </a:xfrm>
          <a:prstGeom prst="curvedConnector2">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cxnSp>
      <p:cxnSp>
        <p:nvCxnSpPr>
          <p:cNvPr id="189456" name="AutoShape 26"/>
          <p:cNvCxnSpPr>
            <a:cxnSpLocks noChangeShapeType="1"/>
            <a:stCxn id="189446" idx="2"/>
            <a:endCxn id="189447" idx="3"/>
          </p:cNvCxnSpPr>
          <p:nvPr/>
        </p:nvCxnSpPr>
        <p:spPr bwMode="auto">
          <a:xfrm rot="5400000">
            <a:off x="3952875" y="5729288"/>
            <a:ext cx="533400" cy="571500"/>
          </a:xfrm>
          <a:prstGeom prst="curvedConnector2">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cxnSp>
      <p:cxnSp>
        <p:nvCxnSpPr>
          <p:cNvPr id="189457" name="AutoShape 27"/>
          <p:cNvCxnSpPr>
            <a:cxnSpLocks noChangeShapeType="1"/>
            <a:stCxn id="189447" idx="1"/>
            <a:endCxn id="189453" idx="2"/>
          </p:cNvCxnSpPr>
          <p:nvPr/>
        </p:nvCxnSpPr>
        <p:spPr bwMode="auto">
          <a:xfrm rot="10800000">
            <a:off x="2838450" y="5748338"/>
            <a:ext cx="654050" cy="533400"/>
          </a:xfrm>
          <a:prstGeom prst="curvedConnector2">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cxnSp>
      <p:cxnSp>
        <p:nvCxnSpPr>
          <p:cNvPr id="189458" name="AutoShape 28"/>
          <p:cNvCxnSpPr>
            <a:cxnSpLocks noChangeShapeType="1"/>
            <a:stCxn id="189453" idx="0"/>
            <a:endCxn id="189445" idx="1"/>
          </p:cNvCxnSpPr>
          <p:nvPr/>
        </p:nvCxnSpPr>
        <p:spPr bwMode="auto">
          <a:xfrm rot="-5400000">
            <a:off x="2863850" y="4600575"/>
            <a:ext cx="603250" cy="654050"/>
          </a:xfrm>
          <a:prstGeom prst="curvedConnector2">
            <a:avLst/>
          </a:prstGeom>
          <a:noFill/>
          <a:ln w="76200">
            <a:solidFill>
              <a:schemeClr val="tx1"/>
            </a:solidFill>
            <a:round/>
            <a:tailEnd type="triangle" w="med" len="med"/>
          </a:ln>
          <a:extLst>
            <a:ext uri="{909E8E84-426E-40DD-AFC4-6F175D3DCCD1}">
              <a14:hiddenFill xmlns:a14="http://schemas.microsoft.com/office/drawing/2010/main">
                <a:noFill/>
              </a14:hiddenFill>
            </a:ext>
          </a:extLst>
        </p:spPr>
      </p:cxnSp>
    </p:spTree>
  </p:cSld>
  <p:clrMapOvr>
    <a:masterClrMapping/>
  </p:clrMapOvr>
  <p:transition>
    <p:pull dir="ru"/>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3"/>
          <p:cNvSpPr>
            <a:spLocks noGrp="1" noChangeArrowheads="1"/>
          </p:cNvSpPr>
          <p:nvPr>
            <p:ph type="body" idx="4294967295"/>
          </p:nvPr>
        </p:nvSpPr>
        <p:spPr>
          <a:xfrm>
            <a:off x="395288" y="1196975"/>
            <a:ext cx="8229600" cy="5111750"/>
          </a:xfrm>
        </p:spPr>
        <p:txBody>
          <a:bodyPr/>
          <a:lstStyle/>
          <a:p>
            <a:pPr>
              <a:lnSpc>
                <a:spcPct val="80000"/>
              </a:lnSpc>
            </a:pPr>
            <a:r>
              <a:rPr lang="zh-CN" altLang="en-US" sz="2000" b="1">
                <a:solidFill>
                  <a:srgbClr val="A50021"/>
                </a:solidFill>
                <a:latin typeface="黑体" panose="02010609060101010101" pitchFamily="2" charset="-122"/>
                <a:ea typeface="黑体" panose="02010609060101010101" pitchFamily="2" charset="-122"/>
              </a:rPr>
              <a:t>策略（整体指导）</a:t>
            </a:r>
            <a:endParaRPr lang="zh-CN" altLang="en-US" sz="2000" b="1">
              <a:solidFill>
                <a:srgbClr val="A50021"/>
              </a:solidFill>
              <a:latin typeface="黑体" panose="02010609060101010101" pitchFamily="2" charset="-122"/>
              <a:ea typeface="黑体" panose="02010609060101010101" pitchFamily="2" charset="-122"/>
            </a:endParaRPr>
          </a:p>
          <a:p>
            <a:pPr lvl="1">
              <a:lnSpc>
                <a:spcPct val="80000"/>
              </a:lnSpc>
            </a:pPr>
            <a:r>
              <a:rPr lang="zh-CN" altLang="en-US" sz="2000">
                <a:latin typeface="黑体" panose="02010609060101010101" pitchFamily="2" charset="-122"/>
                <a:ea typeface="黑体" panose="02010609060101010101" pitchFamily="2" charset="-122"/>
              </a:rPr>
              <a:t>突出了管理策略在信息安全工程中的主导地位。</a:t>
            </a:r>
            <a:endParaRPr lang="zh-CN" altLang="en-US" sz="2000">
              <a:latin typeface="黑体" panose="02010609060101010101" pitchFamily="2" charset="-122"/>
              <a:ea typeface="黑体" panose="02010609060101010101" pitchFamily="2" charset="-122"/>
            </a:endParaRPr>
          </a:p>
          <a:p>
            <a:pPr>
              <a:lnSpc>
                <a:spcPct val="80000"/>
              </a:lnSpc>
            </a:pPr>
            <a:r>
              <a:rPr lang="zh-CN" altLang="en-US" sz="2000" b="1">
                <a:solidFill>
                  <a:srgbClr val="A50021"/>
                </a:solidFill>
                <a:latin typeface="黑体" panose="02010609060101010101" pitchFamily="2" charset="-122"/>
                <a:ea typeface="黑体" panose="02010609060101010101" pitchFamily="2" charset="-122"/>
              </a:rPr>
              <a:t>保护（保护是安全的第一步）</a:t>
            </a:r>
            <a:endParaRPr lang="zh-CN" altLang="en-US" sz="2000" b="1">
              <a:solidFill>
                <a:srgbClr val="A50021"/>
              </a:solidFill>
              <a:latin typeface="黑体" panose="02010609060101010101" pitchFamily="2" charset="-122"/>
              <a:ea typeface="黑体" panose="02010609060101010101" pitchFamily="2" charset="-122"/>
            </a:endParaRPr>
          </a:p>
          <a:p>
            <a:pPr lvl="1">
              <a:lnSpc>
                <a:spcPct val="80000"/>
              </a:lnSpc>
            </a:pPr>
            <a:r>
              <a:rPr lang="zh-CN" altLang="en-US" sz="2000">
                <a:latin typeface="黑体" panose="02010609060101010101" pitchFamily="2" charset="-122"/>
                <a:ea typeface="黑体" panose="02010609060101010101" pitchFamily="2" charset="-122"/>
              </a:rPr>
              <a:t>安全规则的制定：在安全策略的规则的基础上再做细则；</a:t>
            </a:r>
            <a:endParaRPr lang="zh-CN" altLang="en-US" sz="2000">
              <a:latin typeface="黑体" panose="02010609060101010101" pitchFamily="2" charset="-122"/>
              <a:ea typeface="黑体" panose="02010609060101010101" pitchFamily="2" charset="-122"/>
            </a:endParaRPr>
          </a:p>
          <a:p>
            <a:pPr lvl="1">
              <a:lnSpc>
                <a:spcPct val="80000"/>
              </a:lnSpc>
            </a:pPr>
            <a:r>
              <a:rPr lang="zh-CN" altLang="en-US" sz="2000">
                <a:latin typeface="黑体" panose="02010609060101010101" pitchFamily="2" charset="-122"/>
                <a:ea typeface="黑体" panose="02010609060101010101" pitchFamily="2" charset="-122"/>
              </a:rPr>
              <a:t>系统安全的配置：针对现有的网络环境的系统配置，安装各种必要的补丁，提高安全策略级别；</a:t>
            </a:r>
            <a:endParaRPr lang="zh-CN" altLang="en-US" sz="2000">
              <a:latin typeface="黑体" panose="02010609060101010101" pitchFamily="2" charset="-122"/>
              <a:ea typeface="黑体" panose="02010609060101010101" pitchFamily="2" charset="-122"/>
            </a:endParaRPr>
          </a:p>
          <a:p>
            <a:pPr lvl="1">
              <a:lnSpc>
                <a:spcPct val="80000"/>
              </a:lnSpc>
            </a:pPr>
            <a:r>
              <a:rPr lang="zh-CN" altLang="en-US" sz="2000">
                <a:latin typeface="黑体" panose="02010609060101010101" pitchFamily="2" charset="-122"/>
                <a:ea typeface="黑体" panose="02010609060101010101" pitchFamily="2" charset="-122"/>
              </a:rPr>
              <a:t>安全措施的采用：安装防火墙（软</a:t>
            </a:r>
            <a:r>
              <a:rPr lang="en-US" altLang="zh-CN" sz="2000">
                <a:latin typeface="黑体" panose="02010609060101010101" pitchFamily="2" charset="-122"/>
                <a:ea typeface="黑体" panose="02010609060101010101" pitchFamily="2" charset="-122"/>
              </a:rPr>
              <a:t>/</a:t>
            </a:r>
            <a:r>
              <a:rPr lang="zh-CN" altLang="en-US" sz="2000">
                <a:latin typeface="黑体" panose="02010609060101010101" pitchFamily="2" charset="-122"/>
                <a:ea typeface="黑体" panose="02010609060101010101" pitchFamily="2" charset="-122"/>
              </a:rPr>
              <a:t>硬）。</a:t>
            </a:r>
            <a:endParaRPr lang="zh-CN" altLang="en-US" sz="2000">
              <a:latin typeface="黑体" panose="02010609060101010101" pitchFamily="2" charset="-122"/>
              <a:ea typeface="黑体" panose="02010609060101010101" pitchFamily="2" charset="-122"/>
            </a:endParaRPr>
          </a:p>
          <a:p>
            <a:pPr>
              <a:lnSpc>
                <a:spcPct val="80000"/>
              </a:lnSpc>
            </a:pPr>
            <a:r>
              <a:rPr lang="zh-CN" altLang="en-US" sz="2000" b="1">
                <a:solidFill>
                  <a:srgbClr val="A50021"/>
                </a:solidFill>
                <a:latin typeface="黑体" panose="02010609060101010101" pitchFamily="2" charset="-122"/>
                <a:ea typeface="黑体" panose="02010609060101010101" pitchFamily="2" charset="-122"/>
              </a:rPr>
              <a:t>检测</a:t>
            </a:r>
            <a:endParaRPr lang="zh-CN" altLang="en-US" sz="2000" b="1">
              <a:solidFill>
                <a:srgbClr val="A50021"/>
              </a:solidFill>
              <a:latin typeface="黑体" panose="02010609060101010101" pitchFamily="2" charset="-122"/>
              <a:ea typeface="黑体" panose="02010609060101010101" pitchFamily="2" charset="-122"/>
            </a:endParaRPr>
          </a:p>
          <a:p>
            <a:pPr lvl="1">
              <a:lnSpc>
                <a:spcPct val="80000"/>
              </a:lnSpc>
            </a:pPr>
            <a:r>
              <a:rPr lang="zh-CN" altLang="en-US" sz="2000">
                <a:latin typeface="黑体" panose="02010609060101010101" pitchFamily="2" charset="-122"/>
                <a:ea typeface="黑体" panose="02010609060101010101" pitchFamily="2" charset="-122"/>
              </a:rPr>
              <a:t>异常发现：系统发生不正常情况。如：服务停止，无法正常登陆，服务状态不稳定等；</a:t>
            </a:r>
            <a:endParaRPr lang="zh-CN" altLang="en-US" sz="2000">
              <a:latin typeface="黑体" panose="02010609060101010101" pitchFamily="2" charset="-122"/>
              <a:ea typeface="黑体" panose="02010609060101010101" pitchFamily="2" charset="-122"/>
            </a:endParaRPr>
          </a:p>
          <a:p>
            <a:pPr lvl="1">
              <a:lnSpc>
                <a:spcPct val="80000"/>
              </a:lnSpc>
            </a:pPr>
            <a:r>
              <a:rPr lang="zh-CN" altLang="en-US" sz="2000">
                <a:latin typeface="黑体" panose="02010609060101010101" pitchFamily="2" charset="-122"/>
                <a:ea typeface="黑体" panose="02010609060101010101" pitchFamily="2" charset="-122"/>
              </a:rPr>
              <a:t>模式发现：对已知攻击的模式进行发现。</a:t>
            </a:r>
            <a:endParaRPr lang="zh-CN" altLang="en-US" sz="2000">
              <a:latin typeface="黑体" panose="02010609060101010101" pitchFamily="2" charset="-122"/>
              <a:ea typeface="黑体" panose="02010609060101010101" pitchFamily="2" charset="-122"/>
            </a:endParaRPr>
          </a:p>
          <a:p>
            <a:pPr>
              <a:lnSpc>
                <a:spcPct val="80000"/>
              </a:lnSpc>
            </a:pPr>
            <a:r>
              <a:rPr lang="zh-CN" altLang="en-US" sz="2000" b="1">
                <a:solidFill>
                  <a:srgbClr val="A50021"/>
                </a:solidFill>
                <a:latin typeface="黑体" panose="02010609060101010101" pitchFamily="2" charset="-122"/>
                <a:ea typeface="黑体" panose="02010609060101010101" pitchFamily="2" charset="-122"/>
              </a:rPr>
              <a:t>响应</a:t>
            </a:r>
            <a:endParaRPr lang="zh-CN" altLang="en-US" sz="2000" b="1">
              <a:solidFill>
                <a:srgbClr val="A50021"/>
              </a:solidFill>
              <a:latin typeface="黑体" panose="02010609060101010101" pitchFamily="2" charset="-122"/>
              <a:ea typeface="黑体" panose="02010609060101010101" pitchFamily="2" charset="-122"/>
            </a:endParaRPr>
          </a:p>
          <a:p>
            <a:pPr lvl="1">
              <a:lnSpc>
                <a:spcPct val="80000"/>
              </a:lnSpc>
            </a:pPr>
            <a:r>
              <a:rPr lang="zh-CN" altLang="en-US" sz="2000">
                <a:latin typeface="黑体" panose="02010609060101010101" pitchFamily="2" charset="-122"/>
                <a:ea typeface="黑体" panose="02010609060101010101" pitchFamily="2" charset="-122"/>
              </a:rPr>
              <a:t>报告：无论系统的自动化程度多高，都需要管理员知道是否有入侵事件发生。</a:t>
            </a:r>
            <a:endParaRPr lang="zh-CN" altLang="en-US" sz="2000">
              <a:latin typeface="黑体" panose="02010609060101010101" pitchFamily="2" charset="-122"/>
              <a:ea typeface="黑体" panose="02010609060101010101" pitchFamily="2" charset="-122"/>
            </a:endParaRPr>
          </a:p>
          <a:p>
            <a:pPr lvl="1">
              <a:lnSpc>
                <a:spcPct val="80000"/>
              </a:lnSpc>
            </a:pPr>
            <a:r>
              <a:rPr lang="zh-CN" altLang="en-US" sz="2000">
                <a:latin typeface="黑体" panose="02010609060101010101" pitchFamily="2" charset="-122"/>
                <a:ea typeface="黑体" panose="02010609060101010101" pitchFamily="2" charset="-122"/>
              </a:rPr>
              <a:t>记录：必须将所有的情况记录下来，包括入侵的各个细节以及系统的反映（尽最大可能）。</a:t>
            </a:r>
            <a:endParaRPr lang="zh-CN" altLang="en-US" sz="2000">
              <a:latin typeface="黑体" panose="02010609060101010101" pitchFamily="2" charset="-122"/>
              <a:ea typeface="黑体" panose="02010609060101010101" pitchFamily="2" charset="-122"/>
            </a:endParaRPr>
          </a:p>
          <a:p>
            <a:pPr lvl="1">
              <a:lnSpc>
                <a:spcPct val="80000"/>
              </a:lnSpc>
            </a:pPr>
            <a:r>
              <a:rPr lang="zh-CN" altLang="en-US" sz="2000">
                <a:latin typeface="黑体" panose="02010609060101010101" pitchFamily="2" charset="-122"/>
                <a:ea typeface="黑体" panose="02010609060101010101" pitchFamily="2" charset="-122"/>
              </a:rPr>
              <a:t>反应：进行相应的处理以阻止进一步的入侵。</a:t>
            </a:r>
            <a:endParaRPr lang="zh-CN" altLang="en-US" sz="2000">
              <a:latin typeface="黑体" panose="02010609060101010101" pitchFamily="2" charset="-122"/>
              <a:ea typeface="黑体" panose="02010609060101010101" pitchFamily="2" charset="-122"/>
            </a:endParaRPr>
          </a:p>
          <a:p>
            <a:pPr>
              <a:lnSpc>
                <a:spcPct val="80000"/>
              </a:lnSpc>
            </a:pPr>
            <a:r>
              <a:rPr lang="zh-CN" altLang="en-US" sz="2100" b="1">
                <a:solidFill>
                  <a:srgbClr val="A50021"/>
                </a:solidFill>
                <a:latin typeface="黑体" panose="02010609060101010101" pitchFamily="2" charset="-122"/>
                <a:ea typeface="黑体" panose="02010609060101010101" pitchFamily="2" charset="-122"/>
              </a:rPr>
              <a:t>恢复</a:t>
            </a:r>
            <a:endParaRPr lang="zh-CN" altLang="en-US" sz="2100" b="1">
              <a:solidFill>
                <a:srgbClr val="A50021"/>
              </a:solidFill>
              <a:latin typeface="黑体" panose="02010609060101010101" pitchFamily="2" charset="-122"/>
              <a:ea typeface="黑体" panose="02010609060101010101" pitchFamily="2" charset="-122"/>
            </a:endParaRPr>
          </a:p>
          <a:p>
            <a:pPr lvl="1">
              <a:lnSpc>
                <a:spcPct val="80000"/>
              </a:lnSpc>
            </a:pPr>
            <a:r>
              <a:rPr lang="zh-CN" altLang="en-US" sz="2000">
                <a:latin typeface="黑体" panose="02010609060101010101" pitchFamily="2" charset="-122"/>
                <a:ea typeface="黑体" panose="02010609060101010101" pitchFamily="2" charset="-122"/>
              </a:rPr>
              <a:t>清除入侵造成的影响，使系统正常运行。</a:t>
            </a:r>
            <a:endParaRPr lang="zh-CN" altLang="en-US" sz="2000">
              <a:latin typeface="黑体" panose="02010609060101010101" pitchFamily="2" charset="-122"/>
              <a:ea typeface="黑体" panose="02010609060101010101" pitchFamily="2" charset="-122"/>
            </a:endParaRPr>
          </a:p>
        </p:txBody>
      </p:sp>
      <p:sp>
        <p:nvSpPr>
          <p:cNvPr id="191491" name="Rectangle 2"/>
          <p:cNvSpPr>
            <a:spLocks noGrp="1" noChangeArrowheads="1"/>
          </p:cNvSpPr>
          <p:nvPr>
            <p:ph type="title" idx="4294967295"/>
          </p:nvPr>
        </p:nvSpPr>
        <p:spPr>
          <a:xfrm>
            <a:off x="457200" y="274638"/>
            <a:ext cx="8229600" cy="725487"/>
          </a:xfrm>
        </p:spPr>
        <p:txBody>
          <a:bodyPr/>
          <a:lstStyle/>
          <a:p>
            <a:r>
              <a:rPr lang="en-US" altLang="zh-CN">
                <a:latin typeface="黑体" panose="02010609060101010101" pitchFamily="2" charset="-122"/>
                <a:ea typeface="黑体" panose="02010609060101010101" pitchFamily="2" charset="-122"/>
              </a:rPr>
              <a:t>P2DR</a:t>
            </a:r>
            <a:r>
              <a:rPr lang="zh-CN" altLang="en-US">
                <a:latin typeface="黑体" panose="02010609060101010101" pitchFamily="2" charset="-122"/>
                <a:ea typeface="黑体" panose="02010609060101010101" pitchFamily="2" charset="-122"/>
              </a:rPr>
              <a:t>模型</a:t>
            </a:r>
            <a:endParaRPr lang="zh-CN" altLang="en-US">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15"/>
          <p:cNvGrpSpPr/>
          <p:nvPr/>
        </p:nvGrpSpPr>
        <p:grpSpPr bwMode="auto">
          <a:xfrm>
            <a:off x="357188" y="2095500"/>
            <a:ext cx="8377237" cy="3548063"/>
            <a:chOff x="357158" y="2095501"/>
            <a:chExt cx="8378040" cy="3548077"/>
          </a:xfrm>
        </p:grpSpPr>
        <p:pic>
          <p:nvPicPr>
            <p:cNvPr id="193563" name="Picture 3" descr="1-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7158" y="2095501"/>
              <a:ext cx="8378040" cy="3548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564" name="Text Box 14"/>
            <p:cNvSpPr txBox="1">
              <a:spLocks noChangeArrowheads="1"/>
            </p:cNvSpPr>
            <p:nvPr/>
          </p:nvSpPr>
          <p:spPr bwMode="auto">
            <a:xfrm>
              <a:off x="1928794" y="3357562"/>
              <a:ext cx="500066" cy="1285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zh-CN" altLang="en-US" sz="2000" b="1">
                  <a:solidFill>
                    <a:srgbClr val="002060"/>
                  </a:solidFill>
                  <a:latin typeface="黑体" panose="02010609060101010101" pitchFamily="2" charset="-122"/>
                  <a:ea typeface="黑体" panose="02010609060101010101" pitchFamily="2" charset="-122"/>
                </a:rPr>
                <a:t>安全消息</a:t>
              </a:r>
              <a:endParaRPr lang="zh-CN" altLang="en-US" sz="2000" b="1">
                <a:solidFill>
                  <a:srgbClr val="002060"/>
                </a:solidFill>
                <a:latin typeface="黑体" panose="02010609060101010101" pitchFamily="2" charset="-122"/>
                <a:ea typeface="黑体" panose="02010609060101010101" pitchFamily="2" charset="-122"/>
              </a:endParaRPr>
            </a:p>
          </p:txBody>
        </p:sp>
        <p:sp>
          <p:nvSpPr>
            <p:cNvPr id="193565" name="Text Box 10"/>
            <p:cNvSpPr txBox="1">
              <a:spLocks noChangeArrowheads="1"/>
            </p:cNvSpPr>
            <p:nvPr/>
          </p:nvSpPr>
          <p:spPr bwMode="auto">
            <a:xfrm>
              <a:off x="6500826" y="3348045"/>
              <a:ext cx="441591" cy="129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zh-CN" altLang="en-US" sz="2000" b="1">
                  <a:solidFill>
                    <a:srgbClr val="002060"/>
                  </a:solidFill>
                  <a:latin typeface="黑体" panose="02010609060101010101" pitchFamily="2" charset="-122"/>
                  <a:ea typeface="黑体" panose="02010609060101010101" pitchFamily="2" charset="-122"/>
                </a:rPr>
                <a:t>安全消息</a:t>
              </a:r>
              <a:endParaRPr lang="zh-CN" altLang="en-US" sz="2000" b="1">
                <a:solidFill>
                  <a:srgbClr val="002060"/>
                </a:solidFill>
                <a:latin typeface="黑体" panose="02010609060101010101" pitchFamily="2" charset="-122"/>
                <a:ea typeface="黑体" panose="02010609060101010101" pitchFamily="2" charset="-122"/>
              </a:endParaRPr>
            </a:p>
          </p:txBody>
        </p:sp>
        <p:sp>
          <p:nvSpPr>
            <p:cNvPr id="193566" name="Text Box 15"/>
            <p:cNvSpPr txBox="1">
              <a:spLocks noChangeArrowheads="1"/>
            </p:cNvSpPr>
            <p:nvPr/>
          </p:nvSpPr>
          <p:spPr bwMode="auto">
            <a:xfrm flipH="1">
              <a:off x="8215340" y="3658304"/>
              <a:ext cx="428626" cy="762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zh-CN" altLang="en-US" sz="2000" b="1">
                  <a:solidFill>
                    <a:srgbClr val="002060"/>
                  </a:solidFill>
                  <a:latin typeface="黑体" panose="02010609060101010101" pitchFamily="2" charset="-122"/>
                  <a:ea typeface="黑体" panose="02010609060101010101" pitchFamily="2" charset="-122"/>
                </a:rPr>
                <a:t>消息</a:t>
              </a:r>
              <a:endParaRPr lang="zh-CN" altLang="en-US" sz="2000" b="1">
                <a:solidFill>
                  <a:srgbClr val="002060"/>
                </a:solidFill>
                <a:latin typeface="黑体" panose="02010609060101010101" pitchFamily="2" charset="-122"/>
                <a:ea typeface="黑体" panose="02010609060101010101" pitchFamily="2" charset="-122"/>
              </a:endParaRPr>
            </a:p>
          </p:txBody>
        </p:sp>
        <p:sp>
          <p:nvSpPr>
            <p:cNvPr id="193567" name="Text Box 8"/>
            <p:cNvSpPr txBox="1">
              <a:spLocks noChangeArrowheads="1"/>
            </p:cNvSpPr>
            <p:nvPr/>
          </p:nvSpPr>
          <p:spPr bwMode="auto">
            <a:xfrm>
              <a:off x="546955" y="3590378"/>
              <a:ext cx="208851" cy="52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zh-CN" altLang="en-US" sz="2000" b="1">
                  <a:solidFill>
                    <a:srgbClr val="002060"/>
                  </a:solidFill>
                  <a:latin typeface="黑体" panose="02010609060101010101" pitchFamily="2" charset="-122"/>
                  <a:ea typeface="黑体" panose="02010609060101010101" pitchFamily="2" charset="-122"/>
                </a:rPr>
                <a:t>消息</a:t>
              </a:r>
              <a:endParaRPr lang="zh-CN" altLang="en-US" sz="2000" b="1">
                <a:solidFill>
                  <a:srgbClr val="002060"/>
                </a:solidFill>
                <a:latin typeface="黑体" panose="02010609060101010101" pitchFamily="2" charset="-122"/>
                <a:ea typeface="黑体" panose="02010609060101010101" pitchFamily="2" charset="-122"/>
              </a:endParaRPr>
            </a:p>
          </p:txBody>
        </p:sp>
      </p:grpSp>
      <p:sp>
        <p:nvSpPr>
          <p:cNvPr id="193539" name="Rectangle 2"/>
          <p:cNvSpPr txBox="1">
            <a:spLocks noChangeArrowheads="1"/>
          </p:cNvSpPr>
          <p:nvPr/>
        </p:nvSpPr>
        <p:spPr bwMode="auto">
          <a:xfrm>
            <a:off x="0" y="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4000" b="1">
                <a:solidFill>
                  <a:schemeClr val="bg1"/>
                </a:solidFill>
                <a:latin typeface="Times New Roman" panose="02020603050405020304" pitchFamily="18" charset="0"/>
                <a:ea typeface="黑体" panose="02010609060101010101" pitchFamily="2" charset="-122"/>
              </a:rPr>
              <a:t>1.8</a:t>
            </a:r>
            <a:r>
              <a:rPr lang="en-US" altLang="zh-CN" sz="4000" b="1">
                <a:solidFill>
                  <a:schemeClr val="bg1"/>
                </a:solidFill>
                <a:latin typeface="黑体" panose="02010609060101010101" pitchFamily="2" charset="-122"/>
                <a:ea typeface="黑体" panose="02010609060101010101" pitchFamily="2" charset="-122"/>
              </a:rPr>
              <a:t> </a:t>
            </a:r>
            <a:r>
              <a:rPr lang="zh-CN" altLang="en-US" sz="4000" b="1">
                <a:solidFill>
                  <a:schemeClr val="bg1"/>
                </a:solidFill>
                <a:latin typeface="黑体" panose="02010609060101010101" pitchFamily="2" charset="-122"/>
                <a:ea typeface="黑体" panose="02010609060101010101" pitchFamily="2" charset="-122"/>
              </a:rPr>
              <a:t>网络安全模型</a:t>
            </a:r>
            <a:endParaRPr lang="zh-CN" altLang="en-US" sz="4000" b="1">
              <a:solidFill>
                <a:schemeClr val="bg1"/>
              </a:solidFill>
              <a:latin typeface="黑体" panose="02010609060101010101" pitchFamily="2" charset="-122"/>
              <a:ea typeface="黑体" panose="02010609060101010101" pitchFamily="2" charset="-122"/>
            </a:endParaRPr>
          </a:p>
        </p:txBody>
      </p:sp>
      <p:sp>
        <p:nvSpPr>
          <p:cNvPr id="121872" name="Text Box 16"/>
          <p:cNvSpPr txBox="1">
            <a:spLocks noChangeArrowheads="1"/>
          </p:cNvSpPr>
          <p:nvPr/>
        </p:nvSpPr>
        <p:spPr bwMode="auto">
          <a:xfrm>
            <a:off x="2571750" y="1428750"/>
            <a:ext cx="3929063"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zh-CN" altLang="en-US" sz="2000" b="1">
                <a:solidFill>
                  <a:srgbClr val="C00000"/>
                </a:solidFill>
                <a:latin typeface="黑体" panose="02010609060101010101" pitchFamily="2" charset="-122"/>
                <a:ea typeface="黑体" panose="02010609060101010101" pitchFamily="2" charset="-122"/>
              </a:rPr>
              <a:t>可信的第三方</a:t>
            </a:r>
            <a:endParaRPr lang="zh-CN" altLang="en-US" sz="2000" b="1">
              <a:solidFill>
                <a:srgbClr val="C00000"/>
              </a:solidFill>
              <a:latin typeface="黑体" panose="02010609060101010101" pitchFamily="2" charset="-122"/>
              <a:ea typeface="黑体" panose="02010609060101010101" pitchFamily="2" charset="-122"/>
            </a:endParaRPr>
          </a:p>
          <a:p>
            <a:pPr algn="ctr"/>
            <a:r>
              <a:rPr lang="zh-CN" altLang="en-US" sz="2000" b="1">
                <a:solidFill>
                  <a:srgbClr val="C00000"/>
                </a:solidFill>
                <a:latin typeface="黑体" panose="02010609060101010101" pitchFamily="2" charset="-122"/>
                <a:ea typeface="黑体" panose="02010609060101010101" pitchFamily="2" charset="-122"/>
              </a:rPr>
              <a:t>（如仲裁者、秘密信息的分配者）</a:t>
            </a:r>
            <a:endParaRPr lang="zh-CN" altLang="en-US" sz="2000" b="1">
              <a:solidFill>
                <a:srgbClr val="C00000"/>
              </a:solidFill>
              <a:latin typeface="黑体" panose="02010609060101010101" pitchFamily="2" charset="-122"/>
              <a:ea typeface="黑体" panose="02010609060101010101" pitchFamily="2" charset="-122"/>
            </a:endParaRPr>
          </a:p>
        </p:txBody>
      </p:sp>
      <p:sp>
        <p:nvSpPr>
          <p:cNvPr id="121860" name="Text Box 4"/>
          <p:cNvSpPr txBox="1">
            <a:spLocks noChangeArrowheads="1"/>
          </p:cNvSpPr>
          <p:nvPr/>
        </p:nvSpPr>
        <p:spPr bwMode="auto">
          <a:xfrm>
            <a:off x="4572000" y="3286125"/>
            <a:ext cx="128587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en-US" altLang="zh-CN" sz="900">
              <a:solidFill>
                <a:srgbClr val="0000FF"/>
              </a:solidFill>
              <a:latin typeface="Times New Roman" panose="02020603050405020304" pitchFamily="18" charset="0"/>
              <a:ea typeface="宋体" panose="02010600030101010101" pitchFamily="2" charset="-122"/>
            </a:endParaRPr>
          </a:p>
          <a:p>
            <a:pPr algn="ctr"/>
            <a:r>
              <a:rPr lang="zh-CN" altLang="en-US" sz="2000" b="1">
                <a:solidFill>
                  <a:srgbClr val="0000FF"/>
                </a:solidFill>
                <a:latin typeface="黑体" panose="02010609060101010101" pitchFamily="2" charset="-122"/>
                <a:ea typeface="黑体" panose="02010609060101010101" pitchFamily="2" charset="-122"/>
              </a:rPr>
              <a:t>信息通道</a:t>
            </a:r>
            <a:endParaRPr lang="zh-CN" altLang="en-US" sz="2000" b="1">
              <a:solidFill>
                <a:srgbClr val="0000FF"/>
              </a:solidFill>
              <a:latin typeface="黑体" panose="02010609060101010101" pitchFamily="2" charset="-122"/>
              <a:ea typeface="黑体" panose="02010609060101010101" pitchFamily="2" charset="-122"/>
            </a:endParaRPr>
          </a:p>
        </p:txBody>
      </p:sp>
      <p:sp>
        <p:nvSpPr>
          <p:cNvPr id="121869" name="Text Box 13"/>
          <p:cNvSpPr txBox="1">
            <a:spLocks noChangeArrowheads="1"/>
          </p:cNvSpPr>
          <p:nvPr/>
        </p:nvSpPr>
        <p:spPr bwMode="auto">
          <a:xfrm>
            <a:off x="928688" y="3357563"/>
            <a:ext cx="12144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en-US" altLang="zh-CN" sz="900">
              <a:latin typeface="Times New Roman" panose="02020603050405020304" pitchFamily="18" charset="0"/>
              <a:ea typeface="宋体" panose="02010600030101010101" pitchFamily="2" charset="-122"/>
            </a:endParaRPr>
          </a:p>
          <a:p>
            <a:r>
              <a:rPr lang="zh-CN" altLang="en-US" sz="2000" b="1">
                <a:latin typeface="黑体" panose="02010609060101010101" pitchFamily="2" charset="-122"/>
                <a:ea typeface="黑体" panose="02010609060101010101" pitchFamily="2" charset="-122"/>
              </a:rPr>
              <a:t>安全变换</a:t>
            </a:r>
            <a:endParaRPr lang="zh-CN" altLang="en-US" sz="2000" b="1">
              <a:latin typeface="黑体" panose="02010609060101010101" pitchFamily="2" charset="-122"/>
              <a:ea typeface="黑体" panose="02010609060101010101" pitchFamily="2" charset="-122"/>
            </a:endParaRPr>
          </a:p>
        </p:txBody>
      </p:sp>
      <p:sp>
        <p:nvSpPr>
          <p:cNvPr id="121862" name="Text Box 6"/>
          <p:cNvSpPr txBox="1">
            <a:spLocks noChangeArrowheads="1"/>
          </p:cNvSpPr>
          <p:nvPr/>
        </p:nvSpPr>
        <p:spPr bwMode="auto">
          <a:xfrm>
            <a:off x="214313" y="2643188"/>
            <a:ext cx="1143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en-US" altLang="zh-CN" sz="900">
              <a:latin typeface="Times New Roman" panose="02020603050405020304" pitchFamily="18" charset="0"/>
              <a:ea typeface="宋体" panose="02010600030101010101" pitchFamily="2" charset="-122"/>
            </a:endParaRPr>
          </a:p>
          <a:p>
            <a:r>
              <a:rPr lang="zh-CN" altLang="en-US" sz="2000" b="1">
                <a:solidFill>
                  <a:srgbClr val="0000FF"/>
                </a:solidFill>
                <a:latin typeface="黑体" panose="02010609060101010101" pitchFamily="2" charset="-122"/>
                <a:ea typeface="黑体" panose="02010609060101010101" pitchFamily="2" charset="-122"/>
              </a:rPr>
              <a:t>发送方</a:t>
            </a:r>
            <a:endParaRPr lang="zh-CN" altLang="en-US" sz="2000" b="1">
              <a:solidFill>
                <a:srgbClr val="0000FF"/>
              </a:solidFill>
              <a:latin typeface="黑体" panose="02010609060101010101" pitchFamily="2" charset="-122"/>
              <a:ea typeface="黑体" panose="02010609060101010101" pitchFamily="2" charset="-122"/>
            </a:endParaRPr>
          </a:p>
        </p:txBody>
      </p:sp>
      <p:sp>
        <p:nvSpPr>
          <p:cNvPr id="121863" name="Text Box 7"/>
          <p:cNvSpPr txBox="1">
            <a:spLocks noChangeArrowheads="1"/>
          </p:cNvSpPr>
          <p:nvPr/>
        </p:nvSpPr>
        <p:spPr bwMode="auto">
          <a:xfrm>
            <a:off x="8072438" y="2643188"/>
            <a:ext cx="8572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en-US" altLang="zh-CN" sz="900">
              <a:latin typeface="Times New Roman" panose="02020603050405020304" pitchFamily="18" charset="0"/>
              <a:ea typeface="宋体" panose="02010600030101010101" pitchFamily="2" charset="-122"/>
            </a:endParaRPr>
          </a:p>
          <a:p>
            <a:r>
              <a:rPr lang="zh-CN" altLang="en-US" sz="2000" b="1">
                <a:solidFill>
                  <a:srgbClr val="0000FF"/>
                </a:solidFill>
                <a:latin typeface="黑体" panose="02010609060101010101" pitchFamily="2" charset="-122"/>
                <a:ea typeface="黑体" panose="02010609060101010101" pitchFamily="2" charset="-122"/>
              </a:rPr>
              <a:t>接收方</a:t>
            </a:r>
            <a:endParaRPr lang="zh-CN" altLang="en-US" sz="2000" b="1">
              <a:solidFill>
                <a:srgbClr val="0000FF"/>
              </a:solidFill>
              <a:latin typeface="黑体" panose="02010609060101010101" pitchFamily="2" charset="-122"/>
              <a:ea typeface="黑体" panose="02010609060101010101" pitchFamily="2" charset="-122"/>
            </a:endParaRPr>
          </a:p>
        </p:txBody>
      </p:sp>
      <p:sp>
        <p:nvSpPr>
          <p:cNvPr id="121867" name="Text Box 11"/>
          <p:cNvSpPr txBox="1">
            <a:spLocks noChangeArrowheads="1"/>
          </p:cNvSpPr>
          <p:nvPr/>
        </p:nvSpPr>
        <p:spPr bwMode="auto">
          <a:xfrm>
            <a:off x="7072313" y="3357563"/>
            <a:ext cx="1143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en-US" altLang="zh-CN" sz="900">
              <a:latin typeface="Times New Roman" panose="02020603050405020304" pitchFamily="18" charset="0"/>
              <a:ea typeface="宋体" panose="02010600030101010101" pitchFamily="2" charset="-122"/>
            </a:endParaRPr>
          </a:p>
          <a:p>
            <a:r>
              <a:rPr lang="zh-CN" altLang="en-US" sz="2000" b="1">
                <a:latin typeface="黑体" panose="02010609060101010101" pitchFamily="2" charset="-122"/>
                <a:ea typeface="黑体" panose="02010609060101010101" pitchFamily="2" charset="-122"/>
              </a:rPr>
              <a:t>安全变换</a:t>
            </a:r>
            <a:endParaRPr lang="zh-CN" altLang="en-US" sz="2000" b="1">
              <a:latin typeface="黑体" panose="02010609060101010101" pitchFamily="2" charset="-122"/>
              <a:ea typeface="黑体" panose="02010609060101010101" pitchFamily="2" charset="-122"/>
            </a:endParaRPr>
          </a:p>
        </p:txBody>
      </p:sp>
      <p:sp>
        <p:nvSpPr>
          <p:cNvPr id="121865" name="Text Box 9"/>
          <p:cNvSpPr txBox="1">
            <a:spLocks noChangeArrowheads="1"/>
          </p:cNvSpPr>
          <p:nvPr/>
        </p:nvSpPr>
        <p:spPr bwMode="auto">
          <a:xfrm>
            <a:off x="857250" y="4857750"/>
            <a:ext cx="107632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en-US" altLang="zh-CN" sz="900">
              <a:latin typeface="Times New Roman" panose="02020603050405020304" pitchFamily="18" charset="0"/>
              <a:ea typeface="宋体" panose="02010600030101010101" pitchFamily="2" charset="-122"/>
            </a:endParaRPr>
          </a:p>
          <a:p>
            <a:r>
              <a:rPr lang="zh-CN" altLang="en-US" sz="2000" b="1">
                <a:solidFill>
                  <a:srgbClr val="C00000"/>
                </a:solidFill>
                <a:latin typeface="黑体" panose="02010609060101010101" pitchFamily="2" charset="-122"/>
                <a:ea typeface="黑体" panose="02010609060101010101" pitchFamily="2" charset="-122"/>
              </a:rPr>
              <a:t>秘密信息</a:t>
            </a:r>
            <a:endParaRPr lang="zh-CN" altLang="en-US" sz="2000" b="1">
              <a:solidFill>
                <a:srgbClr val="C00000"/>
              </a:solidFill>
              <a:latin typeface="黑体" panose="02010609060101010101" pitchFamily="2" charset="-122"/>
              <a:ea typeface="黑体" panose="02010609060101010101" pitchFamily="2" charset="-122"/>
            </a:endParaRPr>
          </a:p>
        </p:txBody>
      </p:sp>
      <p:sp>
        <p:nvSpPr>
          <p:cNvPr id="121868" name="Text Box 12"/>
          <p:cNvSpPr txBox="1">
            <a:spLocks noChangeArrowheads="1"/>
          </p:cNvSpPr>
          <p:nvPr/>
        </p:nvSpPr>
        <p:spPr bwMode="auto">
          <a:xfrm>
            <a:off x="7072313" y="4857750"/>
            <a:ext cx="1204912"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en-US" altLang="zh-CN" sz="900">
              <a:latin typeface="Times New Roman" panose="02020603050405020304" pitchFamily="18" charset="0"/>
              <a:ea typeface="宋体" panose="02010600030101010101" pitchFamily="2" charset="-122"/>
            </a:endParaRPr>
          </a:p>
          <a:p>
            <a:r>
              <a:rPr lang="zh-CN" altLang="en-US" sz="2000" b="1">
                <a:solidFill>
                  <a:srgbClr val="C00000"/>
                </a:solidFill>
                <a:latin typeface="黑体" panose="02010609060101010101" pitchFamily="2" charset="-122"/>
                <a:ea typeface="黑体" panose="02010609060101010101" pitchFamily="2" charset="-122"/>
              </a:rPr>
              <a:t>秘密信息</a:t>
            </a:r>
            <a:endParaRPr lang="zh-CN" altLang="en-US" sz="2000" b="1">
              <a:solidFill>
                <a:srgbClr val="C00000"/>
              </a:solidFill>
              <a:latin typeface="黑体" panose="02010609060101010101" pitchFamily="2" charset="-122"/>
              <a:ea typeface="黑体" panose="02010609060101010101" pitchFamily="2" charset="-122"/>
            </a:endParaRPr>
          </a:p>
        </p:txBody>
      </p:sp>
      <p:sp>
        <p:nvSpPr>
          <p:cNvPr id="121861" name="Text Box 5"/>
          <p:cNvSpPr txBox="1">
            <a:spLocks noChangeArrowheads="1"/>
          </p:cNvSpPr>
          <p:nvPr/>
        </p:nvSpPr>
        <p:spPr bwMode="auto">
          <a:xfrm>
            <a:off x="3857625" y="5643563"/>
            <a:ext cx="135731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en-US" altLang="zh-CN" sz="900">
              <a:latin typeface="Times New Roman" panose="02020603050405020304" pitchFamily="18" charset="0"/>
              <a:ea typeface="宋体" panose="02010600030101010101" pitchFamily="2" charset="-122"/>
            </a:endParaRPr>
          </a:p>
          <a:p>
            <a:pPr algn="ctr"/>
            <a:r>
              <a:rPr lang="zh-CN" altLang="en-US" sz="2000" b="1">
                <a:solidFill>
                  <a:srgbClr val="C00000"/>
                </a:solidFill>
                <a:latin typeface="黑体" panose="02010609060101010101" pitchFamily="2" charset="-122"/>
                <a:ea typeface="黑体" panose="02010609060101010101" pitchFamily="2" charset="-122"/>
              </a:rPr>
              <a:t>攻击者</a:t>
            </a:r>
            <a:endParaRPr lang="zh-CN" altLang="en-US" sz="2000" b="1">
              <a:solidFill>
                <a:srgbClr val="C00000"/>
              </a:solidFill>
              <a:latin typeface="黑体" panose="02010609060101010101" pitchFamily="2" charset="-122"/>
              <a:ea typeface="黑体" panose="02010609060101010101" pitchFamily="2" charset="-122"/>
            </a:endParaRPr>
          </a:p>
        </p:txBody>
      </p:sp>
      <p:sp>
        <p:nvSpPr>
          <p:cNvPr id="193549" name="Rectangle 17"/>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sp>
        <p:nvSpPr>
          <p:cNvPr id="193550" name="Rectangle 18"/>
          <p:cNvSpPr>
            <a:spLocks noChangeArrowheads="1"/>
          </p:cNvSpPr>
          <p:nvPr/>
        </p:nvSpPr>
        <p:spPr bwMode="auto">
          <a:xfrm>
            <a:off x="0" y="457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zh-CN">
              <a:ea typeface="宋体" panose="02010600030101010101" pitchFamily="2" charset="-122"/>
            </a:endParaRPr>
          </a:p>
        </p:txBody>
      </p:sp>
      <p:sp>
        <p:nvSpPr>
          <p:cNvPr id="193551" name="Rectangle 20"/>
          <p:cNvSpPr>
            <a:spLocks noChangeArrowheads="1"/>
          </p:cNvSpPr>
          <p:nvPr/>
        </p:nvSpPr>
        <p:spPr bwMode="auto">
          <a:xfrm>
            <a:off x="0" y="457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sp>
        <p:nvSpPr>
          <p:cNvPr id="193552" name="Rectangle 24"/>
          <p:cNvSpPr>
            <a:spLocks noChangeArrowheads="1"/>
          </p:cNvSpPr>
          <p:nvPr/>
        </p:nvSpPr>
        <p:spPr bwMode="auto">
          <a:xfrm>
            <a:off x="0" y="457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sp>
        <p:nvSpPr>
          <p:cNvPr id="22" name="椭圆 21"/>
          <p:cNvSpPr>
            <a:spLocks noChangeArrowheads="1"/>
          </p:cNvSpPr>
          <p:nvPr/>
        </p:nvSpPr>
        <p:spPr bwMode="auto">
          <a:xfrm>
            <a:off x="0" y="2708275"/>
            <a:ext cx="1258888" cy="576263"/>
          </a:xfrm>
          <a:prstGeom prst="ellipse">
            <a:avLst/>
          </a:prstGeom>
          <a:noFill/>
          <a:ln w="28575">
            <a:solidFill>
              <a:srgbClr val="FF0000"/>
            </a:solidFill>
            <a:round/>
            <a:tailEnd type="none" w="med" len="sm"/>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sz="1000">
              <a:latin typeface="Gulim" pitchFamily="34" charset="-127"/>
            </a:endParaRPr>
          </a:p>
        </p:txBody>
      </p:sp>
      <p:sp>
        <p:nvSpPr>
          <p:cNvPr id="23" name="椭圆 22"/>
          <p:cNvSpPr>
            <a:spLocks noChangeArrowheads="1"/>
          </p:cNvSpPr>
          <p:nvPr/>
        </p:nvSpPr>
        <p:spPr bwMode="auto">
          <a:xfrm>
            <a:off x="7848600" y="2708275"/>
            <a:ext cx="1260475" cy="576263"/>
          </a:xfrm>
          <a:prstGeom prst="ellipse">
            <a:avLst/>
          </a:prstGeom>
          <a:noFill/>
          <a:ln w="28575">
            <a:solidFill>
              <a:srgbClr val="FF0000"/>
            </a:solidFill>
            <a:round/>
            <a:tailEnd type="none" w="med" len="sm"/>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sz="1000">
              <a:latin typeface="Gulim" pitchFamily="34" charset="-127"/>
            </a:endParaRPr>
          </a:p>
        </p:txBody>
      </p:sp>
      <p:sp>
        <p:nvSpPr>
          <p:cNvPr id="24" name="椭圆 23"/>
          <p:cNvSpPr>
            <a:spLocks noChangeArrowheads="1"/>
          </p:cNvSpPr>
          <p:nvPr/>
        </p:nvSpPr>
        <p:spPr bwMode="auto">
          <a:xfrm>
            <a:off x="863600" y="3357563"/>
            <a:ext cx="1260475" cy="576262"/>
          </a:xfrm>
          <a:prstGeom prst="ellipse">
            <a:avLst/>
          </a:prstGeom>
          <a:noFill/>
          <a:ln w="28575">
            <a:solidFill>
              <a:srgbClr val="FF0000"/>
            </a:solidFill>
            <a:round/>
            <a:tailEnd type="none" w="med" len="sm"/>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sz="1000">
              <a:latin typeface="Gulim" pitchFamily="34" charset="-127"/>
            </a:endParaRPr>
          </a:p>
        </p:txBody>
      </p:sp>
      <p:sp>
        <p:nvSpPr>
          <p:cNvPr id="25" name="椭圆 24"/>
          <p:cNvSpPr>
            <a:spLocks noChangeArrowheads="1"/>
          </p:cNvSpPr>
          <p:nvPr/>
        </p:nvSpPr>
        <p:spPr bwMode="auto">
          <a:xfrm>
            <a:off x="6985000" y="3357563"/>
            <a:ext cx="1258888" cy="576262"/>
          </a:xfrm>
          <a:prstGeom prst="ellipse">
            <a:avLst/>
          </a:prstGeom>
          <a:noFill/>
          <a:ln w="28575">
            <a:solidFill>
              <a:srgbClr val="FF0000"/>
            </a:solidFill>
            <a:round/>
            <a:tailEnd type="none" w="med" len="sm"/>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sz="1000">
              <a:latin typeface="Gulim" pitchFamily="34" charset="-127"/>
            </a:endParaRPr>
          </a:p>
        </p:txBody>
      </p:sp>
      <p:sp>
        <p:nvSpPr>
          <p:cNvPr id="26" name="椭圆 25"/>
          <p:cNvSpPr>
            <a:spLocks noChangeArrowheads="1"/>
          </p:cNvSpPr>
          <p:nvPr/>
        </p:nvSpPr>
        <p:spPr bwMode="auto">
          <a:xfrm>
            <a:off x="4643438" y="3284538"/>
            <a:ext cx="1260475" cy="576262"/>
          </a:xfrm>
          <a:prstGeom prst="ellipse">
            <a:avLst/>
          </a:prstGeom>
          <a:noFill/>
          <a:ln w="28575">
            <a:solidFill>
              <a:srgbClr val="FF0000"/>
            </a:solidFill>
            <a:round/>
            <a:tailEnd type="none" w="med" len="sm"/>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sz="1000">
              <a:latin typeface="Gulim" pitchFamily="34" charset="-127"/>
            </a:endParaRPr>
          </a:p>
        </p:txBody>
      </p:sp>
      <p:sp>
        <p:nvSpPr>
          <p:cNvPr id="27" name="椭圆 26"/>
          <p:cNvSpPr>
            <a:spLocks noChangeArrowheads="1"/>
          </p:cNvSpPr>
          <p:nvPr/>
        </p:nvSpPr>
        <p:spPr bwMode="auto">
          <a:xfrm>
            <a:off x="2555875" y="1341438"/>
            <a:ext cx="4103688" cy="1008062"/>
          </a:xfrm>
          <a:prstGeom prst="ellipse">
            <a:avLst/>
          </a:prstGeom>
          <a:noFill/>
          <a:ln w="28575">
            <a:solidFill>
              <a:srgbClr val="FF0000"/>
            </a:solidFill>
            <a:round/>
            <a:tailEnd type="none" w="med" len="sm"/>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sz="1000">
              <a:latin typeface="Gulim" pitchFamily="34" charset="-127"/>
            </a:endParaRPr>
          </a:p>
        </p:txBody>
      </p:sp>
      <p:sp>
        <p:nvSpPr>
          <p:cNvPr id="28" name="椭圆 27"/>
          <p:cNvSpPr>
            <a:spLocks noChangeArrowheads="1"/>
          </p:cNvSpPr>
          <p:nvPr/>
        </p:nvSpPr>
        <p:spPr bwMode="auto">
          <a:xfrm>
            <a:off x="3924300" y="5661025"/>
            <a:ext cx="1258888" cy="576263"/>
          </a:xfrm>
          <a:prstGeom prst="ellipse">
            <a:avLst/>
          </a:prstGeom>
          <a:noFill/>
          <a:ln w="28575">
            <a:solidFill>
              <a:srgbClr val="FF0000"/>
            </a:solidFill>
            <a:round/>
            <a:tailEnd type="none" w="med" len="sm"/>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sz="1000">
              <a:latin typeface="Gulim" pitchFamily="34" charset="-127"/>
            </a:endParaRPr>
          </a:p>
        </p:txBody>
      </p:sp>
      <p:sp>
        <p:nvSpPr>
          <p:cNvPr id="29" name="圆角矩形标注 28"/>
          <p:cNvSpPr/>
          <p:nvPr/>
        </p:nvSpPr>
        <p:spPr bwMode="auto">
          <a:xfrm>
            <a:off x="5435600" y="5445125"/>
            <a:ext cx="2449513" cy="936625"/>
          </a:xfrm>
          <a:prstGeom prst="wedgeRoundRectCallout">
            <a:avLst>
              <a:gd name="adj1" fmla="val -52509"/>
              <a:gd name="adj2" fmla="val -217356"/>
              <a:gd name="adj3" fmla="val 16667"/>
            </a:avLst>
          </a:prstGeom>
          <a:solidFill>
            <a:schemeClr val="accent2">
              <a:lumMod val="40000"/>
              <a:lumOff val="60000"/>
            </a:schemeClr>
          </a:solidFill>
          <a:ln w="12700" cap="flat" cmpd="sng" algn="ctr">
            <a:solidFill>
              <a:schemeClr val="tx1"/>
            </a:solidFill>
            <a:prstDash val="solid"/>
            <a:round/>
            <a:headEnd type="none" w="med" len="med"/>
            <a:tailEnd type="none" w="med" len="sm"/>
          </a:ln>
          <a:effec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latinLnBrk="1" hangingPunct="1">
              <a:lnSpc>
                <a:spcPct val="80000"/>
              </a:lnSpc>
              <a:spcBef>
                <a:spcPct val="50000"/>
              </a:spcBef>
              <a:buClr>
                <a:srgbClr val="FF0000"/>
              </a:buClr>
              <a:buFont typeface="Wingdings" panose="05000000000000000000" pitchFamily="2" charset="2"/>
              <a:buNone/>
              <a:defRPr/>
            </a:pPr>
            <a:r>
              <a:rPr lang="zh-CN" altLang="en-US">
                <a:latin typeface="Gulim" pitchFamily="34" charset="-127"/>
                <a:ea typeface="+mn-ea"/>
              </a:rPr>
              <a:t>密钥管理技术</a:t>
            </a:r>
            <a:endParaRPr lang="en-US" altLang="zh-CN">
              <a:latin typeface="Gulim" pitchFamily="34" charset="-127"/>
              <a:ea typeface="+mn-ea"/>
            </a:endParaRPr>
          </a:p>
          <a:p>
            <a:pPr eaLnBrk="1" latinLnBrk="1" hangingPunct="1">
              <a:lnSpc>
                <a:spcPct val="80000"/>
              </a:lnSpc>
              <a:spcBef>
                <a:spcPct val="50000"/>
              </a:spcBef>
              <a:buClr>
                <a:srgbClr val="FF0000"/>
              </a:buClr>
              <a:buFont typeface="Wingdings" panose="05000000000000000000" pitchFamily="2" charset="2"/>
              <a:buNone/>
              <a:defRPr/>
            </a:pPr>
            <a:r>
              <a:rPr lang="en-US" altLang="zh-CN">
                <a:latin typeface="Gulim" pitchFamily="34" charset="-127"/>
                <a:ea typeface="+mn-ea"/>
              </a:rPr>
              <a:t>VPN</a:t>
            </a:r>
            <a:r>
              <a:rPr lang="zh-CN" altLang="en-US">
                <a:latin typeface="Gulim" pitchFamily="34" charset="-127"/>
                <a:ea typeface="+mn-ea"/>
              </a:rPr>
              <a:t>技术</a:t>
            </a:r>
            <a:endParaRPr lang="zh-CN" altLang="en-US">
              <a:latin typeface="Gulim" pitchFamily="34" charset="-127"/>
              <a:ea typeface="+mn-ea"/>
            </a:endParaRPr>
          </a:p>
        </p:txBody>
      </p:sp>
      <p:sp>
        <p:nvSpPr>
          <p:cNvPr id="30" name="圆角矩形标注 29"/>
          <p:cNvSpPr/>
          <p:nvPr/>
        </p:nvSpPr>
        <p:spPr bwMode="auto">
          <a:xfrm>
            <a:off x="6516688" y="1125538"/>
            <a:ext cx="2447925" cy="935037"/>
          </a:xfrm>
          <a:prstGeom prst="wedgeRoundRectCallout">
            <a:avLst>
              <a:gd name="adj1" fmla="val -70474"/>
              <a:gd name="adj2" fmla="val 6446"/>
              <a:gd name="adj3" fmla="val 16667"/>
            </a:avLst>
          </a:prstGeom>
          <a:solidFill>
            <a:schemeClr val="accent2">
              <a:lumMod val="40000"/>
              <a:lumOff val="60000"/>
            </a:schemeClr>
          </a:solidFill>
          <a:ln w="12700" cap="flat" cmpd="sng" algn="ctr">
            <a:solidFill>
              <a:schemeClr val="tx1"/>
            </a:solidFill>
            <a:prstDash val="solid"/>
            <a:round/>
            <a:headEnd type="none" w="med" len="med"/>
            <a:tailEnd type="none" w="med" len="sm"/>
          </a:ln>
          <a:effec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latinLnBrk="1" hangingPunct="1">
              <a:lnSpc>
                <a:spcPct val="80000"/>
              </a:lnSpc>
              <a:spcBef>
                <a:spcPct val="50000"/>
              </a:spcBef>
              <a:buClr>
                <a:srgbClr val="FF0000"/>
              </a:buClr>
              <a:buFont typeface="Wingdings" panose="05000000000000000000" pitchFamily="2" charset="2"/>
              <a:buNone/>
              <a:defRPr/>
            </a:pPr>
            <a:r>
              <a:rPr lang="en-US" altLang="zh-CN">
                <a:latin typeface="Gulim" pitchFamily="34" charset="-127"/>
                <a:ea typeface="+mn-ea"/>
              </a:rPr>
              <a:t>PKI/CA</a:t>
            </a:r>
            <a:r>
              <a:rPr lang="zh-CN" altLang="en-US">
                <a:latin typeface="Gulim" pitchFamily="34" charset="-127"/>
                <a:ea typeface="+mn-ea"/>
              </a:rPr>
              <a:t>技术</a:t>
            </a:r>
            <a:endParaRPr lang="zh-CN" altLang="en-US">
              <a:latin typeface="Gulim" pitchFamily="34" charset="-127"/>
              <a:ea typeface="+mn-ea"/>
            </a:endParaRPr>
          </a:p>
        </p:txBody>
      </p:sp>
      <p:sp>
        <p:nvSpPr>
          <p:cNvPr id="31" name="圆角矩形标注 30"/>
          <p:cNvSpPr/>
          <p:nvPr/>
        </p:nvSpPr>
        <p:spPr bwMode="auto">
          <a:xfrm>
            <a:off x="1116013" y="5732463"/>
            <a:ext cx="2447925" cy="936625"/>
          </a:xfrm>
          <a:prstGeom prst="wedgeRoundRectCallout">
            <a:avLst>
              <a:gd name="adj1" fmla="val -20361"/>
              <a:gd name="adj2" fmla="val -248268"/>
              <a:gd name="adj3" fmla="val 16667"/>
            </a:avLst>
          </a:prstGeom>
          <a:solidFill>
            <a:schemeClr val="accent2">
              <a:lumMod val="40000"/>
              <a:lumOff val="60000"/>
            </a:schemeClr>
          </a:solidFill>
          <a:ln w="12700" cap="flat" cmpd="sng" algn="ctr">
            <a:solidFill>
              <a:schemeClr val="tx1"/>
            </a:solidFill>
            <a:prstDash val="solid"/>
            <a:round/>
            <a:headEnd type="none" w="med" len="med"/>
            <a:tailEnd type="none" w="med" len="sm"/>
          </a:ln>
          <a:effec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latinLnBrk="1" hangingPunct="1">
              <a:lnSpc>
                <a:spcPct val="80000"/>
              </a:lnSpc>
              <a:spcBef>
                <a:spcPct val="50000"/>
              </a:spcBef>
              <a:buClr>
                <a:srgbClr val="FF0000"/>
              </a:buClr>
              <a:buFont typeface="Wingdings" panose="05000000000000000000" pitchFamily="2" charset="2"/>
              <a:buNone/>
              <a:defRPr/>
            </a:pPr>
            <a:r>
              <a:rPr lang="zh-CN" altLang="en-US">
                <a:latin typeface="Gulim" pitchFamily="34" charset="-127"/>
                <a:ea typeface="+mn-ea"/>
              </a:rPr>
              <a:t>密码技术</a:t>
            </a:r>
            <a:endParaRPr lang="zh-CN" altLang="en-US">
              <a:latin typeface="Gulim" pitchFamily="34" charset="-127"/>
              <a:ea typeface="+mn-ea"/>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12" presetClass="entr" presetSubtype="8" fill="hold" grpId="0" nodeType="afterEffect">
                                  <p:stCondLst>
                                    <p:cond delay="0"/>
                                  </p:stCondLst>
                                  <p:childTnLst>
                                    <p:set>
                                      <p:cBhvr>
                                        <p:cTn id="10" dur="1" fill="hold">
                                          <p:stCondLst>
                                            <p:cond delay="0"/>
                                          </p:stCondLst>
                                        </p:cTn>
                                        <p:tgtEl>
                                          <p:spTgt spid="121869"/>
                                        </p:tgtEl>
                                        <p:attrNameLst>
                                          <p:attrName>style.visibility</p:attrName>
                                        </p:attrNameLst>
                                      </p:cBhvr>
                                      <p:to>
                                        <p:strVal val="visible"/>
                                      </p:to>
                                    </p:set>
                                    <p:animEffect transition="in" filter="slide(fromLeft)">
                                      <p:cBhvr>
                                        <p:cTn id="11" dur="500"/>
                                        <p:tgtEl>
                                          <p:spTgt spid="121869"/>
                                        </p:tgtEl>
                                      </p:cBhvr>
                                    </p:animEffect>
                                  </p:childTnLst>
                                </p:cTn>
                              </p:par>
                              <p:par>
                                <p:cTn id="12" presetID="12" presetClass="entr" presetSubtype="8" fill="hold" grpId="0" nodeType="withEffect">
                                  <p:stCondLst>
                                    <p:cond delay="0"/>
                                  </p:stCondLst>
                                  <p:childTnLst>
                                    <p:set>
                                      <p:cBhvr>
                                        <p:cTn id="13" dur="1" fill="hold">
                                          <p:stCondLst>
                                            <p:cond delay="0"/>
                                          </p:stCondLst>
                                        </p:cTn>
                                        <p:tgtEl>
                                          <p:spTgt spid="121862"/>
                                        </p:tgtEl>
                                        <p:attrNameLst>
                                          <p:attrName>style.visibility</p:attrName>
                                        </p:attrNameLst>
                                      </p:cBhvr>
                                      <p:to>
                                        <p:strVal val="visible"/>
                                      </p:to>
                                    </p:set>
                                    <p:animEffect transition="in" filter="slide(fromLeft)">
                                      <p:cBhvr>
                                        <p:cTn id="14" dur="500"/>
                                        <p:tgtEl>
                                          <p:spTgt spid="121862"/>
                                        </p:tgtEl>
                                      </p:cBhvr>
                                    </p:animEffect>
                                  </p:childTnLst>
                                </p:cTn>
                              </p:par>
                              <p:par>
                                <p:cTn id="15" presetID="12" presetClass="entr" presetSubtype="8" fill="hold" grpId="0" nodeType="withEffect">
                                  <p:stCondLst>
                                    <p:cond delay="0"/>
                                  </p:stCondLst>
                                  <p:childTnLst>
                                    <p:set>
                                      <p:cBhvr>
                                        <p:cTn id="16" dur="1" fill="hold">
                                          <p:stCondLst>
                                            <p:cond delay="0"/>
                                          </p:stCondLst>
                                        </p:cTn>
                                        <p:tgtEl>
                                          <p:spTgt spid="121860"/>
                                        </p:tgtEl>
                                        <p:attrNameLst>
                                          <p:attrName>style.visibility</p:attrName>
                                        </p:attrNameLst>
                                      </p:cBhvr>
                                      <p:to>
                                        <p:strVal val="visible"/>
                                      </p:to>
                                    </p:set>
                                    <p:animEffect transition="in" filter="slide(fromLeft)">
                                      <p:cBhvr>
                                        <p:cTn id="17" dur="500"/>
                                        <p:tgtEl>
                                          <p:spTgt spid="121860"/>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121867"/>
                                        </p:tgtEl>
                                        <p:attrNameLst>
                                          <p:attrName>style.visibility</p:attrName>
                                        </p:attrNameLst>
                                      </p:cBhvr>
                                      <p:to>
                                        <p:strVal val="visible"/>
                                      </p:to>
                                    </p:set>
                                    <p:animEffect transition="in" filter="slide(fromLeft)">
                                      <p:cBhvr>
                                        <p:cTn id="20" dur="500"/>
                                        <p:tgtEl>
                                          <p:spTgt spid="121867"/>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121863"/>
                                        </p:tgtEl>
                                        <p:attrNameLst>
                                          <p:attrName>style.visibility</p:attrName>
                                        </p:attrNameLst>
                                      </p:cBhvr>
                                      <p:to>
                                        <p:strVal val="visible"/>
                                      </p:to>
                                    </p:set>
                                    <p:animEffect transition="in" filter="slide(fromLeft)">
                                      <p:cBhvr>
                                        <p:cTn id="23" dur="500"/>
                                        <p:tgtEl>
                                          <p:spTgt spid="121863"/>
                                        </p:tgtEl>
                                      </p:cBhvr>
                                    </p:animEffect>
                                  </p:childTnLst>
                                </p:cTn>
                              </p:par>
                              <p:par>
                                <p:cTn id="24" presetID="2" presetClass="entr" presetSubtype="4" fill="hold" grpId="0" nodeType="withEffect">
                                  <p:stCondLst>
                                    <p:cond delay="0"/>
                                  </p:stCondLst>
                                  <p:childTnLst>
                                    <p:set>
                                      <p:cBhvr>
                                        <p:cTn id="25" dur="1" fill="hold">
                                          <p:stCondLst>
                                            <p:cond delay="0"/>
                                          </p:stCondLst>
                                        </p:cTn>
                                        <p:tgtEl>
                                          <p:spTgt spid="121865"/>
                                        </p:tgtEl>
                                        <p:attrNameLst>
                                          <p:attrName>style.visibility</p:attrName>
                                        </p:attrNameLst>
                                      </p:cBhvr>
                                      <p:to>
                                        <p:strVal val="visible"/>
                                      </p:to>
                                    </p:set>
                                    <p:anim calcmode="lin" valueType="num">
                                      <p:cBhvr additive="base">
                                        <p:cTn id="26" dur="500" fill="hold"/>
                                        <p:tgtEl>
                                          <p:spTgt spid="121865"/>
                                        </p:tgtEl>
                                        <p:attrNameLst>
                                          <p:attrName>ppt_x</p:attrName>
                                        </p:attrNameLst>
                                      </p:cBhvr>
                                      <p:tavLst>
                                        <p:tav tm="0">
                                          <p:val>
                                            <p:strVal val="#ppt_x"/>
                                          </p:val>
                                        </p:tav>
                                        <p:tav tm="100000">
                                          <p:val>
                                            <p:strVal val="#ppt_x"/>
                                          </p:val>
                                        </p:tav>
                                      </p:tavLst>
                                    </p:anim>
                                    <p:anim calcmode="lin" valueType="num">
                                      <p:cBhvr additive="base">
                                        <p:cTn id="27" dur="500" fill="hold"/>
                                        <p:tgtEl>
                                          <p:spTgt spid="121865"/>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21861"/>
                                        </p:tgtEl>
                                        <p:attrNameLst>
                                          <p:attrName>style.visibility</p:attrName>
                                        </p:attrNameLst>
                                      </p:cBhvr>
                                      <p:to>
                                        <p:strVal val="visible"/>
                                      </p:to>
                                    </p:set>
                                    <p:anim calcmode="lin" valueType="num">
                                      <p:cBhvr additive="base">
                                        <p:cTn id="30" dur="500" fill="hold"/>
                                        <p:tgtEl>
                                          <p:spTgt spid="121861"/>
                                        </p:tgtEl>
                                        <p:attrNameLst>
                                          <p:attrName>ppt_x</p:attrName>
                                        </p:attrNameLst>
                                      </p:cBhvr>
                                      <p:tavLst>
                                        <p:tav tm="0">
                                          <p:val>
                                            <p:strVal val="#ppt_x"/>
                                          </p:val>
                                        </p:tav>
                                        <p:tav tm="100000">
                                          <p:val>
                                            <p:strVal val="#ppt_x"/>
                                          </p:val>
                                        </p:tav>
                                      </p:tavLst>
                                    </p:anim>
                                    <p:anim calcmode="lin" valueType="num">
                                      <p:cBhvr additive="base">
                                        <p:cTn id="31" dur="500" fill="hold"/>
                                        <p:tgtEl>
                                          <p:spTgt spid="121861"/>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21868"/>
                                        </p:tgtEl>
                                        <p:attrNameLst>
                                          <p:attrName>style.visibility</p:attrName>
                                        </p:attrNameLst>
                                      </p:cBhvr>
                                      <p:to>
                                        <p:strVal val="visible"/>
                                      </p:to>
                                    </p:set>
                                    <p:anim calcmode="lin" valueType="num">
                                      <p:cBhvr additive="base">
                                        <p:cTn id="34" dur="500" fill="hold"/>
                                        <p:tgtEl>
                                          <p:spTgt spid="121868"/>
                                        </p:tgtEl>
                                        <p:attrNameLst>
                                          <p:attrName>ppt_x</p:attrName>
                                        </p:attrNameLst>
                                      </p:cBhvr>
                                      <p:tavLst>
                                        <p:tav tm="0">
                                          <p:val>
                                            <p:strVal val="#ppt_x"/>
                                          </p:val>
                                        </p:tav>
                                        <p:tav tm="100000">
                                          <p:val>
                                            <p:strVal val="#ppt_x"/>
                                          </p:val>
                                        </p:tav>
                                      </p:tavLst>
                                    </p:anim>
                                    <p:anim calcmode="lin" valueType="num">
                                      <p:cBhvr additive="base">
                                        <p:cTn id="35" dur="500" fill="hold"/>
                                        <p:tgtEl>
                                          <p:spTgt spid="121868"/>
                                        </p:tgtEl>
                                        <p:attrNameLst>
                                          <p:attrName>ppt_y</p:attrName>
                                        </p:attrNameLst>
                                      </p:cBhvr>
                                      <p:tavLst>
                                        <p:tav tm="0">
                                          <p:val>
                                            <p:strVal val="1+#ppt_h/2"/>
                                          </p:val>
                                        </p:tav>
                                        <p:tav tm="100000">
                                          <p:val>
                                            <p:strVal val="#ppt_y"/>
                                          </p:val>
                                        </p:tav>
                                      </p:tavLst>
                                    </p:anim>
                                  </p:childTnLst>
                                </p:cTn>
                              </p:par>
                              <p:par>
                                <p:cTn id="36" presetID="2" presetClass="entr" presetSubtype="1" fill="hold" grpId="0" nodeType="withEffect">
                                  <p:stCondLst>
                                    <p:cond delay="0"/>
                                  </p:stCondLst>
                                  <p:childTnLst>
                                    <p:set>
                                      <p:cBhvr>
                                        <p:cTn id="37" dur="1" fill="hold">
                                          <p:stCondLst>
                                            <p:cond delay="0"/>
                                          </p:stCondLst>
                                        </p:cTn>
                                        <p:tgtEl>
                                          <p:spTgt spid="121872"/>
                                        </p:tgtEl>
                                        <p:attrNameLst>
                                          <p:attrName>style.visibility</p:attrName>
                                        </p:attrNameLst>
                                      </p:cBhvr>
                                      <p:to>
                                        <p:strVal val="visible"/>
                                      </p:to>
                                    </p:set>
                                    <p:anim calcmode="lin" valueType="num">
                                      <p:cBhvr additive="base">
                                        <p:cTn id="38" dur="500" fill="hold"/>
                                        <p:tgtEl>
                                          <p:spTgt spid="121872"/>
                                        </p:tgtEl>
                                        <p:attrNameLst>
                                          <p:attrName>ppt_x</p:attrName>
                                        </p:attrNameLst>
                                      </p:cBhvr>
                                      <p:tavLst>
                                        <p:tav tm="0">
                                          <p:val>
                                            <p:strVal val="#ppt_x"/>
                                          </p:val>
                                        </p:tav>
                                        <p:tav tm="100000">
                                          <p:val>
                                            <p:strVal val="#ppt_x"/>
                                          </p:val>
                                        </p:tav>
                                      </p:tavLst>
                                    </p:anim>
                                    <p:anim calcmode="lin" valueType="num">
                                      <p:cBhvr additive="base">
                                        <p:cTn id="39" dur="500" fill="hold"/>
                                        <p:tgtEl>
                                          <p:spTgt spid="121872"/>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box(in)">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4" presetClass="entr" presetSubtype="16"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box(in)">
                                      <p:cBhvr>
                                        <p:cTn id="49" dur="500"/>
                                        <p:tgtEl>
                                          <p:spTgt spid="23"/>
                                        </p:tgtEl>
                                      </p:cBhvr>
                                    </p:animEffect>
                                  </p:childTnLst>
                                </p:cTn>
                              </p:par>
                            </p:childTnLst>
                          </p:cTn>
                        </p:par>
                      </p:childTnLst>
                    </p:cTn>
                  </p:par>
                  <p:par>
                    <p:cTn id="50" fill="hold">
                      <p:stCondLst>
                        <p:cond delay="indefinite"/>
                      </p:stCondLst>
                      <p:childTnLst>
                        <p:par>
                          <p:cTn id="51" fill="hold">
                            <p:stCondLst>
                              <p:cond delay="0"/>
                            </p:stCondLst>
                            <p:childTnLst>
                              <p:par>
                                <p:cTn id="52" presetID="4" presetClass="entr" presetSubtype="16"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box(in)">
                                      <p:cBhvr>
                                        <p:cTn id="54" dur="500"/>
                                        <p:tgtEl>
                                          <p:spTgt spid="24"/>
                                        </p:tgtEl>
                                      </p:cBhvr>
                                    </p:animEffect>
                                  </p:childTnLst>
                                </p:cTn>
                              </p:par>
                            </p:childTnLst>
                          </p:cTn>
                        </p:par>
                        <p:par>
                          <p:cTn id="55" fill="hold">
                            <p:stCondLst>
                              <p:cond delay="500"/>
                            </p:stCondLst>
                            <p:childTnLst>
                              <p:par>
                                <p:cTn id="56" presetID="4" presetClass="entr" presetSubtype="16"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box(in)">
                                      <p:cBhvr>
                                        <p:cTn id="58" dur="500"/>
                                        <p:tgtEl>
                                          <p:spTgt spid="25"/>
                                        </p:tgtEl>
                                      </p:cBhvr>
                                    </p:animEffect>
                                  </p:childTnLst>
                                </p:cTn>
                              </p:par>
                            </p:childTnLst>
                          </p:cTn>
                        </p:par>
                      </p:childTnLst>
                    </p:cTn>
                  </p:par>
                  <p:par>
                    <p:cTn id="59" fill="hold">
                      <p:stCondLst>
                        <p:cond delay="indefinite"/>
                      </p:stCondLst>
                      <p:childTnLst>
                        <p:par>
                          <p:cTn id="60" fill="hold">
                            <p:stCondLst>
                              <p:cond delay="0"/>
                            </p:stCondLst>
                            <p:childTnLst>
                              <p:par>
                                <p:cTn id="61" presetID="4" presetClass="entr" presetSubtype="16"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box(in)">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4" presetClass="entr" presetSubtype="16" fill="hold" grpId="0" nodeType="click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box(in)">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4" presetClass="entr" presetSubtype="16" fill="hold" grpId="0" nodeType="click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box(in)">
                                      <p:cBhvr>
                                        <p:cTn id="73" dur="500"/>
                                        <p:tgtEl>
                                          <p:spTgt spid="2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wipe(up)">
                                      <p:cBhvr>
                                        <p:cTn id="78" dur="5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wipe(up)">
                                      <p:cBhvr>
                                        <p:cTn id="83" dur="500"/>
                                        <p:tgtEl>
                                          <p:spTgt spid="29"/>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wipe(left)">
                                      <p:cBhvr>
                                        <p:cTn id="8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72" grpId="0"/>
      <p:bldP spid="121860" grpId="0"/>
      <p:bldP spid="121869" grpId="0"/>
      <p:bldP spid="121862" grpId="0"/>
      <p:bldP spid="121863" grpId="0"/>
      <p:bldP spid="121867" grpId="0"/>
      <p:bldP spid="121865" grpId="0"/>
      <p:bldP spid="121868" grpId="0"/>
      <p:bldP spid="121861" grpId="0"/>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txBox="1">
            <a:spLocks noChangeArrowheads="1"/>
          </p:cNvSpPr>
          <p:nvPr/>
        </p:nvSpPr>
        <p:spPr bwMode="auto">
          <a:xfrm>
            <a:off x="0" y="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4000" b="1">
                <a:solidFill>
                  <a:schemeClr val="bg1"/>
                </a:solidFill>
                <a:latin typeface="Times New Roman" panose="02020603050405020304" pitchFamily="18" charset="0"/>
                <a:ea typeface="黑体" panose="02010609060101010101" pitchFamily="2" charset="-122"/>
              </a:rPr>
              <a:t>1.8</a:t>
            </a:r>
            <a:r>
              <a:rPr lang="en-US" altLang="zh-CN" sz="4000" b="1">
                <a:solidFill>
                  <a:schemeClr val="bg1"/>
                </a:solidFill>
                <a:latin typeface="黑体" panose="02010609060101010101" pitchFamily="2" charset="-122"/>
                <a:ea typeface="黑体" panose="02010609060101010101" pitchFamily="2" charset="-122"/>
              </a:rPr>
              <a:t> </a:t>
            </a:r>
            <a:r>
              <a:rPr lang="zh-CN" altLang="en-US" sz="4000" b="1">
                <a:solidFill>
                  <a:schemeClr val="bg1"/>
                </a:solidFill>
                <a:latin typeface="黑体" panose="02010609060101010101" pitchFamily="2" charset="-122"/>
                <a:ea typeface="黑体" panose="02010609060101010101" pitchFamily="2" charset="-122"/>
              </a:rPr>
              <a:t>网络安全模型</a:t>
            </a:r>
            <a:endParaRPr lang="zh-CN" altLang="en-US" sz="4000" b="1">
              <a:solidFill>
                <a:schemeClr val="bg1"/>
              </a:solidFill>
              <a:latin typeface="黑体" panose="02010609060101010101" pitchFamily="2" charset="-122"/>
              <a:ea typeface="黑体" panose="02010609060101010101" pitchFamily="2" charset="-122"/>
            </a:endParaRPr>
          </a:p>
        </p:txBody>
      </p:sp>
      <p:sp>
        <p:nvSpPr>
          <p:cNvPr id="194563" name="Rectangle 17"/>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sp>
        <p:nvSpPr>
          <p:cNvPr id="194564" name="Rectangle 18"/>
          <p:cNvSpPr>
            <a:spLocks noChangeArrowheads="1"/>
          </p:cNvSpPr>
          <p:nvPr/>
        </p:nvSpPr>
        <p:spPr bwMode="auto">
          <a:xfrm>
            <a:off x="0" y="457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zh-CN">
              <a:ea typeface="宋体" panose="02010600030101010101" pitchFamily="2" charset="-122"/>
            </a:endParaRPr>
          </a:p>
        </p:txBody>
      </p:sp>
      <p:sp>
        <p:nvSpPr>
          <p:cNvPr id="194565" name="Rectangle 20"/>
          <p:cNvSpPr>
            <a:spLocks noChangeArrowheads="1"/>
          </p:cNvSpPr>
          <p:nvPr/>
        </p:nvSpPr>
        <p:spPr bwMode="auto">
          <a:xfrm>
            <a:off x="0" y="457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sp>
        <p:nvSpPr>
          <p:cNvPr id="194566" name="Rectangle 24"/>
          <p:cNvSpPr>
            <a:spLocks noChangeArrowheads="1"/>
          </p:cNvSpPr>
          <p:nvPr/>
        </p:nvSpPr>
        <p:spPr bwMode="auto">
          <a:xfrm>
            <a:off x="0" y="457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pic>
        <p:nvPicPr>
          <p:cNvPr id="13517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5750" y="3071813"/>
            <a:ext cx="5080000" cy="99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6"/>
          <p:cNvSpPr txBox="1">
            <a:spLocks noChangeArrowheads="1"/>
          </p:cNvSpPr>
          <p:nvPr/>
        </p:nvSpPr>
        <p:spPr bwMode="auto">
          <a:xfrm>
            <a:off x="214313" y="2000250"/>
            <a:ext cx="364331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2000" b="1">
                <a:solidFill>
                  <a:srgbClr val="0000FF"/>
                </a:solidFill>
                <a:latin typeface="黑体" panose="02010609060101010101" pitchFamily="2" charset="-122"/>
                <a:ea typeface="黑体" panose="02010609060101010101" pitchFamily="2" charset="-122"/>
              </a:rPr>
              <a:t>攻击者</a:t>
            </a:r>
            <a:endParaRPr lang="en-US" altLang="zh-CN" sz="2000" b="1">
              <a:solidFill>
                <a:srgbClr val="0000FF"/>
              </a:solidFill>
              <a:latin typeface="黑体" panose="02010609060101010101" pitchFamily="2" charset="-122"/>
              <a:ea typeface="黑体" panose="02010609060101010101" pitchFamily="2" charset="-122"/>
            </a:endParaRPr>
          </a:p>
          <a:p>
            <a:r>
              <a:rPr lang="en-US" altLang="zh-CN" sz="2000" b="1">
                <a:solidFill>
                  <a:srgbClr val="0000FF"/>
                </a:solidFill>
                <a:latin typeface="黑体" panose="02010609060101010101" pitchFamily="2" charset="-122"/>
                <a:ea typeface="黑体" panose="02010609060101010101" pitchFamily="2" charset="-122"/>
              </a:rPr>
              <a:t>——</a:t>
            </a:r>
            <a:r>
              <a:rPr lang="zh-CN" altLang="en-US" sz="2000" b="1">
                <a:solidFill>
                  <a:srgbClr val="0000FF"/>
                </a:solidFill>
                <a:latin typeface="黑体" panose="02010609060101010101" pitchFamily="2" charset="-122"/>
                <a:ea typeface="黑体" panose="02010609060101010101" pitchFamily="2" charset="-122"/>
              </a:rPr>
              <a:t>人（如黑客）</a:t>
            </a:r>
            <a:endParaRPr lang="en-US" altLang="zh-CN" sz="2000" b="1">
              <a:solidFill>
                <a:srgbClr val="0000FF"/>
              </a:solidFill>
              <a:latin typeface="黑体" panose="02010609060101010101" pitchFamily="2" charset="-122"/>
              <a:ea typeface="黑体" panose="02010609060101010101" pitchFamily="2" charset="-122"/>
            </a:endParaRPr>
          </a:p>
          <a:p>
            <a:r>
              <a:rPr lang="en-US" altLang="zh-CN" sz="2000" b="1">
                <a:solidFill>
                  <a:srgbClr val="0000FF"/>
                </a:solidFill>
                <a:latin typeface="黑体" panose="02010609060101010101" pitchFamily="2" charset="-122"/>
                <a:ea typeface="黑体" panose="02010609060101010101" pitchFamily="2" charset="-122"/>
              </a:rPr>
              <a:t>——</a:t>
            </a:r>
            <a:r>
              <a:rPr lang="zh-CN" altLang="en-US" sz="2000" b="1">
                <a:solidFill>
                  <a:srgbClr val="0000FF"/>
                </a:solidFill>
                <a:latin typeface="黑体" panose="02010609060101010101" pitchFamily="2" charset="-122"/>
                <a:ea typeface="黑体" panose="02010609060101010101" pitchFamily="2" charset="-122"/>
              </a:rPr>
              <a:t>软件（如病毒、蠕虫）</a:t>
            </a:r>
            <a:endParaRPr lang="zh-CN" altLang="en-US" sz="2000" b="1">
              <a:solidFill>
                <a:srgbClr val="0000FF"/>
              </a:solidFill>
              <a:latin typeface="黑体" panose="02010609060101010101" pitchFamily="2" charset="-122"/>
              <a:ea typeface="黑体" panose="02010609060101010101" pitchFamily="2" charset="-122"/>
            </a:endParaRPr>
          </a:p>
        </p:txBody>
      </p:sp>
      <p:sp>
        <p:nvSpPr>
          <p:cNvPr id="13" name="Text Box 6"/>
          <p:cNvSpPr txBox="1">
            <a:spLocks noChangeArrowheads="1"/>
          </p:cNvSpPr>
          <p:nvPr/>
        </p:nvSpPr>
        <p:spPr bwMode="auto">
          <a:xfrm>
            <a:off x="2428875" y="3929063"/>
            <a:ext cx="1143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2000" b="1">
                <a:latin typeface="黑体" panose="02010609060101010101" pitchFamily="2" charset="-122"/>
                <a:ea typeface="黑体" panose="02010609060101010101" pitchFamily="2" charset="-122"/>
              </a:rPr>
              <a:t>访问通道</a:t>
            </a:r>
            <a:endParaRPr lang="zh-CN" altLang="en-US" sz="2000" b="1">
              <a:latin typeface="黑体" panose="02010609060101010101" pitchFamily="2" charset="-122"/>
              <a:ea typeface="黑体" panose="02010609060101010101" pitchFamily="2" charset="-122"/>
            </a:endParaRPr>
          </a:p>
        </p:txBody>
      </p:sp>
      <p:sp>
        <p:nvSpPr>
          <p:cNvPr id="14" name="Text Box 6"/>
          <p:cNvSpPr txBox="1">
            <a:spLocks noChangeArrowheads="1"/>
          </p:cNvSpPr>
          <p:nvPr/>
        </p:nvSpPr>
        <p:spPr bwMode="auto">
          <a:xfrm>
            <a:off x="4500563" y="4071938"/>
            <a:ext cx="1143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en-US" altLang="zh-CN" sz="900">
              <a:solidFill>
                <a:srgbClr val="C00000"/>
              </a:solidFill>
              <a:latin typeface="Times New Roman" panose="02020603050405020304" pitchFamily="18" charset="0"/>
              <a:ea typeface="宋体" panose="02010600030101010101" pitchFamily="2" charset="-122"/>
            </a:endParaRPr>
          </a:p>
          <a:p>
            <a:r>
              <a:rPr lang="zh-CN" altLang="en-US" sz="2000" b="1">
                <a:solidFill>
                  <a:srgbClr val="C00000"/>
                </a:solidFill>
                <a:latin typeface="黑体" panose="02010609060101010101" pitchFamily="2" charset="-122"/>
                <a:ea typeface="黑体" panose="02010609060101010101" pitchFamily="2" charset="-122"/>
              </a:rPr>
              <a:t>门卫功能</a:t>
            </a:r>
            <a:endParaRPr lang="zh-CN" altLang="en-US" sz="2000" b="1">
              <a:solidFill>
                <a:srgbClr val="C00000"/>
              </a:solidFill>
              <a:latin typeface="黑体" panose="02010609060101010101" pitchFamily="2" charset="-122"/>
              <a:ea typeface="黑体" panose="02010609060101010101" pitchFamily="2" charset="-122"/>
            </a:endParaRPr>
          </a:p>
        </p:txBody>
      </p:sp>
      <p:sp>
        <p:nvSpPr>
          <p:cNvPr id="15" name="Text Box 6"/>
          <p:cNvSpPr txBox="1">
            <a:spLocks noChangeArrowheads="1"/>
          </p:cNvSpPr>
          <p:nvPr/>
        </p:nvSpPr>
        <p:spPr bwMode="auto">
          <a:xfrm>
            <a:off x="6715125" y="1628775"/>
            <a:ext cx="1143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en-US" altLang="zh-CN" sz="900">
              <a:latin typeface="Times New Roman" panose="02020603050405020304" pitchFamily="18" charset="0"/>
              <a:ea typeface="宋体" panose="02010600030101010101" pitchFamily="2" charset="-122"/>
            </a:endParaRPr>
          </a:p>
          <a:p>
            <a:r>
              <a:rPr lang="zh-CN" altLang="en-US" sz="2000" b="1">
                <a:solidFill>
                  <a:srgbClr val="0000FF"/>
                </a:solidFill>
                <a:latin typeface="黑体" panose="02010609060101010101" pitchFamily="2" charset="-122"/>
                <a:ea typeface="黑体" panose="02010609060101010101" pitchFamily="2" charset="-122"/>
              </a:rPr>
              <a:t>信息系统</a:t>
            </a:r>
            <a:endParaRPr lang="zh-CN" altLang="en-US" sz="2000" b="1">
              <a:solidFill>
                <a:srgbClr val="0000FF"/>
              </a:solidFill>
              <a:latin typeface="黑体" panose="02010609060101010101" pitchFamily="2" charset="-122"/>
              <a:ea typeface="黑体" panose="02010609060101010101" pitchFamily="2" charset="-122"/>
            </a:endParaRPr>
          </a:p>
        </p:txBody>
      </p:sp>
      <p:grpSp>
        <p:nvGrpSpPr>
          <p:cNvPr id="2" name="组合 20"/>
          <p:cNvGrpSpPr/>
          <p:nvPr/>
        </p:nvGrpSpPr>
        <p:grpSpPr bwMode="auto">
          <a:xfrm>
            <a:off x="5286375" y="2214563"/>
            <a:ext cx="3714750" cy="3714750"/>
            <a:chOff x="5500694" y="2214555"/>
            <a:chExt cx="3714776" cy="3714775"/>
          </a:xfrm>
        </p:grpSpPr>
        <p:grpSp>
          <p:nvGrpSpPr>
            <p:cNvPr id="194576" name="组合 15"/>
            <p:cNvGrpSpPr/>
            <p:nvPr/>
          </p:nvGrpSpPr>
          <p:grpSpPr bwMode="auto">
            <a:xfrm>
              <a:off x="5500727" y="2214555"/>
              <a:ext cx="3714743" cy="3714775"/>
              <a:chOff x="-243255" y="3854327"/>
              <a:chExt cx="3161570" cy="2829033"/>
            </a:xfrm>
          </p:grpSpPr>
          <p:sp>
            <p:nvSpPr>
              <p:cNvPr id="17" name="AutoShape 7"/>
              <p:cNvSpPr>
                <a:spLocks noChangeArrowheads="1"/>
              </p:cNvSpPr>
              <p:nvPr/>
            </p:nvSpPr>
            <p:spPr bwMode="auto">
              <a:xfrm>
                <a:off x="182317" y="3854327"/>
                <a:ext cx="2675198" cy="2829033"/>
              </a:xfrm>
              <a:prstGeom prst="rect">
                <a:avLst/>
              </a:prstGeom>
              <a:gradFill rotWithShape="1">
                <a:gsLst>
                  <a:gs pos="0">
                    <a:srgbClr val="FFFFCC"/>
                  </a:gs>
                  <a:gs pos="100000">
                    <a:srgbClr val="FFFFFF"/>
                  </a:gs>
                </a:gsLst>
                <a:lin ang="5400000" scaled="1"/>
              </a:gradFill>
              <a:ln w="31750">
                <a:solidFill>
                  <a:srgbClr val="FF6600"/>
                </a:solidFill>
                <a:round/>
              </a:ln>
              <a:effectLst/>
            </p:spPr>
            <p:txBody>
              <a:bodyPr wrap="none" anchor="ctr"/>
              <a:lstStyle/>
              <a:p>
                <a:pPr algn="ctr" fontAlgn="auto">
                  <a:lnSpc>
                    <a:spcPct val="80000"/>
                  </a:lnSpc>
                  <a:spcBef>
                    <a:spcPct val="20000"/>
                  </a:spcBef>
                  <a:spcAft>
                    <a:spcPts val="0"/>
                  </a:spcAft>
                  <a:defRPr/>
                </a:pPr>
                <a:endParaRPr lang="zh-CN" altLang="en-US" sz="2000" b="1" dirty="0">
                  <a:solidFill>
                    <a:schemeClr val="accent1">
                      <a:lumMod val="50000"/>
                    </a:schemeClr>
                  </a:solidFill>
                  <a:latin typeface="Times New Roman" panose="02020603050405020304" pitchFamily="18" charset="0"/>
                  <a:ea typeface="黑体" panose="02010609060101010101" pitchFamily="2" charset="-122"/>
                </a:endParaRPr>
              </a:p>
            </p:txBody>
          </p:sp>
          <p:sp>
            <p:nvSpPr>
              <p:cNvPr id="194580" name="矩形 17"/>
              <p:cNvSpPr>
                <a:spLocks noChangeArrowheads="1"/>
              </p:cNvSpPr>
              <p:nvPr/>
            </p:nvSpPr>
            <p:spPr bwMode="auto">
              <a:xfrm>
                <a:off x="-243255" y="3974036"/>
                <a:ext cx="3161570" cy="182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lvl="1" eaLnBrk="1" hangingPunct="1">
                  <a:lnSpc>
                    <a:spcPct val="120000"/>
                  </a:lnSpc>
                  <a:spcAft>
                    <a:spcPts val="600"/>
                  </a:spcAft>
                  <a:buClr>
                    <a:schemeClr val="accent1"/>
                  </a:buClr>
                  <a:buFont typeface="Arial" panose="020B0604020202020204" pitchFamily="34" charset="0"/>
                  <a:buBlip>
                    <a:blip r:embed="rId2"/>
                  </a:buBlip>
                </a:pPr>
                <a:r>
                  <a:rPr lang="zh-CN" altLang="en-US" sz="2400">
                    <a:solidFill>
                      <a:srgbClr val="002060"/>
                    </a:solidFill>
                    <a:latin typeface="Times New Roman" panose="02020603050405020304" pitchFamily="18" charset="0"/>
                    <a:ea typeface="黑体" panose="02010609060101010101" pitchFamily="2" charset="-122"/>
                  </a:rPr>
                  <a:t>计算机资源</a:t>
                </a:r>
                <a:endParaRPr lang="en-US" altLang="zh-CN" sz="2400">
                  <a:solidFill>
                    <a:srgbClr val="002060"/>
                  </a:solidFill>
                  <a:latin typeface="Times New Roman" panose="02020603050405020304" pitchFamily="18" charset="0"/>
                  <a:ea typeface="黑体" panose="02010609060101010101" pitchFamily="2" charset="-122"/>
                </a:endParaRPr>
              </a:p>
              <a:p>
                <a:pPr lvl="1" eaLnBrk="1" hangingPunct="1">
                  <a:lnSpc>
                    <a:spcPct val="120000"/>
                  </a:lnSpc>
                  <a:spcAft>
                    <a:spcPts val="600"/>
                  </a:spcAft>
                  <a:buClr>
                    <a:schemeClr val="accent1"/>
                  </a:buClr>
                </a:pPr>
                <a:r>
                  <a:rPr lang="zh-CN" altLang="en-US" sz="2400">
                    <a:solidFill>
                      <a:srgbClr val="002060"/>
                    </a:solidFill>
                    <a:latin typeface="Times New Roman" panose="02020603050405020304" pitchFamily="18" charset="0"/>
                    <a:ea typeface="黑体" panose="02010609060101010101" pitchFamily="2" charset="-122"/>
                  </a:rPr>
                  <a:t>（处理器、内存、</a:t>
                </a:r>
                <a:r>
                  <a:rPr lang="en-US" altLang="zh-CN" sz="2400">
                    <a:solidFill>
                      <a:srgbClr val="002060"/>
                    </a:solidFill>
                    <a:latin typeface="Times New Roman" panose="02020603050405020304" pitchFamily="18" charset="0"/>
                    <a:ea typeface="黑体" panose="02010609060101010101" pitchFamily="2" charset="-122"/>
                  </a:rPr>
                  <a:t>I/O</a:t>
                </a:r>
                <a:r>
                  <a:rPr lang="zh-CN" altLang="en-US" sz="2400">
                    <a:solidFill>
                      <a:srgbClr val="002060"/>
                    </a:solidFill>
                    <a:latin typeface="Times New Roman" panose="02020603050405020304" pitchFamily="18" charset="0"/>
                    <a:ea typeface="黑体" panose="02010609060101010101" pitchFamily="2" charset="-122"/>
                  </a:rPr>
                  <a:t>）</a:t>
                </a:r>
                <a:endParaRPr lang="en-US" altLang="zh-CN" sz="2400">
                  <a:solidFill>
                    <a:srgbClr val="002060"/>
                  </a:solidFill>
                  <a:latin typeface="Times New Roman" panose="02020603050405020304" pitchFamily="18" charset="0"/>
                  <a:ea typeface="黑体" panose="02010609060101010101" pitchFamily="2" charset="-122"/>
                </a:endParaRPr>
              </a:p>
              <a:p>
                <a:pPr lvl="1" eaLnBrk="1" hangingPunct="1">
                  <a:lnSpc>
                    <a:spcPct val="120000"/>
                  </a:lnSpc>
                  <a:spcAft>
                    <a:spcPts val="600"/>
                  </a:spcAft>
                  <a:buClr>
                    <a:schemeClr val="accent1"/>
                  </a:buClr>
                </a:pPr>
                <a:r>
                  <a:rPr lang="zh-CN" altLang="en-US" sz="2000">
                    <a:solidFill>
                      <a:srgbClr val="002060"/>
                    </a:solidFill>
                    <a:latin typeface="Times New Roman" panose="02020603050405020304" pitchFamily="18" charset="0"/>
                    <a:ea typeface="黑体" panose="02010609060101010101" pitchFamily="2" charset="-122"/>
                  </a:rPr>
                  <a:t>数据</a:t>
                </a:r>
                <a:endParaRPr lang="en-US" altLang="zh-CN" sz="2000">
                  <a:solidFill>
                    <a:srgbClr val="002060"/>
                  </a:solidFill>
                  <a:latin typeface="Times New Roman" panose="02020603050405020304" pitchFamily="18" charset="0"/>
                  <a:ea typeface="黑体" panose="02010609060101010101" pitchFamily="2" charset="-122"/>
                </a:endParaRPr>
              </a:p>
              <a:p>
                <a:pPr lvl="1" eaLnBrk="1" hangingPunct="1">
                  <a:lnSpc>
                    <a:spcPct val="120000"/>
                  </a:lnSpc>
                  <a:spcAft>
                    <a:spcPts val="600"/>
                  </a:spcAft>
                  <a:buClr>
                    <a:schemeClr val="accent1"/>
                  </a:buClr>
                </a:pPr>
                <a:r>
                  <a:rPr lang="zh-CN" altLang="en-US" sz="2000">
                    <a:solidFill>
                      <a:srgbClr val="002060"/>
                    </a:solidFill>
                    <a:latin typeface="Times New Roman" panose="02020603050405020304" pitchFamily="18" charset="0"/>
                    <a:ea typeface="黑体" panose="02010609060101010101" pitchFamily="2" charset="-122"/>
                  </a:rPr>
                  <a:t>进程</a:t>
                </a:r>
                <a:endParaRPr lang="en-US" altLang="zh-CN" sz="2000">
                  <a:solidFill>
                    <a:srgbClr val="002060"/>
                  </a:solidFill>
                  <a:latin typeface="Times New Roman" panose="02020603050405020304" pitchFamily="18" charset="0"/>
                  <a:ea typeface="黑体" panose="02010609060101010101" pitchFamily="2" charset="-122"/>
                </a:endParaRPr>
              </a:p>
              <a:p>
                <a:pPr lvl="1" eaLnBrk="1" hangingPunct="1">
                  <a:lnSpc>
                    <a:spcPct val="120000"/>
                  </a:lnSpc>
                  <a:spcAft>
                    <a:spcPts val="600"/>
                  </a:spcAft>
                  <a:buClr>
                    <a:schemeClr val="accent1"/>
                  </a:buClr>
                </a:pPr>
                <a:r>
                  <a:rPr lang="zh-CN" altLang="en-US" sz="2000">
                    <a:solidFill>
                      <a:srgbClr val="002060"/>
                    </a:solidFill>
                    <a:latin typeface="Times New Roman" panose="02020603050405020304" pitchFamily="18" charset="0"/>
                    <a:ea typeface="黑体" panose="02010609060101010101" pitchFamily="2" charset="-122"/>
                  </a:rPr>
                  <a:t>软件</a:t>
                </a:r>
                <a:endParaRPr lang="zh-CN" altLang="en-US" sz="2000">
                  <a:solidFill>
                    <a:srgbClr val="002060"/>
                  </a:solidFill>
                  <a:latin typeface="Times New Roman" panose="02020603050405020304" pitchFamily="18" charset="0"/>
                  <a:ea typeface="黑体" panose="02010609060101010101" pitchFamily="2" charset="-122"/>
                </a:endParaRPr>
              </a:p>
            </p:txBody>
          </p:sp>
        </p:grpSp>
        <p:sp>
          <p:nvSpPr>
            <p:cNvPr id="19" name="AutoShape 7"/>
            <p:cNvSpPr>
              <a:spLocks noChangeArrowheads="1"/>
            </p:cNvSpPr>
            <p:nvPr/>
          </p:nvSpPr>
          <p:spPr bwMode="auto">
            <a:xfrm>
              <a:off x="6000761" y="4776797"/>
              <a:ext cx="3143272" cy="1152533"/>
            </a:xfrm>
            <a:prstGeom prst="rect">
              <a:avLst/>
            </a:prstGeom>
            <a:gradFill rotWithShape="1">
              <a:gsLst>
                <a:gs pos="0">
                  <a:srgbClr val="FFFFCC"/>
                </a:gs>
                <a:gs pos="100000">
                  <a:srgbClr val="FFFFFF"/>
                </a:gs>
              </a:gsLst>
              <a:lin ang="5400000" scaled="1"/>
            </a:gradFill>
            <a:ln w="31750">
              <a:solidFill>
                <a:srgbClr val="FF6600"/>
              </a:solidFill>
              <a:round/>
            </a:ln>
            <a:effectLst/>
          </p:spPr>
          <p:txBody>
            <a:bodyPr wrap="none" anchor="ctr"/>
            <a:lstStyle/>
            <a:p>
              <a:pPr algn="ctr" fontAlgn="auto">
                <a:lnSpc>
                  <a:spcPct val="80000"/>
                </a:lnSpc>
                <a:spcBef>
                  <a:spcPct val="20000"/>
                </a:spcBef>
                <a:spcAft>
                  <a:spcPts val="0"/>
                </a:spcAft>
                <a:defRPr/>
              </a:pPr>
              <a:endParaRPr lang="zh-CN" altLang="en-US" sz="2000" b="1" dirty="0">
                <a:solidFill>
                  <a:schemeClr val="accent1">
                    <a:lumMod val="50000"/>
                  </a:schemeClr>
                </a:solidFill>
                <a:latin typeface="Times New Roman" panose="02020603050405020304" pitchFamily="18" charset="0"/>
                <a:ea typeface="黑体" panose="02010609060101010101" pitchFamily="2" charset="-122"/>
              </a:endParaRPr>
            </a:p>
          </p:txBody>
        </p:sp>
        <p:sp>
          <p:nvSpPr>
            <p:cNvPr id="194578" name="矩形 19"/>
            <p:cNvSpPr>
              <a:spLocks noChangeArrowheads="1"/>
            </p:cNvSpPr>
            <p:nvPr/>
          </p:nvSpPr>
          <p:spPr bwMode="auto">
            <a:xfrm>
              <a:off x="5500694" y="5143512"/>
              <a:ext cx="3714743" cy="49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lvl="1" eaLnBrk="1" hangingPunct="1">
                <a:lnSpc>
                  <a:spcPct val="120000"/>
                </a:lnSpc>
                <a:spcAft>
                  <a:spcPts val="600"/>
                </a:spcAft>
                <a:buClr>
                  <a:schemeClr val="accent1"/>
                </a:buClr>
                <a:buFont typeface="Arial" panose="020B0604020202020204" pitchFamily="34" charset="0"/>
                <a:buBlip>
                  <a:blip r:embed="rId2"/>
                </a:buBlip>
              </a:pPr>
              <a:r>
                <a:rPr lang="zh-CN" altLang="en-US" sz="2400">
                  <a:solidFill>
                    <a:srgbClr val="002060"/>
                  </a:solidFill>
                  <a:latin typeface="Times New Roman" panose="02020603050405020304" pitchFamily="18" charset="0"/>
                  <a:ea typeface="黑体" panose="02010609060101010101" pitchFamily="2" charset="-122"/>
                </a:rPr>
                <a:t>内部安全控制</a:t>
              </a:r>
              <a:endParaRPr lang="zh-CN" altLang="en-US" sz="2400">
                <a:solidFill>
                  <a:srgbClr val="002060"/>
                </a:solidFill>
                <a:latin typeface="Times New Roman" panose="02020603050405020304" pitchFamily="18" charset="0"/>
                <a:ea typeface="黑体" panose="02010609060101010101" pitchFamily="2" charset="-122"/>
              </a:endParaRPr>
            </a:p>
          </p:txBody>
        </p:sp>
      </p:grpSp>
      <p:sp>
        <p:nvSpPr>
          <p:cNvPr id="194573" name="TextBox 17"/>
          <p:cNvSpPr txBox="1">
            <a:spLocks noChangeArrowheads="1"/>
          </p:cNvSpPr>
          <p:nvPr/>
        </p:nvSpPr>
        <p:spPr bwMode="auto">
          <a:xfrm>
            <a:off x="3492500" y="5876925"/>
            <a:ext cx="2646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zh-CN" altLang="en-US" sz="2400">
                <a:ea typeface="宋体" panose="02010600030101010101" pitchFamily="2" charset="-122"/>
              </a:rPr>
              <a:t>网络访问安全模型</a:t>
            </a:r>
            <a:endParaRPr lang="zh-CN" altLang="en-US" sz="2400">
              <a:ea typeface="宋体" panose="02010600030101010101" pitchFamily="2" charset="-122"/>
            </a:endParaRPr>
          </a:p>
        </p:txBody>
      </p:sp>
      <p:sp>
        <p:nvSpPr>
          <p:cNvPr id="21" name="圆角矩形标注 20"/>
          <p:cNvSpPr/>
          <p:nvPr/>
        </p:nvSpPr>
        <p:spPr bwMode="auto">
          <a:xfrm>
            <a:off x="1763713" y="4868863"/>
            <a:ext cx="2447925" cy="936625"/>
          </a:xfrm>
          <a:prstGeom prst="wedgeRoundRectCallout">
            <a:avLst>
              <a:gd name="adj1" fmla="val 67574"/>
              <a:gd name="adj2" fmla="val -153059"/>
              <a:gd name="adj3" fmla="val 16667"/>
            </a:avLst>
          </a:prstGeom>
          <a:solidFill>
            <a:schemeClr val="accent2">
              <a:lumMod val="40000"/>
              <a:lumOff val="60000"/>
            </a:schemeClr>
          </a:solidFill>
          <a:ln w="12700" cap="flat" cmpd="sng" algn="ctr">
            <a:solidFill>
              <a:schemeClr val="tx1"/>
            </a:solidFill>
            <a:prstDash val="solid"/>
            <a:round/>
            <a:headEnd type="none" w="med" len="med"/>
            <a:tailEnd type="none" w="med" len="sm"/>
          </a:ln>
          <a:effec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latinLnBrk="1" hangingPunct="1">
              <a:lnSpc>
                <a:spcPct val="80000"/>
              </a:lnSpc>
              <a:spcBef>
                <a:spcPct val="50000"/>
              </a:spcBef>
              <a:buClr>
                <a:srgbClr val="FF0000"/>
              </a:buClr>
              <a:buFont typeface="Wingdings" panose="05000000000000000000" pitchFamily="2" charset="2"/>
              <a:buNone/>
              <a:defRPr/>
            </a:pPr>
            <a:r>
              <a:rPr lang="zh-CN" altLang="en-US">
                <a:latin typeface="Gulim" pitchFamily="34" charset="-127"/>
                <a:ea typeface="+mn-ea"/>
              </a:rPr>
              <a:t>身份认证技术</a:t>
            </a:r>
            <a:endParaRPr lang="en-US" altLang="zh-CN">
              <a:latin typeface="Gulim" pitchFamily="34" charset="-127"/>
              <a:ea typeface="+mn-ea"/>
            </a:endParaRPr>
          </a:p>
          <a:p>
            <a:pPr eaLnBrk="1" latinLnBrk="1" hangingPunct="1">
              <a:lnSpc>
                <a:spcPct val="80000"/>
              </a:lnSpc>
              <a:spcBef>
                <a:spcPct val="50000"/>
              </a:spcBef>
              <a:buClr>
                <a:srgbClr val="FF0000"/>
              </a:buClr>
              <a:buFont typeface="Wingdings" panose="05000000000000000000" pitchFamily="2" charset="2"/>
              <a:buNone/>
              <a:defRPr/>
            </a:pPr>
            <a:r>
              <a:rPr lang="zh-CN" altLang="en-US">
                <a:latin typeface="Gulim" pitchFamily="34" charset="-127"/>
                <a:ea typeface="+mn-ea"/>
              </a:rPr>
              <a:t>防火墙技术</a:t>
            </a:r>
            <a:endParaRPr lang="zh-CN" altLang="en-US">
              <a:latin typeface="Gulim" pitchFamily="34" charset="-127"/>
              <a:ea typeface="+mn-ea"/>
            </a:endParaRPr>
          </a:p>
        </p:txBody>
      </p:sp>
      <p:sp>
        <p:nvSpPr>
          <p:cNvPr id="22" name="圆角矩形标注 21"/>
          <p:cNvSpPr/>
          <p:nvPr/>
        </p:nvSpPr>
        <p:spPr bwMode="auto">
          <a:xfrm>
            <a:off x="6516688" y="6092825"/>
            <a:ext cx="2447925" cy="576263"/>
          </a:xfrm>
          <a:prstGeom prst="wedgeRoundRectCallout">
            <a:avLst>
              <a:gd name="adj1" fmla="val -35017"/>
              <a:gd name="adj2" fmla="val -133585"/>
              <a:gd name="adj3" fmla="val 16667"/>
            </a:avLst>
          </a:prstGeom>
          <a:solidFill>
            <a:schemeClr val="accent2">
              <a:lumMod val="40000"/>
              <a:lumOff val="60000"/>
            </a:schemeClr>
          </a:solidFill>
          <a:ln w="12700" cap="flat" cmpd="sng" algn="ctr">
            <a:solidFill>
              <a:schemeClr val="tx1"/>
            </a:solidFill>
            <a:prstDash val="solid"/>
            <a:round/>
            <a:headEnd type="none" w="med" len="med"/>
            <a:tailEnd type="none" w="med" len="sm"/>
          </a:ln>
          <a:effec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latinLnBrk="1" hangingPunct="1">
              <a:lnSpc>
                <a:spcPct val="80000"/>
              </a:lnSpc>
              <a:spcBef>
                <a:spcPct val="50000"/>
              </a:spcBef>
              <a:buClr>
                <a:srgbClr val="FF0000"/>
              </a:buClr>
              <a:buFont typeface="Wingdings" panose="05000000000000000000" pitchFamily="2" charset="2"/>
              <a:buNone/>
              <a:defRPr/>
            </a:pPr>
            <a:r>
              <a:rPr lang="zh-CN" altLang="en-US">
                <a:latin typeface="Gulim" pitchFamily="34" charset="-127"/>
                <a:ea typeface="+mn-ea"/>
              </a:rPr>
              <a:t>入侵检测技术</a:t>
            </a:r>
            <a:endParaRPr lang="zh-CN" altLang="en-US">
              <a:latin typeface="Gulim" pitchFamily="34" charset="-127"/>
              <a:ea typeface="+mn-ea"/>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5172"/>
                                        </p:tgtEl>
                                        <p:attrNameLst>
                                          <p:attrName>style.visibility</p:attrName>
                                        </p:attrNameLst>
                                      </p:cBhvr>
                                      <p:to>
                                        <p:strVal val="visible"/>
                                      </p:to>
                                    </p:set>
                                    <p:animEffect transition="in" filter="wipe(left)">
                                      <p:cBhvr>
                                        <p:cTn id="7" dur="1000"/>
                                        <p:tgtEl>
                                          <p:spTgt spid="135172"/>
                                        </p:tgtEl>
                                      </p:cBhvr>
                                    </p:animEffect>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childTnLst>
                                </p:cTn>
                              </p:par>
                            </p:childTnLst>
                          </p:cTn>
                        </p:par>
                        <p:par>
                          <p:cTn id="13" fill="hold">
                            <p:stCondLst>
                              <p:cond delay="1500"/>
                            </p:stCondLst>
                            <p:childTnLst>
                              <p:par>
                                <p:cTn id="14" presetID="12" presetClass="entr" presetSubtype="8"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slide(fromLeft)">
                                      <p:cBhvr>
                                        <p:cTn id="16" dur="500"/>
                                        <p:tgtEl>
                                          <p:spTgt spid="12"/>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slide(fromLeft)">
                                      <p:cBhvr>
                                        <p:cTn id="19" dur="500"/>
                                        <p:tgtEl>
                                          <p:spTgt spid="13"/>
                                        </p:tgtEl>
                                      </p:cBhvr>
                                    </p:animEffect>
                                  </p:childTnLst>
                                </p:cTn>
                              </p:par>
                              <p:par>
                                <p:cTn id="20" presetID="12" presetClass="entr" presetSubtype="8"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slide(fromLeft)">
                                      <p:cBhvr>
                                        <p:cTn id="22" dur="500"/>
                                        <p:tgtEl>
                                          <p:spTgt spid="14"/>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slide(fromLeft)">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up)">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up)">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21" grpId="0" animBg="1"/>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txBox="1">
            <a:spLocks noChangeArrowheads="1"/>
          </p:cNvSpPr>
          <p:nvPr/>
        </p:nvSpPr>
        <p:spPr bwMode="auto">
          <a:xfrm>
            <a:off x="142875" y="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zh-CN" altLang="en-US" sz="4000" b="1">
                <a:solidFill>
                  <a:schemeClr val="bg1"/>
                </a:solidFill>
                <a:latin typeface="黑体" panose="02010609060101010101" pitchFamily="2" charset="-122"/>
                <a:ea typeface="黑体" panose="02010609060101010101" pitchFamily="2" charset="-122"/>
              </a:rPr>
              <a:t>网络安全的重要性</a:t>
            </a:r>
            <a:endParaRPr lang="zh-CN" altLang="en-US" sz="4000" b="1">
              <a:solidFill>
                <a:schemeClr val="bg1"/>
              </a:solidFill>
              <a:latin typeface="黑体" panose="02010609060101010101" pitchFamily="2" charset="-122"/>
              <a:ea typeface="黑体" panose="02010609060101010101" pitchFamily="2" charset="-122"/>
            </a:endParaRPr>
          </a:p>
        </p:txBody>
      </p:sp>
      <p:pic>
        <p:nvPicPr>
          <p:cNvPr id="50178" name="Picture 2" descr="http://i4.q.cc/2010/0618/80/3138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14938" y="4143375"/>
            <a:ext cx="3898900"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Picture 4" descr="http://i4.q.cc/2010/0618/62/3136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3175"/>
            <a:ext cx="3500438"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75" y="1143000"/>
            <a:ext cx="3286125"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78250"/>
            <a:ext cx="3286125" cy="229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p:nvPr/>
        </p:nvGrpSpPr>
        <p:grpSpPr bwMode="auto">
          <a:xfrm>
            <a:off x="3673475" y="2643188"/>
            <a:ext cx="1795463" cy="1714500"/>
            <a:chOff x="2109" y="1298"/>
            <a:chExt cx="773" cy="773"/>
          </a:xfrm>
        </p:grpSpPr>
        <p:grpSp>
          <p:nvGrpSpPr>
            <p:cNvPr id="23564" name="Group 12"/>
            <p:cNvGrpSpPr/>
            <p:nvPr/>
          </p:nvGrpSpPr>
          <p:grpSpPr bwMode="auto">
            <a:xfrm>
              <a:off x="2109" y="1298"/>
              <a:ext cx="773" cy="773"/>
              <a:chOff x="338" y="933"/>
              <a:chExt cx="1136" cy="1136"/>
            </a:xfrm>
          </p:grpSpPr>
          <p:sp>
            <p:nvSpPr>
              <p:cNvPr id="23566" name="Oval 13"/>
              <p:cNvSpPr>
                <a:spLocks noChangeArrowheads="1"/>
              </p:cNvSpPr>
              <p:nvPr/>
            </p:nvSpPr>
            <p:spPr bwMode="auto">
              <a:xfrm>
                <a:off x="338" y="933"/>
                <a:ext cx="1136" cy="1136"/>
              </a:xfrm>
              <a:prstGeom prst="ellipse">
                <a:avLst/>
              </a:prstGeom>
              <a:gradFill rotWithShape="1">
                <a:gsLst>
                  <a:gs pos="0">
                    <a:srgbClr val="33CCFF">
                      <a:alpha val="79999"/>
                    </a:srgbClr>
                  </a:gs>
                  <a:gs pos="100000">
                    <a:srgbClr val="081F27"/>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sp>
            <p:nvSpPr>
              <p:cNvPr id="23567" name="Oval 14"/>
              <p:cNvSpPr>
                <a:spLocks noChangeArrowheads="1"/>
              </p:cNvSpPr>
              <p:nvPr/>
            </p:nvSpPr>
            <p:spPr bwMode="auto">
              <a:xfrm>
                <a:off x="373" y="982"/>
                <a:ext cx="1038" cy="1038"/>
              </a:xfrm>
              <a:prstGeom prst="ellipse">
                <a:avLst/>
              </a:prstGeom>
              <a:gradFill rotWithShape="1">
                <a:gsLst>
                  <a:gs pos="0">
                    <a:srgbClr val="091C2E"/>
                  </a:gs>
                  <a:gs pos="100000">
                    <a:srgbClr val="3399FF">
                      <a:alpha val="50000"/>
                    </a:srgbClr>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sp>
            <p:nvSpPr>
              <p:cNvPr id="23568" name="Oval 15"/>
              <p:cNvSpPr>
                <a:spLocks noChangeArrowheads="1"/>
              </p:cNvSpPr>
              <p:nvPr/>
            </p:nvSpPr>
            <p:spPr bwMode="auto">
              <a:xfrm>
                <a:off x="438" y="1032"/>
                <a:ext cx="938" cy="93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sp>
            <p:nvSpPr>
              <p:cNvPr id="23569" name="Oval 26"/>
              <p:cNvSpPr>
                <a:spLocks noChangeArrowheads="1"/>
              </p:cNvSpPr>
              <p:nvPr/>
            </p:nvSpPr>
            <p:spPr bwMode="auto">
              <a:xfrm>
                <a:off x="436" y="1322"/>
                <a:ext cx="940" cy="324"/>
              </a:xfrm>
              <a:prstGeom prst="ellipse">
                <a:avLst/>
              </a:prstGeom>
              <a:gradFill rotWithShape="1">
                <a:gsLst>
                  <a:gs pos="0">
                    <a:srgbClr val="001C38">
                      <a:alpha val="14998"/>
                    </a:srgbClr>
                  </a:gs>
                  <a:gs pos="50000">
                    <a:srgbClr val="0066CC">
                      <a:alpha val="14998"/>
                    </a:srgbClr>
                  </a:gs>
                  <a:gs pos="100000">
                    <a:srgbClr val="001C38">
                      <a:alpha val="14998"/>
                    </a:srgbClr>
                  </a:gs>
                </a:gsLst>
                <a:lin ang="18900000" scaled="1"/>
              </a:gradFill>
              <a:ln>
                <a:noFill/>
              </a:ln>
              <a:extLst>
                <a:ext uri="{91240B29-F687-4F45-9708-019B960494DF}">
                  <a14:hiddenLine xmlns:a14="http://schemas.microsoft.com/office/drawing/2010/main" w="38100">
                    <a:solidFill>
                      <a:srgbClr val="000000"/>
                    </a:solidFill>
                    <a:round/>
                  </a14:hiddenLine>
                </a:ext>
              </a:extLst>
            </p:spPr>
            <p:txBody>
              <a:bodyPr anchor="ct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sp>
            <p:nvSpPr>
              <p:cNvPr id="23570" name="Oval 32"/>
              <p:cNvSpPr>
                <a:spLocks noChangeArrowheads="1"/>
              </p:cNvSpPr>
              <p:nvPr/>
            </p:nvSpPr>
            <p:spPr bwMode="auto">
              <a:xfrm>
                <a:off x="438" y="1032"/>
                <a:ext cx="938" cy="937"/>
              </a:xfrm>
              <a:prstGeom prst="ellipse">
                <a:avLst/>
              </a:prstGeom>
              <a:gradFill rotWithShape="1">
                <a:gsLst>
                  <a:gs pos="0">
                    <a:srgbClr val="0066CC">
                      <a:alpha val="50000"/>
                    </a:srgbClr>
                  </a:gs>
                  <a:gs pos="100000">
                    <a:srgbClr val="00060C">
                      <a:alpha val="50000"/>
                    </a:srgbClr>
                  </a:gs>
                </a:gsLst>
                <a:lin ang="2700000" scaled="1"/>
              </a:gradFill>
              <a:ln w="19050">
                <a:solidFill>
                  <a:schemeClr val="bg1"/>
                </a:solidFill>
                <a:round/>
              </a:ln>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zh-CN">
                  <a:latin typeface="Gulim" pitchFamily="34" charset="-127"/>
                </a:endParaRPr>
              </a:p>
            </p:txBody>
          </p:sp>
        </p:grpSp>
        <p:sp>
          <p:nvSpPr>
            <p:cNvPr id="23565" name="Rectangle 18"/>
            <p:cNvSpPr>
              <a:spLocks noChangeArrowheads="1"/>
            </p:cNvSpPr>
            <p:nvPr/>
          </p:nvSpPr>
          <p:spPr bwMode="auto">
            <a:xfrm>
              <a:off x="2148" y="1500"/>
              <a:ext cx="70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zh-CN" altLang="en-US" sz="2400" b="1">
                  <a:solidFill>
                    <a:srgbClr val="FFFF99"/>
                  </a:solidFill>
                  <a:latin typeface="黑体" panose="02010609060101010101" pitchFamily="2" charset="-122"/>
                  <a:ea typeface="黑体" panose="02010609060101010101" pitchFamily="2" charset="-122"/>
                </a:rPr>
                <a:t>网络安全</a:t>
              </a:r>
              <a:endParaRPr lang="en-US" altLang="zh-CN" sz="2400" b="1">
                <a:solidFill>
                  <a:srgbClr val="FFFF99"/>
                </a:solidFill>
                <a:latin typeface="黑体" panose="02010609060101010101" pitchFamily="2" charset="-122"/>
                <a:ea typeface="黑体" panose="02010609060101010101" pitchFamily="2" charset="-122"/>
              </a:endParaRPr>
            </a:p>
            <a:p>
              <a:pPr algn="ctr" eaLnBrk="1" hangingPunct="1"/>
              <a:r>
                <a:rPr lang="zh-CN" altLang="en-US" sz="2400" b="1">
                  <a:solidFill>
                    <a:srgbClr val="FFFF99"/>
                  </a:solidFill>
                  <a:latin typeface="黑体" panose="02010609060101010101" pitchFamily="2" charset="-122"/>
                  <a:ea typeface="黑体" panose="02010609060101010101" pitchFamily="2" charset="-122"/>
                </a:rPr>
                <a:t>的重要性</a:t>
              </a:r>
              <a:endParaRPr lang="zh-CN" altLang="en-US" sz="2400" b="1">
                <a:solidFill>
                  <a:srgbClr val="FFFF99"/>
                </a:solidFill>
                <a:latin typeface="黑体" panose="02010609060101010101" pitchFamily="2" charset="-122"/>
                <a:ea typeface="黑体" panose="02010609060101010101" pitchFamily="2" charset="-122"/>
              </a:endParaRPr>
            </a:p>
          </p:txBody>
        </p:sp>
      </p:grpSp>
      <p:sp>
        <p:nvSpPr>
          <p:cNvPr id="26" name="上箭头 25"/>
          <p:cNvSpPr>
            <a:spLocks noChangeArrowheads="1"/>
          </p:cNvSpPr>
          <p:nvPr/>
        </p:nvSpPr>
        <p:spPr bwMode="auto">
          <a:xfrm rot="16200000" flipH="1">
            <a:off x="5563394" y="3194844"/>
            <a:ext cx="628650" cy="468312"/>
          </a:xfrm>
          <a:prstGeom prst="upArrow">
            <a:avLst>
              <a:gd name="adj1" fmla="val 50000"/>
              <a:gd name="adj2" fmla="val 50000"/>
            </a:avLst>
          </a:prstGeom>
          <a:gradFill rotWithShape="1">
            <a:gsLst>
              <a:gs pos="0">
                <a:srgbClr val="EA8C8C"/>
              </a:gs>
              <a:gs pos="50000">
                <a:srgbClr val="F0BABA"/>
              </a:gs>
              <a:gs pos="100000">
                <a:srgbClr val="F7DEDE"/>
              </a:gs>
            </a:gsLst>
            <a:lin ang="5400000" scaled="1"/>
          </a:gradFill>
          <a:ln>
            <a:noFill/>
          </a:ln>
          <a:extLst>
            <a:ext uri="{91240B29-F687-4F45-9708-019B960494DF}">
              <a14:hiddenLine xmlns:a14="http://schemas.microsoft.com/office/drawing/2010/main" w="12700">
                <a:solidFill>
                  <a:srgbClr val="000000"/>
                </a:solidFill>
                <a:round/>
                <a:tailEnd type="none" w="med" len="sm"/>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sz="900">
              <a:solidFill>
                <a:srgbClr val="000000"/>
              </a:solidFill>
              <a:latin typeface="Gulim" pitchFamily="34" charset="-127"/>
            </a:endParaRPr>
          </a:p>
        </p:txBody>
      </p:sp>
      <p:sp>
        <p:nvSpPr>
          <p:cNvPr id="27" name="上箭头 26"/>
          <p:cNvSpPr>
            <a:spLocks noChangeArrowheads="1"/>
          </p:cNvSpPr>
          <p:nvPr/>
        </p:nvSpPr>
        <p:spPr bwMode="auto">
          <a:xfrm flipH="1">
            <a:off x="4241800" y="4581525"/>
            <a:ext cx="630238" cy="468313"/>
          </a:xfrm>
          <a:prstGeom prst="upArrow">
            <a:avLst>
              <a:gd name="adj1" fmla="val 50000"/>
              <a:gd name="adj2" fmla="val 50000"/>
            </a:avLst>
          </a:prstGeom>
          <a:gradFill rotWithShape="1">
            <a:gsLst>
              <a:gs pos="0">
                <a:srgbClr val="EA8C8C"/>
              </a:gs>
              <a:gs pos="50000">
                <a:srgbClr val="F0BABA"/>
              </a:gs>
              <a:gs pos="100000">
                <a:srgbClr val="F7DEDE"/>
              </a:gs>
            </a:gsLst>
            <a:lin ang="5400000" scaled="1"/>
          </a:gradFill>
          <a:ln>
            <a:noFill/>
          </a:ln>
          <a:extLst>
            <a:ext uri="{91240B29-F687-4F45-9708-019B960494DF}">
              <a14:hiddenLine xmlns:a14="http://schemas.microsoft.com/office/drawing/2010/main" w="12700">
                <a:solidFill>
                  <a:srgbClr val="000000"/>
                </a:solidFill>
                <a:round/>
                <a:tailEnd type="none" w="med" len="sm"/>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sz="900">
              <a:solidFill>
                <a:srgbClr val="000000"/>
              </a:solidFill>
              <a:latin typeface="Gulim" pitchFamily="34" charset="-127"/>
            </a:endParaRPr>
          </a:p>
        </p:txBody>
      </p:sp>
      <p:sp>
        <p:nvSpPr>
          <p:cNvPr id="28" name="上箭头 27"/>
          <p:cNvSpPr>
            <a:spLocks noChangeArrowheads="1"/>
          </p:cNvSpPr>
          <p:nvPr/>
        </p:nvSpPr>
        <p:spPr bwMode="auto">
          <a:xfrm rot="10800000" flipH="1">
            <a:off x="4259263" y="1985963"/>
            <a:ext cx="630237" cy="466725"/>
          </a:xfrm>
          <a:prstGeom prst="upArrow">
            <a:avLst>
              <a:gd name="adj1" fmla="val 50000"/>
              <a:gd name="adj2" fmla="val 50000"/>
            </a:avLst>
          </a:prstGeom>
          <a:gradFill rotWithShape="1">
            <a:gsLst>
              <a:gs pos="0">
                <a:srgbClr val="EA8C8C"/>
              </a:gs>
              <a:gs pos="50000">
                <a:srgbClr val="F0BABA"/>
              </a:gs>
              <a:gs pos="100000">
                <a:srgbClr val="F7DEDE"/>
              </a:gs>
            </a:gsLst>
            <a:lin ang="5400000" scaled="1"/>
          </a:gradFill>
          <a:ln>
            <a:noFill/>
          </a:ln>
          <a:extLst>
            <a:ext uri="{91240B29-F687-4F45-9708-019B960494DF}">
              <a14:hiddenLine xmlns:a14="http://schemas.microsoft.com/office/drawing/2010/main" w="12700">
                <a:solidFill>
                  <a:srgbClr val="000000"/>
                </a:solidFill>
                <a:round/>
                <a:tailEnd type="none" w="med" len="sm"/>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sz="900">
              <a:solidFill>
                <a:srgbClr val="000000"/>
              </a:solidFill>
              <a:latin typeface="Gulim" pitchFamily="34" charset="-127"/>
            </a:endParaRPr>
          </a:p>
        </p:txBody>
      </p:sp>
      <p:sp>
        <p:nvSpPr>
          <p:cNvPr id="29" name="上箭头 28"/>
          <p:cNvSpPr>
            <a:spLocks noChangeArrowheads="1"/>
          </p:cNvSpPr>
          <p:nvPr/>
        </p:nvSpPr>
        <p:spPr bwMode="auto">
          <a:xfrm rot="5400000">
            <a:off x="2991644" y="3194844"/>
            <a:ext cx="628650" cy="468312"/>
          </a:xfrm>
          <a:prstGeom prst="upArrow">
            <a:avLst>
              <a:gd name="adj1" fmla="val 50000"/>
              <a:gd name="adj2" fmla="val 50000"/>
            </a:avLst>
          </a:prstGeom>
          <a:gradFill rotWithShape="1">
            <a:gsLst>
              <a:gs pos="0">
                <a:srgbClr val="EA8C8C"/>
              </a:gs>
              <a:gs pos="50000">
                <a:srgbClr val="F0BABA"/>
              </a:gs>
              <a:gs pos="100000">
                <a:srgbClr val="F7DEDE"/>
              </a:gs>
            </a:gsLst>
            <a:lin ang="5400000" scaled="1"/>
          </a:gradFill>
          <a:ln>
            <a:noFill/>
          </a:ln>
          <a:extLst>
            <a:ext uri="{91240B29-F687-4F45-9708-019B960494DF}">
              <a14:hiddenLine xmlns:a14="http://schemas.microsoft.com/office/drawing/2010/main" w="12700">
                <a:solidFill>
                  <a:srgbClr val="000000"/>
                </a:solidFill>
                <a:round/>
                <a:tailEnd type="none" w="med" len="sm"/>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sz="900">
              <a:solidFill>
                <a:srgbClr val="000000"/>
              </a:solidFill>
              <a:latin typeface="Gulim" pitchFamily="34" charset="-127"/>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2" presetClass="entr" presetSubtype="2"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right)">
                                      <p:cBhvr>
                                        <p:cTn id="12" dur="500"/>
                                        <p:tgtEl>
                                          <p:spTgt spid="26"/>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right)">
                                      <p:cBhvr>
                                        <p:cTn id="15" dur="500"/>
                                        <p:tgtEl>
                                          <p:spTgt spid="27"/>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right)">
                                      <p:cBhvr>
                                        <p:cTn id="18" dur="500"/>
                                        <p:tgtEl>
                                          <p:spTgt spid="28"/>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right)">
                                      <p:cBhvr>
                                        <p:cTn id="21" dur="500"/>
                                        <p:tgtEl>
                                          <p:spTgt spid="29"/>
                                        </p:tgtEl>
                                      </p:cBhvr>
                                    </p:animEffect>
                                  </p:childTnLst>
                                </p:cTn>
                              </p:par>
                              <p:par>
                                <p:cTn id="22" presetID="8" presetClass="entr" presetSubtype="32" fill="hold" nodeType="withEffect">
                                  <p:stCondLst>
                                    <p:cond delay="0"/>
                                  </p:stCondLst>
                                  <p:childTnLst>
                                    <p:set>
                                      <p:cBhvr>
                                        <p:cTn id="23" dur="1" fill="hold">
                                          <p:stCondLst>
                                            <p:cond delay="0"/>
                                          </p:stCondLst>
                                        </p:cTn>
                                        <p:tgtEl>
                                          <p:spTgt spid="50178"/>
                                        </p:tgtEl>
                                        <p:attrNameLst>
                                          <p:attrName>style.visibility</p:attrName>
                                        </p:attrNameLst>
                                      </p:cBhvr>
                                      <p:to>
                                        <p:strVal val="visible"/>
                                      </p:to>
                                    </p:set>
                                    <p:animEffect transition="in" filter="diamond(out)">
                                      <p:cBhvr>
                                        <p:cTn id="24" dur="500"/>
                                        <p:tgtEl>
                                          <p:spTgt spid="50178"/>
                                        </p:tgtEl>
                                      </p:cBhvr>
                                    </p:animEffect>
                                  </p:childTnLst>
                                </p:cTn>
                              </p:par>
                              <p:par>
                                <p:cTn id="25" presetID="8" presetClass="entr" presetSubtype="32" fill="hold" nodeType="withEffect">
                                  <p:stCondLst>
                                    <p:cond delay="0"/>
                                  </p:stCondLst>
                                  <p:childTnLst>
                                    <p:set>
                                      <p:cBhvr>
                                        <p:cTn id="26" dur="1" fill="hold">
                                          <p:stCondLst>
                                            <p:cond delay="0"/>
                                          </p:stCondLst>
                                        </p:cTn>
                                        <p:tgtEl>
                                          <p:spTgt spid="50180"/>
                                        </p:tgtEl>
                                        <p:attrNameLst>
                                          <p:attrName>style.visibility</p:attrName>
                                        </p:attrNameLst>
                                      </p:cBhvr>
                                      <p:to>
                                        <p:strVal val="visible"/>
                                      </p:to>
                                    </p:set>
                                    <p:animEffect transition="in" filter="diamond(out)">
                                      <p:cBhvr>
                                        <p:cTn id="27" dur="500"/>
                                        <p:tgtEl>
                                          <p:spTgt spid="50180"/>
                                        </p:tgtEl>
                                      </p:cBhvr>
                                    </p:animEffect>
                                  </p:childTnLst>
                                </p:cTn>
                              </p:par>
                              <p:par>
                                <p:cTn id="28" presetID="8" presetClass="entr" presetSubtype="32" fill="hold" nodeType="withEffect">
                                  <p:stCondLst>
                                    <p:cond delay="0"/>
                                  </p:stCondLst>
                                  <p:childTnLst>
                                    <p:set>
                                      <p:cBhvr>
                                        <p:cTn id="29" dur="1" fill="hold">
                                          <p:stCondLst>
                                            <p:cond delay="0"/>
                                          </p:stCondLst>
                                        </p:cTn>
                                        <p:tgtEl>
                                          <p:spTgt spid="50181"/>
                                        </p:tgtEl>
                                        <p:attrNameLst>
                                          <p:attrName>style.visibility</p:attrName>
                                        </p:attrNameLst>
                                      </p:cBhvr>
                                      <p:to>
                                        <p:strVal val="visible"/>
                                      </p:to>
                                    </p:set>
                                    <p:animEffect transition="in" filter="diamond(out)">
                                      <p:cBhvr>
                                        <p:cTn id="30" dur="500"/>
                                        <p:tgtEl>
                                          <p:spTgt spid="50181"/>
                                        </p:tgtEl>
                                      </p:cBhvr>
                                    </p:animEffect>
                                  </p:childTnLst>
                                </p:cTn>
                              </p:par>
                              <p:par>
                                <p:cTn id="31" presetID="8" presetClass="entr" presetSubtype="32" fill="hold" nodeType="withEffect">
                                  <p:stCondLst>
                                    <p:cond delay="0"/>
                                  </p:stCondLst>
                                  <p:childTnLst>
                                    <p:set>
                                      <p:cBhvr>
                                        <p:cTn id="32" dur="1" fill="hold">
                                          <p:stCondLst>
                                            <p:cond delay="0"/>
                                          </p:stCondLst>
                                        </p:cTn>
                                        <p:tgtEl>
                                          <p:spTgt spid="50182"/>
                                        </p:tgtEl>
                                        <p:attrNameLst>
                                          <p:attrName>style.visibility</p:attrName>
                                        </p:attrNameLst>
                                      </p:cBhvr>
                                      <p:to>
                                        <p:strVal val="visible"/>
                                      </p:to>
                                    </p:set>
                                    <p:animEffect transition="in" filter="diamond(out)">
                                      <p:cBhvr>
                                        <p:cTn id="33" dur="500"/>
                                        <p:tgtEl>
                                          <p:spTgt spid="50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457200" y="-26988"/>
            <a:ext cx="8229600" cy="1143001"/>
          </a:xfrm>
        </p:spPr>
        <p:txBody>
          <a:bodyPr/>
          <a:lstStyle/>
          <a:p>
            <a:r>
              <a:rPr lang="zh-CN" altLang="en-US">
                <a:latin typeface="黑体" panose="02010609060101010101" pitchFamily="2" charset="-122"/>
                <a:ea typeface="黑体" panose="02010609060101010101" pitchFamily="2" charset="-122"/>
              </a:rPr>
              <a:t>本章小结</a:t>
            </a:r>
            <a:endParaRPr lang="zh-CN" altLang="en-US">
              <a:latin typeface="黑体" panose="02010609060101010101" pitchFamily="2" charset="-122"/>
              <a:ea typeface="黑体" panose="02010609060101010101" pitchFamily="2" charset="-122"/>
            </a:endParaRPr>
          </a:p>
        </p:txBody>
      </p:sp>
      <p:sp>
        <p:nvSpPr>
          <p:cNvPr id="195587" name="Rectangle 3"/>
          <p:cNvSpPr>
            <a:spLocks noGrp="1" noChangeArrowheads="1"/>
          </p:cNvSpPr>
          <p:nvPr>
            <p:ph idx="1"/>
          </p:nvPr>
        </p:nvSpPr>
        <p:spPr>
          <a:xfrm>
            <a:off x="457200" y="1268413"/>
            <a:ext cx="8229600" cy="5113337"/>
          </a:xfrm>
        </p:spPr>
        <p:txBody>
          <a:bodyPr/>
          <a:lstStyle/>
          <a:p>
            <a:r>
              <a:rPr lang="zh-CN" altLang="en-US">
                <a:latin typeface="黑体" panose="02010609060101010101" pitchFamily="2" charset="-122"/>
                <a:ea typeface="黑体" panose="02010609060101010101" pitchFamily="2" charset="-122"/>
              </a:rPr>
              <a:t>信息安全的基本目标（掌握）</a:t>
            </a:r>
            <a:endParaRPr lang="zh-CN" altLang="en-US">
              <a:latin typeface="黑体" panose="02010609060101010101" pitchFamily="2" charset="-122"/>
              <a:ea typeface="黑体" panose="02010609060101010101" pitchFamily="2" charset="-122"/>
            </a:endParaRPr>
          </a:p>
          <a:p>
            <a:r>
              <a:rPr lang="zh-CN" altLang="en-US">
                <a:latin typeface="黑体" panose="02010609060101010101" pitchFamily="2" charset="-122"/>
                <a:ea typeface="黑体" panose="02010609060101010101" pitchFamily="2" charset="-122"/>
              </a:rPr>
              <a:t>安全威胁的概念和类型（了解）</a:t>
            </a:r>
            <a:endParaRPr lang="zh-CN" altLang="en-US">
              <a:latin typeface="黑体" panose="02010609060101010101" pitchFamily="2" charset="-122"/>
              <a:ea typeface="黑体" panose="02010609060101010101" pitchFamily="2" charset="-122"/>
            </a:endParaRPr>
          </a:p>
          <a:p>
            <a:r>
              <a:rPr lang="zh-CN" altLang="en-US">
                <a:latin typeface="黑体" panose="02010609060101010101" pitchFamily="2" charset="-122"/>
                <a:ea typeface="黑体" panose="02010609060101010101" pitchFamily="2" charset="-122"/>
              </a:rPr>
              <a:t>安全策略的概念和等级（了解）</a:t>
            </a:r>
            <a:endParaRPr lang="zh-CN" altLang="en-US">
              <a:latin typeface="黑体" panose="02010609060101010101" pitchFamily="2" charset="-122"/>
              <a:ea typeface="黑体" panose="02010609060101010101" pitchFamily="2" charset="-122"/>
            </a:endParaRPr>
          </a:p>
          <a:p>
            <a:r>
              <a:rPr lang="zh-CN" altLang="en-US">
                <a:latin typeface="黑体" panose="02010609060101010101" pitchFamily="2" charset="-122"/>
                <a:ea typeface="黑体" panose="02010609060101010101" pitchFamily="2" charset="-122"/>
              </a:rPr>
              <a:t>安全攻击的分类（掌握）</a:t>
            </a:r>
            <a:endParaRPr lang="zh-CN" altLang="en-US">
              <a:latin typeface="黑体" panose="02010609060101010101" pitchFamily="2" charset="-122"/>
              <a:ea typeface="黑体" panose="02010609060101010101" pitchFamily="2" charset="-122"/>
            </a:endParaRPr>
          </a:p>
          <a:p>
            <a:r>
              <a:rPr lang="zh-CN" altLang="en-US">
                <a:latin typeface="黑体" panose="02010609060101010101" pitchFamily="2" charset="-122"/>
                <a:ea typeface="黑体" panose="02010609060101010101" pitchFamily="2" charset="-122"/>
              </a:rPr>
              <a:t>安全网络攻击的常见形式（了解）</a:t>
            </a:r>
            <a:endParaRPr lang="zh-CN" altLang="en-US">
              <a:latin typeface="黑体" panose="02010609060101010101" pitchFamily="2" charset="-122"/>
              <a:ea typeface="黑体" panose="02010609060101010101" pitchFamily="2" charset="-122"/>
            </a:endParaRPr>
          </a:p>
          <a:p>
            <a:r>
              <a:rPr lang="en-US" altLang="zh-CN">
                <a:latin typeface="黑体" panose="02010609060101010101" pitchFamily="2" charset="-122"/>
                <a:ea typeface="黑体" panose="02010609060101010101" pitchFamily="2" charset="-122"/>
              </a:rPr>
              <a:t>OSI</a:t>
            </a:r>
            <a:r>
              <a:rPr lang="zh-CN" altLang="en-US">
                <a:latin typeface="黑体" panose="02010609060101010101" pitchFamily="2" charset="-122"/>
                <a:ea typeface="黑体" panose="02010609060101010101" pitchFamily="2" charset="-122"/>
              </a:rPr>
              <a:t>安全体系结构和安全模型（掌握）</a:t>
            </a:r>
            <a:endParaRPr lang="zh-CN" altLang="en-US">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26988"/>
            <a:ext cx="8229600" cy="1143001"/>
          </a:xfrm>
        </p:spPr>
        <p:txBody>
          <a:bodyPr/>
          <a:lstStyle/>
          <a:p>
            <a:r>
              <a:rPr lang="zh-CN" altLang="en-US">
                <a:latin typeface="黑体" panose="02010609060101010101" pitchFamily="2" charset="-122"/>
                <a:ea typeface="黑体" panose="02010609060101010101" pitchFamily="2" charset="-122"/>
              </a:rPr>
              <a:t>近年来部分网络安全事件</a:t>
            </a:r>
            <a:endParaRPr lang="zh-CN" altLang="en-US">
              <a:latin typeface="黑体" panose="02010609060101010101" pitchFamily="2" charset="-122"/>
              <a:ea typeface="黑体" panose="02010609060101010101" pitchFamily="2" charset="-122"/>
            </a:endParaRPr>
          </a:p>
        </p:txBody>
      </p:sp>
      <p:sp>
        <p:nvSpPr>
          <p:cNvPr id="24579" name="Rectangle 3"/>
          <p:cNvSpPr>
            <a:spLocks noGrp="1" noChangeArrowheads="1"/>
          </p:cNvSpPr>
          <p:nvPr>
            <p:ph idx="1"/>
          </p:nvPr>
        </p:nvSpPr>
        <p:spPr>
          <a:xfrm>
            <a:off x="457200" y="1268413"/>
            <a:ext cx="8229600" cy="5113337"/>
          </a:xfrm>
        </p:spPr>
        <p:txBody>
          <a:bodyPr/>
          <a:lstStyle/>
          <a:p>
            <a:r>
              <a:rPr lang="en-US" altLang="zh-CN">
                <a:latin typeface="黑体" panose="02010609060101010101" pitchFamily="2" charset="-122"/>
                <a:ea typeface="黑体" panose="02010609060101010101" pitchFamily="2" charset="-122"/>
              </a:rPr>
              <a:t>2001 </a:t>
            </a:r>
            <a:r>
              <a:rPr lang="zh-CN" altLang="en-US">
                <a:latin typeface="黑体" panose="02010609060101010101" pitchFamily="2" charset="-122"/>
                <a:ea typeface="黑体" panose="02010609060101010101" pitchFamily="2" charset="-122"/>
              </a:rPr>
              <a:t>中美黑客大战</a:t>
            </a:r>
            <a:endParaRPr lang="zh-CN" altLang="en-US">
              <a:latin typeface="黑体" panose="02010609060101010101" pitchFamily="2" charset="-122"/>
              <a:ea typeface="黑体" panose="02010609060101010101" pitchFamily="2" charset="-122"/>
            </a:endParaRPr>
          </a:p>
          <a:p>
            <a:r>
              <a:rPr lang="en-US" altLang="zh-CN">
                <a:latin typeface="黑体" panose="02010609060101010101" pitchFamily="2" charset="-122"/>
                <a:ea typeface="黑体" panose="02010609060101010101" pitchFamily="2" charset="-122"/>
              </a:rPr>
              <a:t>2011 CSDN</a:t>
            </a:r>
            <a:r>
              <a:rPr lang="zh-CN" altLang="en-US">
                <a:latin typeface="黑体" panose="02010609060101010101" pitchFamily="2" charset="-122"/>
                <a:ea typeface="黑体" panose="02010609060101010101" pitchFamily="2" charset="-122"/>
              </a:rPr>
              <a:t>用户账号密码泄露</a:t>
            </a:r>
            <a:endParaRPr lang="zh-CN" altLang="en-US">
              <a:latin typeface="黑体" panose="02010609060101010101" pitchFamily="2" charset="-122"/>
              <a:ea typeface="黑体" panose="02010609060101010101" pitchFamily="2" charset="-122"/>
            </a:endParaRPr>
          </a:p>
          <a:p>
            <a:r>
              <a:rPr lang="en-US" altLang="zh-CN">
                <a:latin typeface="黑体" panose="02010609060101010101" pitchFamily="2" charset="-122"/>
                <a:ea typeface="黑体" panose="02010609060101010101" pitchFamily="2" charset="-122"/>
              </a:rPr>
              <a:t>2013 </a:t>
            </a:r>
            <a:r>
              <a:rPr lang="zh-CN" altLang="en-US">
                <a:latin typeface="黑体" panose="02010609060101010101" pitchFamily="2" charset="-122"/>
                <a:ea typeface="黑体" panose="02010609060101010101" pitchFamily="2" charset="-122"/>
              </a:rPr>
              <a:t>棱镜门、监听门</a:t>
            </a:r>
            <a:endParaRPr lang="zh-CN" altLang="en-US">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3107" name="Rectangle 3" descr="新闻纸"/>
          <p:cNvSpPr>
            <a:spLocks noGrp="1" noChangeArrowheads="1"/>
          </p:cNvSpPr>
          <p:nvPr>
            <p:ph type="title"/>
          </p:nvPr>
        </p:nvSpPr>
        <p:spPr>
          <a:xfrm>
            <a:off x="1219200" y="2590800"/>
            <a:ext cx="6629400" cy="1701800"/>
          </a:xfrm>
        </p:spPr>
        <p:txBody>
          <a:bodyPr/>
          <a:lstStyle/>
          <a:p>
            <a:pPr eaLnBrk="1" hangingPunct="1"/>
            <a:r>
              <a:rPr lang="zh-CN" altLang="en-US" sz="6000">
                <a:solidFill>
                  <a:srgbClr val="CC0000"/>
                </a:solidFill>
                <a:latin typeface="黑体" panose="02010609060101010101" pitchFamily="2" charset="-122"/>
                <a:ea typeface="隶书" panose="02010509060101010101" pitchFamily="49" charset="-122"/>
              </a:rPr>
              <a:t>中美黑客大战</a:t>
            </a:r>
            <a:br>
              <a:rPr lang="en-US" altLang="zh-CN" sz="6000">
                <a:solidFill>
                  <a:srgbClr val="CC0000"/>
                </a:solidFill>
                <a:latin typeface="黑体" panose="02010609060101010101" pitchFamily="2" charset="-122"/>
                <a:ea typeface="隶书" panose="02010509060101010101" pitchFamily="49" charset="-122"/>
              </a:rPr>
            </a:br>
            <a:r>
              <a:rPr lang="zh-CN" altLang="en-US" sz="6000">
                <a:solidFill>
                  <a:srgbClr val="CC0000"/>
                </a:solidFill>
                <a:latin typeface="黑体" panose="02010609060101010101" pitchFamily="2" charset="-122"/>
                <a:ea typeface="隶书" panose="02010509060101010101" pitchFamily="49" charset="-122"/>
              </a:rPr>
              <a:t>美国被黑网站截屏</a:t>
            </a:r>
            <a:endParaRPr lang="zh-CN" altLang="en-US" sz="6000">
              <a:solidFill>
                <a:srgbClr val="CC0000"/>
              </a:solidFill>
              <a:latin typeface="黑体" panose="02010609060101010101" pitchFamily="2" charset="-122"/>
              <a:ea typeface="隶书" panose="02010509060101010101" pitchFamily="49" charset="-122"/>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03107"/>
                                        </p:tgtEl>
                                        <p:attrNameLst>
                                          <p:attrName>style.visibility</p:attrName>
                                        </p:attrNameLst>
                                      </p:cBhvr>
                                      <p:to>
                                        <p:strVal val="visible"/>
                                      </p:to>
                                    </p:set>
                                    <p:animEffect transition="in" filter="blinds(horizontal)">
                                      <p:cBhvr>
                                        <p:cTn id="7" dur="500"/>
                                        <p:tgtEl>
                                          <p:spTgt spid="303107"/>
                                        </p:tgtEl>
                                      </p:cBhvr>
                                    </p:animEffect>
                                  </p:childTnLst>
                                  <p:subTnLst>
                                    <p:audio>
                                      <p:cMediaNode>
                                        <p:cTn display="0" masterRel="sameClick">
                                          <p:stCondLst>
                                            <p:cond evt="begin" delay="0">
                                              <p:tn val="5"/>
                                            </p:cond>
                                          </p:stCondLst>
                                          <p:endCondLst>
                                            <p:cond evt="onStopAudio" delay="0">
                                              <p:tgtEl>
                                                <p:sldTgt/>
                                              </p:tgtEl>
                                            </p:cond>
                                          </p:endCondLst>
                                        </p:cTn>
                                        <p:tgtEl>
                                          <p:sndTgt r:embed="rId1"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0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p:nvPr/>
        </p:nvGrpSpPr>
        <p:grpSpPr bwMode="auto">
          <a:xfrm>
            <a:off x="304800" y="115888"/>
            <a:ext cx="8458200" cy="6742112"/>
            <a:chOff x="192" y="73"/>
            <a:chExt cx="5328" cy="4247"/>
          </a:xfrm>
        </p:grpSpPr>
        <p:grpSp>
          <p:nvGrpSpPr>
            <p:cNvPr id="27651" name="Group 6"/>
            <p:cNvGrpSpPr/>
            <p:nvPr/>
          </p:nvGrpSpPr>
          <p:grpSpPr bwMode="auto">
            <a:xfrm>
              <a:off x="1122" y="727"/>
              <a:ext cx="4264" cy="113"/>
              <a:chOff x="0" y="11"/>
              <a:chExt cx="4264" cy="113"/>
            </a:xfrm>
          </p:grpSpPr>
          <p:sp>
            <p:nvSpPr>
              <p:cNvPr id="27656" name="Rectangle 3"/>
              <p:cNvSpPr>
                <a:spLocks noChangeArrowheads="1"/>
              </p:cNvSpPr>
              <p:nvPr/>
            </p:nvSpPr>
            <p:spPr bwMode="auto">
              <a:xfrm>
                <a:off x="0" y="11"/>
                <a:ext cx="4264" cy="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sp>
            <p:nvSpPr>
              <p:cNvPr id="27657" name="Rectangle 4"/>
              <p:cNvSpPr>
                <a:spLocks noChangeArrowheads="1"/>
              </p:cNvSpPr>
              <p:nvPr/>
            </p:nvSpPr>
            <p:spPr bwMode="auto">
              <a:xfrm>
                <a:off x="0" y="11"/>
                <a:ext cx="4078"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grpSp>
        <p:pic>
          <p:nvPicPr>
            <p:cNvPr id="27652" name="Picture 5" descr="0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 y="871"/>
              <a:ext cx="5280" cy="3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ext Box 7" descr="新闻纸"/>
            <p:cNvSpPr txBox="1">
              <a:spLocks noChangeArrowheads="1"/>
            </p:cNvSpPr>
            <p:nvPr/>
          </p:nvSpPr>
          <p:spPr bwMode="auto">
            <a:xfrm>
              <a:off x="493" y="73"/>
              <a:ext cx="479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buFont typeface="Wingdings" panose="05000000000000000000" pitchFamily="2" charset="2"/>
                <a:buNone/>
              </a:pPr>
              <a:r>
                <a:rPr lang="en-US" altLang="zh-CN" sz="4000" b="1">
                  <a:solidFill>
                    <a:schemeClr val="bg1"/>
                  </a:solidFill>
                  <a:latin typeface="Times New Roman" panose="02020603050405020304" pitchFamily="18" charset="0"/>
                  <a:ea typeface="黑体" panose="02010609060101010101" pitchFamily="2" charset="-122"/>
                </a:rPr>
                <a:t>www.usembassy-china.org.cn</a:t>
              </a:r>
              <a:endParaRPr lang="en-US" altLang="zh-CN" sz="4000" b="1">
                <a:solidFill>
                  <a:schemeClr val="bg1"/>
                </a:solidFill>
                <a:latin typeface="Times New Roman" panose="02020603050405020304" pitchFamily="18" charset="0"/>
                <a:ea typeface="黑体" panose="02010609060101010101" pitchFamily="2" charset="-122"/>
              </a:endParaRPr>
            </a:p>
          </p:txBody>
        </p:sp>
        <p:sp>
          <p:nvSpPr>
            <p:cNvPr id="250888" name="Text Box 8"/>
            <p:cNvSpPr txBox="1">
              <a:spLocks noChangeArrowheads="1"/>
            </p:cNvSpPr>
            <p:nvPr/>
          </p:nvSpPr>
          <p:spPr bwMode="auto">
            <a:xfrm>
              <a:off x="192" y="672"/>
              <a:ext cx="1392" cy="516"/>
            </a:xfrm>
            <a:prstGeom prst="rect">
              <a:avLst/>
            </a:prstGeom>
            <a:solidFill>
              <a:schemeClr val="tx2"/>
            </a:solidFill>
            <a:ln w="50800">
              <a:noFill/>
              <a:miter lim="800000"/>
            </a:ln>
            <a:effectLst/>
          </p:spPr>
          <p:txBody>
            <a:bodyPr>
              <a:spAutoFit/>
            </a:bodyP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Wingdings" panose="05000000000000000000" pitchFamily="2" charset="2"/>
                <a:buNone/>
                <a:defRPr/>
              </a:pPr>
              <a:r>
                <a:rPr lang="zh-CN" altLang="en-US">
                  <a:solidFill>
                    <a:srgbClr val="FF0000"/>
                  </a:solidFill>
                  <a:effectLst>
                    <a:outerShdw blurRad="38100" dist="38100" dir="2700000" algn="tl">
                      <a:srgbClr val="000000"/>
                    </a:outerShdw>
                  </a:effectLst>
                  <a:latin typeface="Gulim" pitchFamily="34" charset="-127"/>
                  <a:ea typeface="黑体" panose="02010609060101010101" pitchFamily="2" charset="-122"/>
                </a:rPr>
                <a:t>被黑时间：</a:t>
              </a:r>
              <a:r>
                <a:rPr lang="en-US" altLang="zh-CN">
                  <a:solidFill>
                    <a:srgbClr val="FF0000"/>
                  </a:solidFill>
                  <a:effectLst>
                    <a:outerShdw blurRad="38100" dist="38100" dir="2700000" algn="tl">
                      <a:srgbClr val="000000"/>
                    </a:outerShdw>
                  </a:effectLst>
                  <a:latin typeface="Gulim" pitchFamily="34" charset="-127"/>
                  <a:ea typeface="黑体" panose="02010609060101010101" pitchFamily="2" charset="-122"/>
                </a:rPr>
                <a:t>2001-4-30</a:t>
              </a:r>
              <a:endParaRPr lang="en-US" altLang="zh-CN">
                <a:solidFill>
                  <a:srgbClr val="FF0000"/>
                </a:solidFill>
                <a:effectLst>
                  <a:outerShdw blurRad="38100" dist="38100" dir="2700000" algn="tl">
                    <a:srgbClr val="000000"/>
                  </a:outerShdw>
                </a:effectLst>
                <a:latin typeface="Gulim" pitchFamily="34" charset="-127"/>
                <a:ea typeface="黑体" panose="02010609060101010101" pitchFamily="2" charset="-122"/>
              </a:endParaRPr>
            </a:p>
          </p:txBody>
        </p:sp>
        <p:pic>
          <p:nvPicPr>
            <p:cNvPr id="27655" name="Picture 12" descr="01.gif (12239 字节)"/>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 y="2064"/>
              <a:ext cx="1056"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3" name="explod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bwMode="auto">
          <a:xfrm>
            <a:off x="323850" y="44450"/>
            <a:ext cx="8534400" cy="6813550"/>
            <a:chOff x="192" y="28"/>
            <a:chExt cx="5376" cy="4292"/>
          </a:xfrm>
        </p:grpSpPr>
        <p:pic>
          <p:nvPicPr>
            <p:cNvPr id="29699" name="Picture 8" descr="11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2" y="672"/>
              <a:ext cx="5376" cy="3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Text Box 9" descr="新闻纸"/>
            <p:cNvSpPr txBox="1">
              <a:spLocks noChangeArrowheads="1"/>
            </p:cNvSpPr>
            <p:nvPr/>
          </p:nvSpPr>
          <p:spPr bwMode="auto">
            <a:xfrm>
              <a:off x="1488" y="28"/>
              <a:ext cx="312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buFont typeface="Wingdings" panose="05000000000000000000" pitchFamily="2" charset="2"/>
                <a:buNone/>
              </a:pPr>
              <a:r>
                <a:rPr lang="en-US" altLang="zh-CN" sz="4000" b="1">
                  <a:solidFill>
                    <a:schemeClr val="bg1"/>
                  </a:solidFill>
                  <a:latin typeface="Times New Roman" panose="02020603050405020304" pitchFamily="18" charset="0"/>
                  <a:ea typeface="黑体" panose="02010609060101010101" pitchFamily="2" charset="-122"/>
                </a:rPr>
                <a:t>www.osophs.dhhs.gov</a:t>
              </a:r>
              <a:endParaRPr lang="en-US" altLang="zh-CN" sz="4000" b="1">
                <a:solidFill>
                  <a:schemeClr val="bg1"/>
                </a:solidFill>
                <a:latin typeface="Times New Roman" panose="02020603050405020304" pitchFamily="18" charset="0"/>
                <a:ea typeface="黑体" panose="02010609060101010101" pitchFamily="2" charset="-122"/>
              </a:endParaRPr>
            </a:p>
          </p:txBody>
        </p:sp>
        <p:sp>
          <p:nvSpPr>
            <p:cNvPr id="254986" name="Text Box 10"/>
            <p:cNvSpPr txBox="1">
              <a:spLocks noChangeArrowheads="1"/>
            </p:cNvSpPr>
            <p:nvPr/>
          </p:nvSpPr>
          <p:spPr bwMode="auto">
            <a:xfrm>
              <a:off x="240" y="816"/>
              <a:ext cx="1392" cy="516"/>
            </a:xfrm>
            <a:prstGeom prst="rect">
              <a:avLst/>
            </a:prstGeom>
            <a:solidFill>
              <a:schemeClr val="tx2"/>
            </a:solidFill>
            <a:ln w="50800">
              <a:noFill/>
              <a:miter lim="800000"/>
            </a:ln>
            <a:effectLst/>
          </p:spPr>
          <p:txBody>
            <a:bodyPr>
              <a:spAutoFit/>
            </a:bodyP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Wingdings" panose="05000000000000000000" pitchFamily="2" charset="2"/>
                <a:buNone/>
                <a:defRPr/>
              </a:pPr>
              <a:r>
                <a:rPr lang="zh-CN" altLang="en-US">
                  <a:solidFill>
                    <a:srgbClr val="FF0000"/>
                  </a:solidFill>
                  <a:effectLst>
                    <a:outerShdw blurRad="38100" dist="38100" dir="2700000" algn="tl">
                      <a:srgbClr val="000000"/>
                    </a:outerShdw>
                  </a:effectLst>
                  <a:latin typeface="Gulim" pitchFamily="34" charset="-127"/>
                  <a:ea typeface="黑体" panose="02010609060101010101" pitchFamily="2" charset="-122"/>
                </a:rPr>
                <a:t>被黑时间：</a:t>
              </a:r>
              <a:r>
                <a:rPr lang="en-US" altLang="zh-CN">
                  <a:solidFill>
                    <a:srgbClr val="FF0000"/>
                  </a:solidFill>
                  <a:effectLst>
                    <a:outerShdw blurRad="38100" dist="38100" dir="2700000" algn="tl">
                      <a:srgbClr val="000000"/>
                    </a:outerShdw>
                  </a:effectLst>
                  <a:latin typeface="Gulim" pitchFamily="34" charset="-127"/>
                  <a:ea typeface="黑体" panose="02010609060101010101" pitchFamily="2" charset="-122"/>
                </a:rPr>
                <a:t>2001-5-1</a:t>
              </a:r>
              <a:endParaRPr lang="en-US" altLang="zh-CN">
                <a:solidFill>
                  <a:srgbClr val="FF0000"/>
                </a:solidFill>
                <a:effectLst>
                  <a:outerShdw blurRad="38100" dist="38100" dir="2700000" algn="tl">
                    <a:srgbClr val="000000"/>
                  </a:outerShdw>
                </a:effectLst>
                <a:latin typeface="Gulim" pitchFamily="34" charset="-127"/>
                <a:ea typeface="黑体" panose="02010609060101010101" pitchFamily="2" charset="-122"/>
              </a:endParaRPr>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explod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
          <p:cNvGrpSpPr/>
          <p:nvPr/>
        </p:nvGrpSpPr>
        <p:grpSpPr bwMode="auto">
          <a:xfrm>
            <a:off x="323850" y="188913"/>
            <a:ext cx="8458200" cy="6281737"/>
            <a:chOff x="192" y="197"/>
            <a:chExt cx="5328" cy="3957"/>
          </a:xfrm>
        </p:grpSpPr>
        <p:grpSp>
          <p:nvGrpSpPr>
            <p:cNvPr id="31747" name="Group 12"/>
            <p:cNvGrpSpPr/>
            <p:nvPr/>
          </p:nvGrpSpPr>
          <p:grpSpPr bwMode="auto">
            <a:xfrm>
              <a:off x="1122" y="659"/>
              <a:ext cx="4264" cy="2014"/>
              <a:chOff x="0" y="1744"/>
              <a:chExt cx="4264" cy="2014"/>
            </a:xfrm>
          </p:grpSpPr>
          <p:sp>
            <p:nvSpPr>
              <p:cNvPr id="31751" name="Rectangle 9"/>
              <p:cNvSpPr>
                <a:spLocks noChangeArrowheads="1"/>
              </p:cNvSpPr>
              <p:nvPr/>
            </p:nvSpPr>
            <p:spPr bwMode="auto">
              <a:xfrm>
                <a:off x="0" y="1744"/>
                <a:ext cx="4264" cy="1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sp>
            <p:nvSpPr>
              <p:cNvPr id="31752" name="Rectangle 10"/>
              <p:cNvSpPr>
                <a:spLocks noChangeArrowheads="1"/>
              </p:cNvSpPr>
              <p:nvPr/>
            </p:nvSpPr>
            <p:spPr bwMode="auto">
              <a:xfrm>
                <a:off x="0" y="1744"/>
                <a:ext cx="4078" cy="2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grpSp>
        <p:pic>
          <p:nvPicPr>
            <p:cNvPr id="31748" name="Picture 11" descr="02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 y="816"/>
              <a:ext cx="5280" cy="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917" name="Text Box 13" descr="新闻纸"/>
            <p:cNvSpPr txBox="1">
              <a:spLocks noChangeArrowheads="1"/>
            </p:cNvSpPr>
            <p:nvPr/>
          </p:nvSpPr>
          <p:spPr bwMode="auto">
            <a:xfrm>
              <a:off x="1440" y="197"/>
              <a:ext cx="3024" cy="446"/>
            </a:xfrm>
            <a:prstGeom prst="rect">
              <a:avLst/>
            </a:prstGeom>
            <a:noFill/>
            <a:ln w="50800">
              <a:noFill/>
              <a:miter lim="800000"/>
            </a:ln>
            <a:effectLst/>
          </p:spPr>
          <p:txBody>
            <a:bodyPr>
              <a:spAutoFit/>
            </a:bodyP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Wingdings" panose="05000000000000000000" pitchFamily="2" charset="2"/>
                <a:buNone/>
                <a:defRPr/>
              </a:pPr>
              <a:r>
                <a:rPr lang="en-US" altLang="zh-CN" sz="4000" b="1">
                  <a:solidFill>
                    <a:schemeClr val="bg1"/>
                  </a:solidFill>
                  <a:latin typeface="Times New Roman" panose="02020603050405020304" pitchFamily="18" charset="0"/>
                  <a:ea typeface="黑体" panose="02010609060101010101" pitchFamily="2" charset="-122"/>
                </a:rPr>
                <a:t>www.webgenuis.com</a:t>
              </a:r>
              <a:r>
                <a:rPr lang="en-US" altLang="zh-CN" sz="3200">
                  <a:solidFill>
                    <a:srgbClr val="CC0000"/>
                  </a:solidFill>
                  <a:effectLst>
                    <a:outerShdw blurRad="38100" dist="38100" dir="2700000" algn="tl">
                      <a:srgbClr val="C0C0C0"/>
                    </a:outerShdw>
                  </a:effectLst>
                  <a:latin typeface="Gulim" pitchFamily="34" charset="-127"/>
                  <a:ea typeface="黑体" panose="02010609060101010101" pitchFamily="2" charset="-122"/>
                </a:rPr>
                <a:t> </a:t>
              </a:r>
              <a:endParaRPr lang="en-US" altLang="zh-CN" sz="3200">
                <a:solidFill>
                  <a:srgbClr val="CC0000"/>
                </a:solidFill>
                <a:effectLst>
                  <a:outerShdw blurRad="38100" dist="38100" dir="2700000" algn="tl">
                    <a:srgbClr val="C0C0C0"/>
                  </a:outerShdw>
                </a:effectLst>
                <a:latin typeface="Gulim" pitchFamily="34" charset="-127"/>
                <a:ea typeface="黑体" panose="02010609060101010101" pitchFamily="2" charset="-122"/>
              </a:endParaRPr>
            </a:p>
          </p:txBody>
        </p:sp>
        <p:sp>
          <p:nvSpPr>
            <p:cNvPr id="251918" name="Text Box 14"/>
            <p:cNvSpPr txBox="1">
              <a:spLocks noChangeArrowheads="1"/>
            </p:cNvSpPr>
            <p:nvPr/>
          </p:nvSpPr>
          <p:spPr bwMode="auto">
            <a:xfrm>
              <a:off x="192" y="864"/>
              <a:ext cx="1392" cy="516"/>
            </a:xfrm>
            <a:prstGeom prst="rect">
              <a:avLst/>
            </a:prstGeom>
            <a:solidFill>
              <a:schemeClr val="tx2"/>
            </a:solidFill>
            <a:ln w="50800">
              <a:noFill/>
              <a:miter lim="800000"/>
            </a:ln>
            <a:effectLst/>
          </p:spPr>
          <p:txBody>
            <a:bodyPr>
              <a:spAutoFit/>
            </a:bodyP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Wingdings" panose="05000000000000000000" pitchFamily="2" charset="2"/>
                <a:buNone/>
                <a:defRPr/>
              </a:pPr>
              <a:r>
                <a:rPr lang="zh-CN" altLang="en-US">
                  <a:solidFill>
                    <a:srgbClr val="FF0000"/>
                  </a:solidFill>
                  <a:effectLst>
                    <a:outerShdw blurRad="38100" dist="38100" dir="2700000" algn="tl">
                      <a:srgbClr val="000000"/>
                    </a:outerShdw>
                  </a:effectLst>
                  <a:latin typeface="Gulim" pitchFamily="34" charset="-127"/>
                  <a:ea typeface="黑体" panose="02010609060101010101" pitchFamily="2" charset="-122"/>
                </a:rPr>
                <a:t>被黑时间：</a:t>
              </a:r>
              <a:r>
                <a:rPr lang="en-US" altLang="zh-CN">
                  <a:solidFill>
                    <a:srgbClr val="FF0000"/>
                  </a:solidFill>
                  <a:effectLst>
                    <a:outerShdw blurRad="38100" dist="38100" dir="2700000" algn="tl">
                      <a:srgbClr val="000000"/>
                    </a:outerShdw>
                  </a:effectLst>
                  <a:latin typeface="Gulim" pitchFamily="34" charset="-127"/>
                  <a:ea typeface="黑体" panose="02010609060101010101" pitchFamily="2" charset="-122"/>
                </a:rPr>
                <a:t>2001-5-2</a:t>
              </a:r>
              <a:endParaRPr lang="en-US" altLang="zh-CN">
                <a:solidFill>
                  <a:srgbClr val="FF0000"/>
                </a:solidFill>
                <a:effectLst>
                  <a:outerShdw blurRad="38100" dist="38100" dir="2700000" algn="tl">
                    <a:srgbClr val="000000"/>
                  </a:outerShdw>
                </a:effectLst>
                <a:latin typeface="Gulim" pitchFamily="34" charset="-127"/>
                <a:ea typeface="黑体" panose="02010609060101010101" pitchFamily="2" charset="-122"/>
              </a:endParaRPr>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explod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204788" y="0"/>
            <a:ext cx="8688387" cy="1143000"/>
          </a:xfrm>
        </p:spPr>
        <p:txBody>
          <a:bodyPr/>
          <a:lstStyle/>
          <a:p>
            <a:r>
              <a:rPr lang="zh-CN" altLang="en-US" sz="4000">
                <a:latin typeface="黑体" panose="02010609060101010101" pitchFamily="2" charset="-122"/>
                <a:ea typeface="黑体" panose="02010609060101010101" pitchFamily="2" charset="-122"/>
              </a:rPr>
              <a:t>第</a:t>
            </a:r>
            <a:r>
              <a:rPr lang="en-US" altLang="zh-CN" sz="4000">
                <a:latin typeface="黑体" panose="02010609060101010101" pitchFamily="2" charset="-122"/>
                <a:ea typeface="黑体" panose="02010609060101010101" pitchFamily="2" charset="-122"/>
              </a:rPr>
              <a:t>1</a:t>
            </a:r>
            <a:r>
              <a:rPr lang="zh-CN" altLang="en-US" sz="4000">
                <a:latin typeface="黑体" panose="02010609060101010101" pitchFamily="2" charset="-122"/>
                <a:ea typeface="黑体" panose="02010609060101010101" pitchFamily="2" charset="-122"/>
              </a:rPr>
              <a:t>章  引言</a:t>
            </a:r>
            <a:endParaRPr lang="zh-CN" altLang="en-US" sz="4000">
              <a:latin typeface="黑体" panose="02010609060101010101" pitchFamily="2" charset="-122"/>
              <a:ea typeface="黑体" panose="02010609060101010101" pitchFamily="2" charset="-122"/>
            </a:endParaRPr>
          </a:p>
        </p:txBody>
      </p:sp>
      <p:grpSp>
        <p:nvGrpSpPr>
          <p:cNvPr id="8195" name="Group 11"/>
          <p:cNvGrpSpPr/>
          <p:nvPr/>
        </p:nvGrpSpPr>
        <p:grpSpPr bwMode="auto">
          <a:xfrm>
            <a:off x="915988" y="1928813"/>
            <a:ext cx="7227887" cy="647700"/>
            <a:chOff x="385" y="1162"/>
            <a:chExt cx="4309" cy="399"/>
          </a:xfrm>
        </p:grpSpPr>
        <p:sp>
          <p:nvSpPr>
            <p:cNvPr id="8254" name="AutoShape 12"/>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8255" name="Group 13"/>
            <p:cNvGrpSpPr/>
            <p:nvPr/>
          </p:nvGrpSpPr>
          <p:grpSpPr bwMode="auto">
            <a:xfrm>
              <a:off x="385" y="1162"/>
              <a:ext cx="614" cy="389"/>
              <a:chOff x="720" y="960"/>
              <a:chExt cx="987" cy="795"/>
            </a:xfrm>
          </p:grpSpPr>
          <p:sp>
            <p:nvSpPr>
              <p:cNvPr id="8258" name="Oval 14"/>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8259" name="Oval 15"/>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8260" name="Oval 16"/>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8256" name="Text Box 17"/>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网络安全需求</a:t>
              </a:r>
              <a:endParaRPr lang="zh-CN" altLang="en-US" sz="3600">
                <a:solidFill>
                  <a:srgbClr val="000099"/>
                </a:solidFill>
                <a:latin typeface="Gulim" pitchFamily="34" charset="-127"/>
                <a:ea typeface="黑体" panose="02010609060101010101" pitchFamily="2" charset="-122"/>
              </a:endParaRPr>
            </a:p>
          </p:txBody>
        </p:sp>
        <p:sp>
          <p:nvSpPr>
            <p:cNvPr id="8257" name="Text Box 18"/>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二</a:t>
              </a:r>
              <a:endParaRPr lang="zh-CN" altLang="en-US" sz="3200">
                <a:solidFill>
                  <a:srgbClr val="FFFFFF"/>
                </a:solidFill>
                <a:ea typeface="黑体" panose="02010609060101010101" pitchFamily="2" charset="-122"/>
              </a:endParaRPr>
            </a:p>
          </p:txBody>
        </p:sp>
      </p:grpSp>
      <p:grpSp>
        <p:nvGrpSpPr>
          <p:cNvPr id="8196" name="Group 19"/>
          <p:cNvGrpSpPr/>
          <p:nvPr/>
        </p:nvGrpSpPr>
        <p:grpSpPr bwMode="auto">
          <a:xfrm>
            <a:off x="900113" y="2714625"/>
            <a:ext cx="7227887" cy="631825"/>
            <a:chOff x="385" y="1162"/>
            <a:chExt cx="4309" cy="389"/>
          </a:xfrm>
        </p:grpSpPr>
        <p:sp>
          <p:nvSpPr>
            <p:cNvPr id="8248" name="AutoShape 20"/>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8249" name="Group 21"/>
            <p:cNvGrpSpPr/>
            <p:nvPr/>
          </p:nvGrpSpPr>
          <p:grpSpPr bwMode="auto">
            <a:xfrm>
              <a:off x="385" y="1162"/>
              <a:ext cx="614" cy="389"/>
              <a:chOff x="720" y="960"/>
              <a:chExt cx="987" cy="795"/>
            </a:xfrm>
          </p:grpSpPr>
          <p:sp>
            <p:nvSpPr>
              <p:cNvPr id="8251" name="Oval 22"/>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8252" name="Oval 23"/>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8253" name="Oval 24"/>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8250" name="Text Box 26"/>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三</a:t>
              </a:r>
              <a:endParaRPr lang="zh-CN" altLang="en-US" sz="3200">
                <a:solidFill>
                  <a:srgbClr val="FFFFFF"/>
                </a:solidFill>
                <a:ea typeface="黑体" panose="02010609060101010101" pitchFamily="2" charset="-122"/>
              </a:endParaRPr>
            </a:p>
          </p:txBody>
        </p:sp>
      </p:grpSp>
      <p:grpSp>
        <p:nvGrpSpPr>
          <p:cNvPr id="8197" name="Group 27"/>
          <p:cNvGrpSpPr/>
          <p:nvPr/>
        </p:nvGrpSpPr>
        <p:grpSpPr bwMode="auto">
          <a:xfrm>
            <a:off x="900113" y="3571875"/>
            <a:ext cx="7227887" cy="647700"/>
            <a:chOff x="385" y="1162"/>
            <a:chExt cx="4309" cy="399"/>
          </a:xfrm>
        </p:grpSpPr>
        <p:sp>
          <p:nvSpPr>
            <p:cNvPr id="8241" name="AutoShape 28"/>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8242" name="Group 29"/>
            <p:cNvGrpSpPr/>
            <p:nvPr/>
          </p:nvGrpSpPr>
          <p:grpSpPr bwMode="auto">
            <a:xfrm>
              <a:off x="385" y="1162"/>
              <a:ext cx="614" cy="389"/>
              <a:chOff x="720" y="960"/>
              <a:chExt cx="987" cy="795"/>
            </a:xfrm>
          </p:grpSpPr>
          <p:sp>
            <p:nvSpPr>
              <p:cNvPr id="8245" name="Oval 30"/>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8246" name="Oval 31"/>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8247" name="Oval 32"/>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8243" name="Text Box 33"/>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en-US" altLang="zh-CN" sz="3200">
                  <a:solidFill>
                    <a:srgbClr val="000099"/>
                  </a:solidFill>
                  <a:latin typeface="Times New Roman" panose="02020603050405020304" pitchFamily="18" charset="0"/>
                  <a:ea typeface="黑体" panose="02010609060101010101" pitchFamily="2" charset="-122"/>
                </a:rPr>
                <a:t> </a:t>
              </a:r>
              <a:endParaRPr lang="zh-CN" altLang="en-US" sz="3200">
                <a:solidFill>
                  <a:srgbClr val="000099"/>
                </a:solidFill>
                <a:latin typeface="Gulim" pitchFamily="34" charset="-127"/>
                <a:ea typeface="黑体" panose="02010609060101010101" pitchFamily="2" charset="-122"/>
              </a:endParaRPr>
            </a:p>
          </p:txBody>
        </p:sp>
        <p:sp>
          <p:nvSpPr>
            <p:cNvPr id="8244" name="Text Box 34"/>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四</a:t>
              </a:r>
              <a:endParaRPr lang="zh-CN" altLang="en-US" sz="3200">
                <a:solidFill>
                  <a:srgbClr val="FFFFFF"/>
                </a:solidFill>
                <a:ea typeface="黑体" panose="02010609060101010101" pitchFamily="2" charset="-122"/>
              </a:endParaRPr>
            </a:p>
          </p:txBody>
        </p:sp>
      </p:grpSp>
      <p:grpSp>
        <p:nvGrpSpPr>
          <p:cNvPr id="8198" name="Group 19"/>
          <p:cNvGrpSpPr/>
          <p:nvPr/>
        </p:nvGrpSpPr>
        <p:grpSpPr bwMode="auto">
          <a:xfrm>
            <a:off x="928688" y="1214438"/>
            <a:ext cx="7162800" cy="604837"/>
            <a:chOff x="385" y="1162"/>
            <a:chExt cx="4309" cy="410"/>
          </a:xfrm>
        </p:grpSpPr>
        <p:sp>
          <p:nvSpPr>
            <p:cNvPr id="8234" name="AutoShape 20"/>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8235" name="Group 21"/>
            <p:cNvGrpSpPr/>
            <p:nvPr/>
          </p:nvGrpSpPr>
          <p:grpSpPr bwMode="auto">
            <a:xfrm>
              <a:off x="385" y="1162"/>
              <a:ext cx="614" cy="389"/>
              <a:chOff x="720" y="960"/>
              <a:chExt cx="987" cy="795"/>
            </a:xfrm>
          </p:grpSpPr>
          <p:sp>
            <p:nvSpPr>
              <p:cNvPr id="8238" name="Oval 22"/>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8239" name="Oval 23"/>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8240" name="Oval 24"/>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8236" name="Text Box 25"/>
            <p:cNvSpPr txBox="1">
              <a:spLocks noChangeArrowheads="1"/>
            </p:cNvSpPr>
            <p:nvPr/>
          </p:nvSpPr>
          <p:spPr bwMode="auto">
            <a:xfrm>
              <a:off x="987" y="1162"/>
              <a:ext cx="3694"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引言</a:t>
              </a:r>
              <a:endParaRPr lang="zh-CN" altLang="en-US" sz="3600">
                <a:solidFill>
                  <a:srgbClr val="000099"/>
                </a:solidFill>
                <a:latin typeface="Gulim" pitchFamily="34" charset="-127"/>
                <a:ea typeface="黑体" panose="02010609060101010101" pitchFamily="2" charset="-122"/>
              </a:endParaRPr>
            </a:p>
          </p:txBody>
        </p:sp>
        <p:sp>
          <p:nvSpPr>
            <p:cNvPr id="8237" name="Text Box 26"/>
            <p:cNvSpPr txBox="1">
              <a:spLocks noChangeArrowheads="1"/>
            </p:cNvSpPr>
            <p:nvPr/>
          </p:nvSpPr>
          <p:spPr bwMode="auto">
            <a:xfrm>
              <a:off x="561" y="1175"/>
              <a:ext cx="35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一</a:t>
              </a:r>
              <a:endParaRPr lang="zh-CN" altLang="en-US" sz="3200">
                <a:solidFill>
                  <a:srgbClr val="FFFFFF"/>
                </a:solidFill>
                <a:ea typeface="黑体" panose="02010609060101010101" pitchFamily="2" charset="-122"/>
              </a:endParaRPr>
            </a:p>
          </p:txBody>
        </p:sp>
      </p:grpSp>
      <p:grpSp>
        <p:nvGrpSpPr>
          <p:cNvPr id="8199" name="Group 27"/>
          <p:cNvGrpSpPr/>
          <p:nvPr/>
        </p:nvGrpSpPr>
        <p:grpSpPr bwMode="auto">
          <a:xfrm>
            <a:off x="857250" y="4429125"/>
            <a:ext cx="7227888" cy="647700"/>
            <a:chOff x="385" y="1162"/>
            <a:chExt cx="4309" cy="399"/>
          </a:xfrm>
        </p:grpSpPr>
        <p:sp>
          <p:nvSpPr>
            <p:cNvPr id="8227" name="AutoShape 28"/>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8228" name="Group 29"/>
            <p:cNvGrpSpPr/>
            <p:nvPr/>
          </p:nvGrpSpPr>
          <p:grpSpPr bwMode="auto">
            <a:xfrm>
              <a:off x="385" y="1162"/>
              <a:ext cx="614" cy="389"/>
              <a:chOff x="720" y="960"/>
              <a:chExt cx="987" cy="795"/>
            </a:xfrm>
          </p:grpSpPr>
          <p:sp>
            <p:nvSpPr>
              <p:cNvPr id="8231" name="Oval 30"/>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8232" name="Oval 31"/>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8233" name="Oval 32"/>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8229" name="Text Box 33"/>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endParaRPr lang="zh-CN" altLang="en-US" sz="3200">
                <a:solidFill>
                  <a:srgbClr val="000099"/>
                </a:solidFill>
                <a:latin typeface="Gulim" pitchFamily="34" charset="-127"/>
                <a:ea typeface="黑体" panose="02010609060101010101" pitchFamily="2" charset="-122"/>
              </a:endParaRPr>
            </a:p>
          </p:txBody>
        </p:sp>
        <p:sp>
          <p:nvSpPr>
            <p:cNvPr id="8230" name="Text Box 34"/>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五</a:t>
              </a:r>
              <a:endParaRPr lang="zh-CN" altLang="en-US" sz="3200">
                <a:solidFill>
                  <a:srgbClr val="FFFFFF"/>
                </a:solidFill>
                <a:ea typeface="黑体" panose="02010609060101010101" pitchFamily="2" charset="-122"/>
              </a:endParaRPr>
            </a:p>
          </p:txBody>
        </p:sp>
      </p:grpSp>
      <p:grpSp>
        <p:nvGrpSpPr>
          <p:cNvPr id="8200" name="Group 27"/>
          <p:cNvGrpSpPr/>
          <p:nvPr/>
        </p:nvGrpSpPr>
        <p:grpSpPr bwMode="auto">
          <a:xfrm>
            <a:off x="915988" y="5286375"/>
            <a:ext cx="7227887" cy="647700"/>
            <a:chOff x="385" y="1162"/>
            <a:chExt cx="4309" cy="399"/>
          </a:xfrm>
        </p:grpSpPr>
        <p:sp>
          <p:nvSpPr>
            <p:cNvPr id="8220" name="AutoShape 28"/>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8221" name="Group 29"/>
            <p:cNvGrpSpPr/>
            <p:nvPr/>
          </p:nvGrpSpPr>
          <p:grpSpPr bwMode="auto">
            <a:xfrm>
              <a:off x="385" y="1162"/>
              <a:ext cx="614" cy="389"/>
              <a:chOff x="720" y="960"/>
              <a:chExt cx="987" cy="795"/>
            </a:xfrm>
          </p:grpSpPr>
          <p:sp>
            <p:nvSpPr>
              <p:cNvPr id="8224" name="Oval 30"/>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8225" name="Oval 31"/>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8226" name="Oval 32"/>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8222" name="Text Box 33"/>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网络攻击的常见形式</a:t>
              </a:r>
              <a:endParaRPr lang="zh-CN" altLang="en-US" sz="3200">
                <a:solidFill>
                  <a:srgbClr val="000099"/>
                </a:solidFill>
                <a:latin typeface="Gulim" pitchFamily="34" charset="-127"/>
                <a:ea typeface="黑体" panose="02010609060101010101" pitchFamily="2" charset="-122"/>
              </a:endParaRPr>
            </a:p>
          </p:txBody>
        </p:sp>
        <p:sp>
          <p:nvSpPr>
            <p:cNvPr id="8223" name="Text Box 34"/>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六</a:t>
              </a:r>
              <a:endParaRPr lang="zh-CN" altLang="en-US" sz="3200">
                <a:solidFill>
                  <a:srgbClr val="FFFFFF"/>
                </a:solidFill>
                <a:ea typeface="黑体" panose="02010609060101010101" pitchFamily="2" charset="-122"/>
              </a:endParaRPr>
            </a:p>
          </p:txBody>
        </p:sp>
      </p:grpSp>
      <p:grpSp>
        <p:nvGrpSpPr>
          <p:cNvPr id="8201" name="Group 27"/>
          <p:cNvGrpSpPr/>
          <p:nvPr/>
        </p:nvGrpSpPr>
        <p:grpSpPr bwMode="auto">
          <a:xfrm>
            <a:off x="928688" y="6072188"/>
            <a:ext cx="7227887" cy="647700"/>
            <a:chOff x="385" y="1162"/>
            <a:chExt cx="4309" cy="399"/>
          </a:xfrm>
        </p:grpSpPr>
        <p:sp>
          <p:nvSpPr>
            <p:cNvPr id="8213" name="AutoShape 28"/>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8214" name="Group 29"/>
            <p:cNvGrpSpPr/>
            <p:nvPr/>
          </p:nvGrpSpPr>
          <p:grpSpPr bwMode="auto">
            <a:xfrm>
              <a:off x="385" y="1162"/>
              <a:ext cx="614" cy="389"/>
              <a:chOff x="720" y="960"/>
              <a:chExt cx="987" cy="795"/>
            </a:xfrm>
          </p:grpSpPr>
          <p:sp>
            <p:nvSpPr>
              <p:cNvPr id="8217" name="Oval 30"/>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8218" name="Oval 31"/>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8219" name="Oval 32"/>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8215" name="Text Box 33"/>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开放式系统互联安全体系结构</a:t>
              </a:r>
              <a:endParaRPr lang="zh-CN" altLang="en-US" sz="3200">
                <a:solidFill>
                  <a:srgbClr val="000099"/>
                </a:solidFill>
                <a:latin typeface="Gulim" pitchFamily="34" charset="-127"/>
                <a:ea typeface="黑体" panose="02010609060101010101" pitchFamily="2" charset="-122"/>
              </a:endParaRPr>
            </a:p>
          </p:txBody>
        </p:sp>
        <p:sp>
          <p:nvSpPr>
            <p:cNvPr id="8216" name="Text Box 34"/>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七</a:t>
              </a:r>
              <a:endParaRPr lang="zh-CN" altLang="en-US" sz="3200">
                <a:solidFill>
                  <a:srgbClr val="FFFFFF"/>
                </a:solidFill>
                <a:ea typeface="黑体" panose="02010609060101010101" pitchFamily="2" charset="-122"/>
              </a:endParaRPr>
            </a:p>
          </p:txBody>
        </p:sp>
      </p:grpSp>
      <p:sp>
        <p:nvSpPr>
          <p:cNvPr id="8202" name="Text Box 25"/>
          <p:cNvSpPr txBox="1">
            <a:spLocks noChangeArrowheads="1"/>
          </p:cNvSpPr>
          <p:nvPr/>
        </p:nvSpPr>
        <p:spPr bwMode="auto">
          <a:xfrm>
            <a:off x="1857375" y="4500563"/>
            <a:ext cx="6196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 安全攻击的分类</a:t>
            </a:r>
            <a:endParaRPr lang="zh-CN" altLang="en-US" sz="3600">
              <a:solidFill>
                <a:srgbClr val="000099"/>
              </a:solidFill>
              <a:latin typeface="Gulim" pitchFamily="34" charset="-127"/>
              <a:ea typeface="黑体" panose="02010609060101010101" pitchFamily="2" charset="-122"/>
            </a:endParaRPr>
          </a:p>
        </p:txBody>
      </p:sp>
      <p:sp>
        <p:nvSpPr>
          <p:cNvPr id="8203" name="Text Box 17"/>
          <p:cNvSpPr txBox="1">
            <a:spLocks noChangeArrowheads="1"/>
          </p:cNvSpPr>
          <p:nvPr/>
        </p:nvSpPr>
        <p:spPr bwMode="auto">
          <a:xfrm>
            <a:off x="2000250" y="2786063"/>
            <a:ext cx="6196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安全威胁与防护措施</a:t>
            </a:r>
            <a:endParaRPr lang="zh-CN" altLang="en-US" sz="3600">
              <a:solidFill>
                <a:srgbClr val="000099"/>
              </a:solidFill>
              <a:latin typeface="Gulim" pitchFamily="34" charset="-127"/>
              <a:ea typeface="黑体" panose="02010609060101010101" pitchFamily="2" charset="-122"/>
            </a:endParaRPr>
          </a:p>
        </p:txBody>
      </p:sp>
      <p:sp>
        <p:nvSpPr>
          <p:cNvPr id="8204" name="Text Box 17"/>
          <p:cNvSpPr txBox="1">
            <a:spLocks noChangeArrowheads="1"/>
          </p:cNvSpPr>
          <p:nvPr/>
        </p:nvSpPr>
        <p:spPr bwMode="auto">
          <a:xfrm>
            <a:off x="2000250" y="3643313"/>
            <a:ext cx="6196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网络安全策略</a:t>
            </a:r>
            <a:endParaRPr lang="zh-CN" altLang="en-US" sz="3600">
              <a:solidFill>
                <a:srgbClr val="000099"/>
              </a:solidFill>
              <a:latin typeface="Gulim" pitchFamily="34" charset="-127"/>
              <a:ea typeface="黑体" panose="02010609060101010101" pitchFamily="2" charset="-122"/>
            </a:endParaRPr>
          </a:p>
        </p:txBody>
      </p:sp>
      <p:grpSp>
        <p:nvGrpSpPr>
          <p:cNvPr id="8205" name="Group 19"/>
          <p:cNvGrpSpPr/>
          <p:nvPr/>
        </p:nvGrpSpPr>
        <p:grpSpPr bwMode="auto">
          <a:xfrm>
            <a:off x="928688" y="1214438"/>
            <a:ext cx="7162800" cy="604837"/>
            <a:chOff x="385" y="1162"/>
            <a:chExt cx="4309" cy="410"/>
          </a:xfrm>
        </p:grpSpPr>
        <p:sp>
          <p:nvSpPr>
            <p:cNvPr id="8206" name="AutoShape 20"/>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8207" name="Group 21"/>
            <p:cNvGrpSpPr/>
            <p:nvPr/>
          </p:nvGrpSpPr>
          <p:grpSpPr bwMode="auto">
            <a:xfrm>
              <a:off x="385" y="1162"/>
              <a:ext cx="614" cy="389"/>
              <a:chOff x="720" y="960"/>
              <a:chExt cx="987" cy="795"/>
            </a:xfrm>
          </p:grpSpPr>
          <p:sp>
            <p:nvSpPr>
              <p:cNvPr id="8210" name="Oval 22"/>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8211" name="Oval 23"/>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8212" name="Oval 24"/>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8208" name="Text Box 25"/>
            <p:cNvSpPr txBox="1">
              <a:spLocks noChangeArrowheads="1"/>
            </p:cNvSpPr>
            <p:nvPr/>
          </p:nvSpPr>
          <p:spPr bwMode="auto">
            <a:xfrm>
              <a:off x="987" y="1162"/>
              <a:ext cx="3694"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引言</a:t>
              </a:r>
              <a:endParaRPr lang="zh-CN" altLang="en-US" sz="3600">
                <a:solidFill>
                  <a:srgbClr val="000099"/>
                </a:solidFill>
                <a:latin typeface="Gulim" pitchFamily="34" charset="-127"/>
                <a:ea typeface="黑体" panose="02010609060101010101" pitchFamily="2" charset="-122"/>
              </a:endParaRPr>
            </a:p>
          </p:txBody>
        </p:sp>
        <p:sp>
          <p:nvSpPr>
            <p:cNvPr id="8209" name="Text Box 26"/>
            <p:cNvSpPr txBox="1">
              <a:spLocks noChangeArrowheads="1"/>
            </p:cNvSpPr>
            <p:nvPr/>
          </p:nvSpPr>
          <p:spPr bwMode="auto">
            <a:xfrm>
              <a:off x="561" y="1175"/>
              <a:ext cx="35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一</a:t>
              </a:r>
              <a:endParaRPr lang="zh-CN" altLang="en-US" sz="3200">
                <a:solidFill>
                  <a:srgbClr val="FFFFFF"/>
                </a:solidFill>
                <a:ea typeface="黑体" panose="02010609060101010101" pitchFamily="2" charset="-122"/>
              </a:endParaRPr>
            </a:p>
          </p:txBody>
        </p:sp>
      </p:grpSp>
    </p:spTree>
  </p:cSld>
  <p:clrMapOvr>
    <a:masterClrMapping/>
  </p:clrMapOvr>
  <p:transition>
    <p:pull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p:nvPr/>
        </p:nvGrpSpPr>
        <p:grpSpPr bwMode="auto">
          <a:xfrm>
            <a:off x="323850" y="115888"/>
            <a:ext cx="8534400" cy="6389687"/>
            <a:chOff x="192" y="151"/>
            <a:chExt cx="5376" cy="4025"/>
          </a:xfrm>
        </p:grpSpPr>
        <p:grpSp>
          <p:nvGrpSpPr>
            <p:cNvPr id="33795" name="Group 6"/>
            <p:cNvGrpSpPr/>
            <p:nvPr/>
          </p:nvGrpSpPr>
          <p:grpSpPr bwMode="auto">
            <a:xfrm>
              <a:off x="1122" y="882"/>
              <a:ext cx="4264" cy="551"/>
              <a:chOff x="0" y="534"/>
              <a:chExt cx="4264" cy="551"/>
            </a:xfrm>
          </p:grpSpPr>
          <p:sp>
            <p:nvSpPr>
              <p:cNvPr id="33800" name="Rectangle 3"/>
              <p:cNvSpPr>
                <a:spLocks noChangeArrowheads="1"/>
              </p:cNvSpPr>
              <p:nvPr/>
            </p:nvSpPr>
            <p:spPr bwMode="auto">
              <a:xfrm>
                <a:off x="0" y="534"/>
                <a:ext cx="4264" cy="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sp>
            <p:nvSpPr>
              <p:cNvPr id="33801" name="Rectangle 4"/>
              <p:cNvSpPr>
                <a:spLocks noChangeArrowheads="1"/>
              </p:cNvSpPr>
              <p:nvPr/>
            </p:nvSpPr>
            <p:spPr bwMode="auto">
              <a:xfrm>
                <a:off x="0" y="534"/>
                <a:ext cx="4078" cy="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grpSp>
        <p:pic>
          <p:nvPicPr>
            <p:cNvPr id="33796" name="Picture 5" descr="03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2" y="912"/>
              <a:ext cx="5376" cy="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8839" name="Text Box 7" descr="新闻纸"/>
            <p:cNvSpPr txBox="1">
              <a:spLocks noChangeArrowheads="1"/>
            </p:cNvSpPr>
            <p:nvPr/>
          </p:nvSpPr>
          <p:spPr bwMode="auto">
            <a:xfrm>
              <a:off x="1008" y="151"/>
              <a:ext cx="3946" cy="446"/>
            </a:xfrm>
            <a:prstGeom prst="rect">
              <a:avLst/>
            </a:prstGeom>
            <a:noFill/>
            <a:ln w="50800">
              <a:noFill/>
              <a:miter lim="800000"/>
            </a:ln>
            <a:effectLst/>
          </p:spPr>
          <p:txBody>
            <a:bodyPr>
              <a:spAutoFit/>
            </a:bodyP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algn="ctr" eaLnBrk="1" hangingPunct="1">
                <a:buFont typeface="Wingdings" panose="05000000000000000000" pitchFamily="2" charset="2"/>
                <a:buNone/>
                <a:defRPr/>
              </a:pPr>
              <a:r>
                <a:rPr lang="en-US" altLang="zh-CN" sz="4000" b="1">
                  <a:solidFill>
                    <a:schemeClr val="bg1"/>
                  </a:solidFill>
                  <a:latin typeface="Times New Roman" panose="02020603050405020304" pitchFamily="18" charset="0"/>
                  <a:ea typeface="黑体" panose="02010609060101010101" pitchFamily="2" charset="-122"/>
                </a:rPr>
                <a:t>www.leaderpanel.com</a:t>
              </a:r>
              <a:r>
                <a:rPr lang="en-US" altLang="zh-CN" sz="3200">
                  <a:solidFill>
                    <a:srgbClr val="CC0000"/>
                  </a:solidFill>
                  <a:effectLst>
                    <a:outerShdw blurRad="38100" dist="38100" dir="2700000" algn="tl">
                      <a:srgbClr val="C0C0C0"/>
                    </a:outerShdw>
                  </a:effectLst>
                  <a:latin typeface="Gulim" pitchFamily="34" charset="-127"/>
                  <a:ea typeface="黑体" panose="02010609060101010101" pitchFamily="2" charset="-122"/>
                </a:rPr>
                <a:t> </a:t>
              </a:r>
              <a:endParaRPr lang="en-US" altLang="zh-CN" sz="3200">
                <a:solidFill>
                  <a:srgbClr val="CC0000"/>
                </a:solidFill>
                <a:effectLst>
                  <a:outerShdw blurRad="38100" dist="38100" dir="2700000" algn="tl">
                    <a:srgbClr val="C0C0C0"/>
                  </a:outerShdw>
                </a:effectLst>
                <a:latin typeface="Gulim" pitchFamily="34" charset="-127"/>
                <a:ea typeface="黑体" panose="02010609060101010101" pitchFamily="2" charset="-122"/>
              </a:endParaRPr>
            </a:p>
          </p:txBody>
        </p:sp>
        <p:sp>
          <p:nvSpPr>
            <p:cNvPr id="248841" name="Text Box 9"/>
            <p:cNvSpPr txBox="1">
              <a:spLocks noChangeArrowheads="1"/>
            </p:cNvSpPr>
            <p:nvPr/>
          </p:nvSpPr>
          <p:spPr bwMode="auto">
            <a:xfrm>
              <a:off x="240" y="1056"/>
              <a:ext cx="1392" cy="516"/>
            </a:xfrm>
            <a:prstGeom prst="rect">
              <a:avLst/>
            </a:prstGeom>
            <a:noFill/>
            <a:ln w="50800">
              <a:noFill/>
              <a:miter lim="800000"/>
            </a:ln>
            <a:effectLst/>
          </p:spPr>
          <p:txBody>
            <a:bodyPr>
              <a:spAutoFit/>
            </a:bodyP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Wingdings" panose="05000000000000000000" pitchFamily="2" charset="2"/>
                <a:buNone/>
                <a:defRPr/>
              </a:pPr>
              <a:r>
                <a:rPr lang="zh-CN" altLang="en-US">
                  <a:solidFill>
                    <a:srgbClr val="FF0000"/>
                  </a:solidFill>
                  <a:effectLst>
                    <a:outerShdw blurRad="38100" dist="38100" dir="2700000" algn="tl">
                      <a:srgbClr val="C0C0C0"/>
                    </a:outerShdw>
                  </a:effectLst>
                  <a:latin typeface="Gulim" pitchFamily="34" charset="-127"/>
                  <a:ea typeface="黑体" panose="02010609060101010101" pitchFamily="2" charset="-122"/>
                </a:rPr>
                <a:t>被黑时间：</a:t>
              </a:r>
              <a:r>
                <a:rPr lang="en-US" altLang="zh-CN">
                  <a:solidFill>
                    <a:srgbClr val="FF0000"/>
                  </a:solidFill>
                  <a:effectLst>
                    <a:outerShdw blurRad="38100" dist="38100" dir="2700000" algn="tl">
                      <a:srgbClr val="C0C0C0"/>
                    </a:outerShdw>
                  </a:effectLst>
                  <a:latin typeface="Gulim" pitchFamily="34" charset="-127"/>
                  <a:ea typeface="黑体" panose="02010609060101010101" pitchFamily="2" charset="-122"/>
                </a:rPr>
                <a:t>2001-5-3</a:t>
              </a:r>
              <a:endParaRPr lang="en-US" altLang="zh-CN">
                <a:solidFill>
                  <a:srgbClr val="FF0000"/>
                </a:solidFill>
                <a:effectLst>
                  <a:outerShdw blurRad="38100" dist="38100" dir="2700000" algn="tl">
                    <a:srgbClr val="C0C0C0"/>
                  </a:outerShdw>
                </a:effectLst>
                <a:latin typeface="Gulim" pitchFamily="34" charset="-127"/>
                <a:ea typeface="黑体" panose="02010609060101010101" pitchFamily="2" charset="-122"/>
              </a:endParaRPr>
            </a:p>
          </p:txBody>
        </p:sp>
        <p:pic>
          <p:nvPicPr>
            <p:cNvPr id="33799" name="Picture 11" descr="chi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6" y="1056"/>
              <a:ext cx="1440" cy="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5"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down)">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3" name="explod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bwMode="auto">
          <a:xfrm>
            <a:off x="395288" y="115888"/>
            <a:ext cx="8534400" cy="6742112"/>
            <a:chOff x="240" y="73"/>
            <a:chExt cx="5376" cy="4247"/>
          </a:xfrm>
        </p:grpSpPr>
        <p:grpSp>
          <p:nvGrpSpPr>
            <p:cNvPr id="35843" name="Group 6"/>
            <p:cNvGrpSpPr/>
            <p:nvPr/>
          </p:nvGrpSpPr>
          <p:grpSpPr bwMode="auto">
            <a:xfrm>
              <a:off x="1122" y="943"/>
              <a:ext cx="4264" cy="2036"/>
              <a:chOff x="0" y="534"/>
              <a:chExt cx="4264" cy="2036"/>
            </a:xfrm>
          </p:grpSpPr>
          <p:sp>
            <p:nvSpPr>
              <p:cNvPr id="35848" name="Rectangle 3"/>
              <p:cNvSpPr>
                <a:spLocks noChangeArrowheads="1"/>
              </p:cNvSpPr>
              <p:nvPr/>
            </p:nvSpPr>
            <p:spPr bwMode="auto">
              <a:xfrm>
                <a:off x="0" y="534"/>
                <a:ext cx="4264" cy="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sp>
            <p:nvSpPr>
              <p:cNvPr id="35849" name="Rectangle 4"/>
              <p:cNvSpPr>
                <a:spLocks noChangeArrowheads="1"/>
              </p:cNvSpPr>
              <p:nvPr/>
            </p:nvSpPr>
            <p:spPr bwMode="auto">
              <a:xfrm>
                <a:off x="0" y="534"/>
                <a:ext cx="4078" cy="2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grpSp>
        <p:pic>
          <p:nvPicPr>
            <p:cNvPr id="35844" name="Picture 5" descr="04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 y="768"/>
              <a:ext cx="5376" cy="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9863" name="Text Box 7" descr="新闻纸"/>
            <p:cNvSpPr txBox="1">
              <a:spLocks noChangeArrowheads="1"/>
            </p:cNvSpPr>
            <p:nvPr/>
          </p:nvSpPr>
          <p:spPr bwMode="auto">
            <a:xfrm>
              <a:off x="648" y="73"/>
              <a:ext cx="4627" cy="446"/>
            </a:xfrm>
            <a:prstGeom prst="rect">
              <a:avLst/>
            </a:prstGeom>
            <a:noFill/>
            <a:ln w="50800">
              <a:noFill/>
              <a:miter lim="800000"/>
            </a:ln>
            <a:effectLst/>
          </p:spPr>
          <p:txBody>
            <a:bodyPr>
              <a:spAutoFit/>
            </a:bodyP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algn="ctr" eaLnBrk="1" hangingPunct="1">
                <a:buFont typeface="Wingdings" panose="05000000000000000000" pitchFamily="2" charset="2"/>
                <a:buNone/>
                <a:defRPr/>
              </a:pPr>
              <a:r>
                <a:rPr lang="en-US" altLang="zh-CN" sz="4000" b="1">
                  <a:solidFill>
                    <a:schemeClr val="bg1"/>
                  </a:solidFill>
                  <a:latin typeface="Times New Roman" panose="02020603050405020304" pitchFamily="18" charset="0"/>
                  <a:ea typeface="黑体" panose="02010609060101010101" pitchFamily="2" charset="-122"/>
                </a:rPr>
                <a:t>www.translingua.com</a:t>
              </a:r>
              <a:r>
                <a:rPr lang="en-US" altLang="zh-CN" sz="3200">
                  <a:solidFill>
                    <a:srgbClr val="CC0000"/>
                  </a:solidFill>
                  <a:effectLst>
                    <a:outerShdw blurRad="38100" dist="38100" dir="2700000" algn="tl">
                      <a:srgbClr val="C0C0C0"/>
                    </a:outerShdw>
                  </a:effectLst>
                  <a:latin typeface="Gulim" pitchFamily="34" charset="-127"/>
                  <a:ea typeface="黑体" panose="02010609060101010101" pitchFamily="2" charset="-122"/>
                </a:rPr>
                <a:t> </a:t>
              </a:r>
              <a:endParaRPr lang="en-US" altLang="zh-CN" sz="3200">
                <a:solidFill>
                  <a:srgbClr val="CC0000"/>
                </a:solidFill>
                <a:effectLst>
                  <a:outerShdw blurRad="38100" dist="38100" dir="2700000" algn="tl">
                    <a:srgbClr val="C0C0C0"/>
                  </a:outerShdw>
                </a:effectLst>
                <a:latin typeface="Gulim" pitchFamily="34" charset="-127"/>
                <a:ea typeface="黑体" panose="02010609060101010101" pitchFamily="2" charset="-122"/>
              </a:endParaRPr>
            </a:p>
          </p:txBody>
        </p:sp>
        <p:sp>
          <p:nvSpPr>
            <p:cNvPr id="249864" name="Text Box 8"/>
            <p:cNvSpPr txBox="1">
              <a:spLocks noChangeArrowheads="1"/>
            </p:cNvSpPr>
            <p:nvPr/>
          </p:nvSpPr>
          <p:spPr bwMode="auto">
            <a:xfrm>
              <a:off x="240" y="1056"/>
              <a:ext cx="1392" cy="516"/>
            </a:xfrm>
            <a:prstGeom prst="rect">
              <a:avLst/>
            </a:prstGeom>
            <a:noFill/>
            <a:ln w="50800">
              <a:noFill/>
              <a:miter lim="800000"/>
            </a:ln>
            <a:effectLst/>
          </p:spPr>
          <p:txBody>
            <a:bodyPr>
              <a:spAutoFit/>
            </a:bodyP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Wingdings" panose="05000000000000000000" pitchFamily="2" charset="2"/>
                <a:buNone/>
                <a:defRPr/>
              </a:pPr>
              <a:r>
                <a:rPr lang="zh-CN" altLang="en-US">
                  <a:solidFill>
                    <a:srgbClr val="CC0000"/>
                  </a:solidFill>
                  <a:effectLst>
                    <a:outerShdw blurRad="38100" dist="38100" dir="2700000" algn="tl">
                      <a:srgbClr val="C0C0C0"/>
                    </a:outerShdw>
                  </a:effectLst>
                  <a:latin typeface="Gulim" pitchFamily="34" charset="-127"/>
                  <a:ea typeface="黑体" panose="02010609060101010101" pitchFamily="2" charset="-122"/>
                </a:rPr>
                <a:t>被黑时间：</a:t>
              </a:r>
              <a:r>
                <a:rPr lang="en-US" altLang="zh-CN">
                  <a:solidFill>
                    <a:srgbClr val="CC0000"/>
                  </a:solidFill>
                  <a:effectLst>
                    <a:outerShdw blurRad="38100" dist="38100" dir="2700000" algn="tl">
                      <a:srgbClr val="C0C0C0"/>
                    </a:outerShdw>
                  </a:effectLst>
                  <a:latin typeface="Gulim" pitchFamily="34" charset="-127"/>
                  <a:ea typeface="黑体" panose="02010609060101010101" pitchFamily="2" charset="-122"/>
                </a:rPr>
                <a:t>2001-5-4</a:t>
              </a:r>
              <a:endParaRPr lang="en-US" altLang="zh-CN">
                <a:solidFill>
                  <a:srgbClr val="CC0000"/>
                </a:solidFill>
                <a:effectLst>
                  <a:outerShdw blurRad="38100" dist="38100" dir="2700000" algn="tl">
                    <a:srgbClr val="C0C0C0"/>
                  </a:outerShdw>
                </a:effectLst>
                <a:latin typeface="Gulim" pitchFamily="34" charset="-127"/>
                <a:ea typeface="黑体" panose="02010609060101010101" pitchFamily="2" charset="-122"/>
              </a:endParaRPr>
            </a:p>
          </p:txBody>
        </p:sp>
        <p:pic>
          <p:nvPicPr>
            <p:cNvPr id="35847" name="Picture 13" descr="chi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 y="1056"/>
              <a:ext cx="1584" cy="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3" name="explod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p:nvPr/>
        </p:nvGrpSpPr>
        <p:grpSpPr bwMode="auto">
          <a:xfrm>
            <a:off x="468313" y="115888"/>
            <a:ext cx="8305800" cy="6415087"/>
            <a:chOff x="295" y="73"/>
            <a:chExt cx="5232" cy="4041"/>
          </a:xfrm>
        </p:grpSpPr>
        <p:grpSp>
          <p:nvGrpSpPr>
            <p:cNvPr id="37891" name="Group 4"/>
            <p:cNvGrpSpPr/>
            <p:nvPr/>
          </p:nvGrpSpPr>
          <p:grpSpPr bwMode="auto">
            <a:xfrm>
              <a:off x="1122" y="843"/>
              <a:ext cx="4264" cy="2036"/>
              <a:chOff x="0" y="534"/>
              <a:chExt cx="4264" cy="2036"/>
            </a:xfrm>
          </p:grpSpPr>
          <p:sp>
            <p:nvSpPr>
              <p:cNvPr id="37895" name="Rectangle 5"/>
              <p:cNvSpPr>
                <a:spLocks noChangeArrowheads="1"/>
              </p:cNvSpPr>
              <p:nvPr/>
            </p:nvSpPr>
            <p:spPr bwMode="auto">
              <a:xfrm>
                <a:off x="0" y="534"/>
                <a:ext cx="4264" cy="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sp>
            <p:nvSpPr>
              <p:cNvPr id="37896" name="Rectangle 6"/>
              <p:cNvSpPr>
                <a:spLocks noChangeArrowheads="1"/>
              </p:cNvSpPr>
              <p:nvPr/>
            </p:nvSpPr>
            <p:spPr bwMode="auto">
              <a:xfrm>
                <a:off x="0" y="534"/>
                <a:ext cx="4078" cy="2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grpSp>
        <p:pic>
          <p:nvPicPr>
            <p:cNvPr id="37892" name="Picture 7" descr="050"/>
            <p:cNvPicPr>
              <a:picLocks noChangeAspect="1" noChangeArrowheads="1"/>
            </p:cNvPicPr>
            <p:nvPr/>
          </p:nvPicPr>
          <p:blipFill>
            <a:blip r:embed="rId1">
              <a:lum contrast="24000"/>
              <a:extLst>
                <a:ext uri="{28A0092B-C50C-407E-A947-70E740481C1C}">
                  <a14:useLocalDpi xmlns:a14="http://schemas.microsoft.com/office/drawing/2010/main" val="0"/>
                </a:ext>
              </a:extLst>
            </a:blip>
            <a:srcRect/>
            <a:stretch>
              <a:fillRect/>
            </a:stretch>
          </p:blipFill>
          <p:spPr bwMode="auto">
            <a:xfrm>
              <a:off x="295" y="754"/>
              <a:ext cx="5232" cy="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Text Box 8" descr="新闻纸"/>
            <p:cNvSpPr txBox="1">
              <a:spLocks noChangeArrowheads="1"/>
            </p:cNvSpPr>
            <p:nvPr/>
          </p:nvSpPr>
          <p:spPr bwMode="auto">
            <a:xfrm>
              <a:off x="1536" y="73"/>
              <a:ext cx="3024"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buFont typeface="Wingdings" panose="05000000000000000000" pitchFamily="2" charset="2"/>
                <a:buNone/>
              </a:pPr>
              <a:r>
                <a:rPr lang="en-US" altLang="zh-CN" sz="4000" b="1">
                  <a:solidFill>
                    <a:schemeClr val="bg1"/>
                  </a:solidFill>
                  <a:latin typeface="Times New Roman" panose="02020603050405020304" pitchFamily="18" charset="0"/>
                  <a:ea typeface="黑体" panose="02010609060101010101" pitchFamily="2" charset="-122"/>
                </a:rPr>
                <a:t>www.soundhub.com</a:t>
              </a:r>
              <a:endParaRPr lang="en-US" altLang="zh-CN" sz="4000" b="1">
                <a:solidFill>
                  <a:schemeClr val="bg1"/>
                </a:solidFill>
                <a:latin typeface="Times New Roman" panose="02020603050405020304" pitchFamily="18" charset="0"/>
                <a:ea typeface="黑体" panose="02010609060101010101" pitchFamily="2" charset="-122"/>
              </a:endParaRPr>
            </a:p>
          </p:txBody>
        </p:sp>
        <p:sp>
          <p:nvSpPr>
            <p:cNvPr id="252937" name="Text Box 9"/>
            <p:cNvSpPr txBox="1">
              <a:spLocks noChangeArrowheads="1"/>
            </p:cNvSpPr>
            <p:nvPr/>
          </p:nvSpPr>
          <p:spPr bwMode="auto">
            <a:xfrm>
              <a:off x="340" y="1026"/>
              <a:ext cx="1296" cy="516"/>
            </a:xfrm>
            <a:prstGeom prst="rect">
              <a:avLst/>
            </a:prstGeom>
            <a:solidFill>
              <a:schemeClr val="tx2"/>
            </a:solidFill>
            <a:ln w="50800">
              <a:noFill/>
              <a:miter lim="800000"/>
            </a:ln>
            <a:effectLst/>
          </p:spPr>
          <p:txBody>
            <a:bodyPr>
              <a:spAutoFit/>
            </a:bodyP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Wingdings" panose="05000000000000000000" pitchFamily="2" charset="2"/>
                <a:buNone/>
                <a:defRPr/>
              </a:pPr>
              <a:r>
                <a:rPr lang="zh-CN" altLang="en-US">
                  <a:solidFill>
                    <a:srgbClr val="FF0000"/>
                  </a:solidFill>
                  <a:effectLst>
                    <a:outerShdw blurRad="38100" dist="38100" dir="2700000" algn="tl">
                      <a:srgbClr val="000000"/>
                    </a:outerShdw>
                  </a:effectLst>
                  <a:latin typeface="Gulim" pitchFamily="34" charset="-127"/>
                  <a:ea typeface="黑体" panose="02010609060101010101" pitchFamily="2" charset="-122"/>
                </a:rPr>
                <a:t>被黑时间：</a:t>
              </a:r>
              <a:r>
                <a:rPr lang="en-US" altLang="zh-CN">
                  <a:solidFill>
                    <a:srgbClr val="FF0000"/>
                  </a:solidFill>
                  <a:effectLst>
                    <a:outerShdw blurRad="38100" dist="38100" dir="2700000" algn="tl">
                      <a:srgbClr val="000000"/>
                    </a:outerShdw>
                  </a:effectLst>
                  <a:latin typeface="Gulim" pitchFamily="34" charset="-127"/>
                  <a:ea typeface="黑体" panose="02010609060101010101" pitchFamily="2" charset="-122"/>
                </a:rPr>
                <a:t>2001-5-5</a:t>
              </a:r>
              <a:endParaRPr lang="en-US" altLang="zh-CN">
                <a:solidFill>
                  <a:srgbClr val="FF0000"/>
                </a:solidFill>
                <a:effectLst>
                  <a:outerShdw blurRad="38100" dist="38100" dir="2700000" algn="tl">
                    <a:srgbClr val="000000"/>
                  </a:outerShdw>
                </a:effectLst>
                <a:latin typeface="Gulim" pitchFamily="34" charset="-127"/>
                <a:ea typeface="黑体" panose="02010609060101010101" pitchFamily="2" charset="-122"/>
              </a:endParaRPr>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4)">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1"/>
          <p:cNvGrpSpPr/>
          <p:nvPr/>
        </p:nvGrpSpPr>
        <p:grpSpPr bwMode="auto">
          <a:xfrm>
            <a:off x="304800" y="115888"/>
            <a:ext cx="9491663" cy="6742112"/>
            <a:chOff x="192" y="73"/>
            <a:chExt cx="5979" cy="4247"/>
          </a:xfrm>
        </p:grpSpPr>
        <p:pic>
          <p:nvPicPr>
            <p:cNvPr id="39939"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2" y="672"/>
              <a:ext cx="5376" cy="3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39940" name="Text Box 9" descr="新闻纸"/>
            <p:cNvSpPr txBox="1">
              <a:spLocks noChangeArrowheads="1"/>
            </p:cNvSpPr>
            <p:nvPr/>
          </p:nvSpPr>
          <p:spPr bwMode="auto">
            <a:xfrm>
              <a:off x="657" y="73"/>
              <a:ext cx="4627"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buFont typeface="Wingdings" panose="05000000000000000000" pitchFamily="2" charset="2"/>
                <a:buNone/>
              </a:pPr>
              <a:r>
                <a:rPr lang="en-US" altLang="zh-CN" sz="4000" b="1">
                  <a:solidFill>
                    <a:schemeClr val="bg1"/>
                  </a:solidFill>
                  <a:latin typeface="Times New Roman" panose="02020603050405020304" pitchFamily="18" charset="0"/>
                  <a:ea typeface="黑体" panose="02010609060101010101" pitchFamily="2" charset="-122"/>
                </a:rPr>
                <a:t>ifgallery.illusionfusion.com</a:t>
              </a:r>
              <a:endParaRPr lang="en-US" altLang="zh-CN" sz="4000" b="1">
                <a:solidFill>
                  <a:schemeClr val="bg1"/>
                </a:solidFill>
                <a:latin typeface="Times New Roman" panose="02020603050405020304" pitchFamily="18" charset="0"/>
                <a:ea typeface="黑体" panose="02010609060101010101" pitchFamily="2" charset="-122"/>
              </a:endParaRPr>
            </a:p>
          </p:txBody>
        </p:sp>
        <p:sp>
          <p:nvSpPr>
            <p:cNvPr id="253962" name="Text Box 10"/>
            <p:cNvSpPr txBox="1">
              <a:spLocks noChangeArrowheads="1"/>
            </p:cNvSpPr>
            <p:nvPr/>
          </p:nvSpPr>
          <p:spPr bwMode="auto">
            <a:xfrm>
              <a:off x="240" y="720"/>
              <a:ext cx="1392" cy="516"/>
            </a:xfrm>
            <a:prstGeom prst="rect">
              <a:avLst/>
            </a:prstGeom>
            <a:solidFill>
              <a:schemeClr val="tx2"/>
            </a:solidFill>
            <a:ln w="50800">
              <a:noFill/>
              <a:miter lim="800000"/>
            </a:ln>
            <a:effectLst/>
          </p:spPr>
          <p:txBody>
            <a:bodyPr>
              <a:spAutoFit/>
            </a:bodyP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Wingdings" panose="05000000000000000000" pitchFamily="2" charset="2"/>
                <a:buNone/>
                <a:defRPr/>
              </a:pPr>
              <a:r>
                <a:rPr lang="zh-CN" altLang="en-US">
                  <a:solidFill>
                    <a:srgbClr val="FF0000"/>
                  </a:solidFill>
                  <a:effectLst>
                    <a:outerShdw blurRad="38100" dist="38100" dir="2700000" algn="tl">
                      <a:srgbClr val="000000"/>
                    </a:outerShdw>
                  </a:effectLst>
                  <a:latin typeface="Gulim" pitchFamily="34" charset="-127"/>
                  <a:ea typeface="黑体" panose="02010609060101010101" pitchFamily="2" charset="-122"/>
                </a:rPr>
                <a:t>被黑时间：</a:t>
              </a:r>
              <a:r>
                <a:rPr lang="en-US" altLang="zh-CN">
                  <a:solidFill>
                    <a:srgbClr val="FF0000"/>
                  </a:solidFill>
                  <a:effectLst>
                    <a:outerShdw blurRad="38100" dist="38100" dir="2700000" algn="tl">
                      <a:srgbClr val="000000"/>
                    </a:outerShdw>
                  </a:effectLst>
                  <a:latin typeface="Gulim" pitchFamily="34" charset="-127"/>
                  <a:ea typeface="黑体" panose="02010609060101010101" pitchFamily="2" charset="-122"/>
                </a:rPr>
                <a:t>2001-5-6</a:t>
              </a:r>
              <a:endParaRPr lang="en-US" altLang="zh-CN">
                <a:solidFill>
                  <a:srgbClr val="FF0000"/>
                </a:solidFill>
                <a:effectLst>
                  <a:outerShdw blurRad="38100" dist="38100" dir="2700000" algn="tl">
                    <a:srgbClr val="000000"/>
                  </a:outerShdw>
                </a:effectLst>
                <a:latin typeface="Gulim" pitchFamily="34" charset="-127"/>
                <a:ea typeface="黑体" panose="02010609060101010101" pitchFamily="2" charset="-122"/>
              </a:endParaRPr>
            </a:p>
          </p:txBody>
        </p:sp>
        <p:sp>
          <p:nvSpPr>
            <p:cNvPr id="39942" name="Rectangle 11"/>
            <p:cNvSpPr>
              <a:spLocks noChangeArrowheads="1"/>
            </p:cNvSpPr>
            <p:nvPr/>
          </p:nvSpPr>
          <p:spPr bwMode="auto">
            <a:xfrm>
              <a:off x="2340" y="1753"/>
              <a:ext cx="3831"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pic>
          <p:nvPicPr>
            <p:cNvPr id="39943" name="Picture 12" descr="160781_79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8" y="3024"/>
              <a:ext cx="108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4" name="Rectangle 13"/>
            <p:cNvSpPr>
              <a:spLocks noChangeArrowheads="1"/>
            </p:cNvSpPr>
            <p:nvPr/>
          </p:nvSpPr>
          <p:spPr bwMode="auto">
            <a:xfrm>
              <a:off x="2340" y="1753"/>
              <a:ext cx="3831"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pic>
          <p:nvPicPr>
            <p:cNvPr id="39945" name="Picture 14" descr="160584_79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 y="3024"/>
              <a:ext cx="108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6" name="Rectangle 15"/>
            <p:cNvSpPr>
              <a:spLocks noChangeArrowheads="1"/>
            </p:cNvSpPr>
            <p:nvPr/>
          </p:nvSpPr>
          <p:spPr bwMode="auto">
            <a:xfrm>
              <a:off x="2340" y="1753"/>
              <a:ext cx="3831"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pic>
          <p:nvPicPr>
            <p:cNvPr id="39947" name="Picture 16" descr="160912_80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 y="3024"/>
              <a:ext cx="108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8" name="Rectangle 17"/>
            <p:cNvSpPr>
              <a:spLocks noChangeArrowheads="1"/>
            </p:cNvSpPr>
            <p:nvPr/>
          </p:nvSpPr>
          <p:spPr bwMode="auto">
            <a:xfrm>
              <a:off x="2340" y="1753"/>
              <a:ext cx="3831"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pic>
          <p:nvPicPr>
            <p:cNvPr id="39949" name="Picture 18" descr="160571_79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 y="3024"/>
              <a:ext cx="1080"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0" name="Rectangle 19"/>
            <p:cNvSpPr>
              <a:spLocks noChangeArrowheads="1"/>
            </p:cNvSpPr>
            <p:nvPr/>
          </p:nvSpPr>
          <p:spPr bwMode="auto">
            <a:xfrm>
              <a:off x="2340" y="1753"/>
              <a:ext cx="3831"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6" name="explod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33"/>
          <p:cNvGrpSpPr/>
          <p:nvPr/>
        </p:nvGrpSpPr>
        <p:grpSpPr bwMode="auto">
          <a:xfrm>
            <a:off x="0" y="117475"/>
            <a:ext cx="9144000" cy="6511925"/>
            <a:chOff x="240" y="100"/>
            <a:chExt cx="5328" cy="4220"/>
          </a:xfrm>
        </p:grpSpPr>
        <p:grpSp>
          <p:nvGrpSpPr>
            <p:cNvPr id="41987" name="Group 1030"/>
            <p:cNvGrpSpPr/>
            <p:nvPr/>
          </p:nvGrpSpPr>
          <p:grpSpPr bwMode="auto">
            <a:xfrm>
              <a:off x="1122" y="850"/>
              <a:ext cx="4264" cy="2554"/>
              <a:chOff x="0" y="2554"/>
              <a:chExt cx="4264" cy="2554"/>
            </a:xfrm>
          </p:grpSpPr>
          <p:sp>
            <p:nvSpPr>
              <p:cNvPr id="41991" name="Rectangle 1027"/>
              <p:cNvSpPr>
                <a:spLocks noChangeArrowheads="1"/>
              </p:cNvSpPr>
              <p:nvPr/>
            </p:nvSpPr>
            <p:spPr bwMode="auto">
              <a:xfrm>
                <a:off x="0" y="2554"/>
                <a:ext cx="4264" cy="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sp>
            <p:nvSpPr>
              <p:cNvPr id="41992" name="Rectangle 1028"/>
              <p:cNvSpPr>
                <a:spLocks noChangeArrowheads="1"/>
              </p:cNvSpPr>
              <p:nvPr/>
            </p:nvSpPr>
            <p:spPr bwMode="auto">
              <a:xfrm>
                <a:off x="0" y="2554"/>
                <a:ext cx="4078" cy="2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grpSp>
        <p:pic>
          <p:nvPicPr>
            <p:cNvPr id="41988" name="Picture 1029" descr="05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 y="672"/>
              <a:ext cx="5328" cy="3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815" name="Text Box 1031" descr="新闻纸"/>
            <p:cNvSpPr txBox="1">
              <a:spLocks noChangeArrowheads="1"/>
            </p:cNvSpPr>
            <p:nvPr/>
          </p:nvSpPr>
          <p:spPr bwMode="auto">
            <a:xfrm>
              <a:off x="1632" y="100"/>
              <a:ext cx="2496" cy="499"/>
            </a:xfrm>
            <a:prstGeom prst="rect">
              <a:avLst/>
            </a:prstGeom>
            <a:noFill/>
            <a:ln w="50800">
              <a:noFill/>
              <a:miter lim="800000"/>
            </a:ln>
            <a:effectLst/>
          </p:spPr>
          <p:txBody>
            <a:bodyPr>
              <a:spAutoFit/>
            </a:bodyP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algn="ctr" eaLnBrk="1" hangingPunct="1">
                <a:buFont typeface="Wingdings" panose="05000000000000000000" pitchFamily="2" charset="2"/>
                <a:buNone/>
                <a:defRPr/>
              </a:pPr>
              <a:r>
                <a:rPr lang="en-US" altLang="zh-CN" sz="4400">
                  <a:solidFill>
                    <a:srgbClr val="FFFFFF"/>
                  </a:solidFill>
                  <a:latin typeface="Gulim" pitchFamily="34" charset="-127"/>
                  <a:ea typeface="黑体" panose="02010609060101010101" pitchFamily="2" charset="-122"/>
                </a:rPr>
                <a:t>www.ktul.com</a:t>
              </a:r>
              <a:r>
                <a:rPr lang="en-US" altLang="zh-CN" sz="3200">
                  <a:solidFill>
                    <a:srgbClr val="CC0000"/>
                  </a:solidFill>
                  <a:effectLst>
                    <a:outerShdw blurRad="38100" dist="38100" dir="2700000" algn="tl">
                      <a:srgbClr val="C0C0C0"/>
                    </a:outerShdw>
                  </a:effectLst>
                  <a:latin typeface="Gulim" pitchFamily="34" charset="-127"/>
                  <a:ea typeface="黑体" panose="02010609060101010101" pitchFamily="2" charset="-122"/>
                </a:rPr>
                <a:t> </a:t>
              </a:r>
              <a:endParaRPr lang="en-US" altLang="zh-CN" sz="3200">
                <a:solidFill>
                  <a:srgbClr val="CC0000"/>
                </a:solidFill>
                <a:effectLst>
                  <a:outerShdw blurRad="38100" dist="38100" dir="2700000" algn="tl">
                    <a:srgbClr val="C0C0C0"/>
                  </a:outerShdw>
                </a:effectLst>
                <a:latin typeface="Gulim" pitchFamily="34" charset="-127"/>
                <a:ea typeface="黑体" panose="02010609060101010101" pitchFamily="2" charset="-122"/>
              </a:endParaRPr>
            </a:p>
          </p:txBody>
        </p:sp>
        <p:sp>
          <p:nvSpPr>
            <p:cNvPr id="247816" name="Rectangle 1032"/>
            <p:cNvSpPr>
              <a:spLocks noChangeArrowheads="1"/>
            </p:cNvSpPr>
            <p:nvPr/>
          </p:nvSpPr>
          <p:spPr bwMode="auto">
            <a:xfrm>
              <a:off x="288" y="960"/>
              <a:ext cx="1344" cy="531"/>
            </a:xfrm>
            <a:prstGeom prst="rect">
              <a:avLst/>
            </a:prstGeom>
            <a:noFill/>
            <a:ln w="50800">
              <a:noFill/>
              <a:miter lim="800000"/>
            </a:ln>
            <a:effectLst/>
          </p:spPr>
          <p:txBody>
            <a:bodyPr>
              <a:spAutoFit/>
            </a:bodyP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Wingdings" panose="05000000000000000000" pitchFamily="2" charset="2"/>
                <a:buNone/>
                <a:defRPr/>
              </a:pPr>
              <a:r>
                <a:rPr lang="zh-CN" altLang="en-US">
                  <a:solidFill>
                    <a:srgbClr val="FF0000"/>
                  </a:solidFill>
                  <a:effectLst>
                    <a:outerShdw blurRad="38100" dist="38100" dir="2700000" algn="tl">
                      <a:srgbClr val="C0C0C0"/>
                    </a:outerShdw>
                  </a:effectLst>
                  <a:latin typeface="Gulim" pitchFamily="34" charset="-127"/>
                  <a:ea typeface="黑体" panose="02010609060101010101" pitchFamily="2" charset="-122"/>
                </a:rPr>
                <a:t>被黑时间：</a:t>
              </a:r>
              <a:r>
                <a:rPr lang="en-US" altLang="zh-CN">
                  <a:solidFill>
                    <a:srgbClr val="FF0000"/>
                  </a:solidFill>
                  <a:effectLst>
                    <a:outerShdw blurRad="38100" dist="38100" dir="2700000" algn="tl">
                      <a:srgbClr val="C0C0C0"/>
                    </a:outerShdw>
                  </a:effectLst>
                  <a:latin typeface="Gulim" pitchFamily="34" charset="-127"/>
                  <a:ea typeface="黑体" panose="02010609060101010101" pitchFamily="2" charset="-122"/>
                </a:rPr>
                <a:t>2001-5-7</a:t>
              </a:r>
              <a:endParaRPr lang="en-US" altLang="zh-CN">
                <a:solidFill>
                  <a:srgbClr val="FF0000"/>
                </a:solidFill>
                <a:effectLst>
                  <a:outerShdw blurRad="38100" dist="38100" dir="2700000" algn="tl">
                    <a:srgbClr val="C0C0C0"/>
                  </a:outerShdw>
                </a:effectLst>
                <a:latin typeface="Gulim" pitchFamily="34" charset="-127"/>
                <a:ea typeface="黑体" panose="02010609060101010101" pitchFamily="2" charset="-122"/>
              </a:endParaRPr>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gunshot.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bwMode="auto">
          <a:xfrm>
            <a:off x="395288" y="188913"/>
            <a:ext cx="8458200" cy="6669087"/>
            <a:chOff x="240" y="-9"/>
            <a:chExt cx="5328" cy="4201"/>
          </a:xfrm>
        </p:grpSpPr>
        <p:pic>
          <p:nvPicPr>
            <p:cNvPr id="44035" name="Picture 8" descr="123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 y="624"/>
              <a:ext cx="5328" cy="3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Text Box 9" descr="新闻纸"/>
            <p:cNvSpPr txBox="1">
              <a:spLocks noChangeArrowheads="1"/>
            </p:cNvSpPr>
            <p:nvPr/>
          </p:nvSpPr>
          <p:spPr bwMode="auto">
            <a:xfrm>
              <a:off x="1011" y="-9"/>
              <a:ext cx="3560"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buFont typeface="Wingdings" panose="05000000000000000000" pitchFamily="2" charset="2"/>
                <a:buNone/>
              </a:pPr>
              <a:r>
                <a:rPr lang="en-US" altLang="zh-CN" sz="4400">
                  <a:solidFill>
                    <a:srgbClr val="FFFFFF"/>
                  </a:solidFill>
                  <a:latin typeface="Gulim" pitchFamily="34" charset="-127"/>
                  <a:ea typeface="黑体" panose="02010609060101010101" pitchFamily="2" charset="-122"/>
                </a:rPr>
                <a:t>www.bentknee.com</a:t>
              </a:r>
              <a:endParaRPr lang="en-US" altLang="zh-CN" sz="4400">
                <a:solidFill>
                  <a:srgbClr val="FFFFFF"/>
                </a:solidFill>
                <a:latin typeface="Gulim" pitchFamily="34" charset="-127"/>
                <a:ea typeface="黑体" panose="02010609060101010101" pitchFamily="2" charset="-122"/>
              </a:endParaRPr>
            </a:p>
          </p:txBody>
        </p:sp>
        <p:sp>
          <p:nvSpPr>
            <p:cNvPr id="245770" name="Text Box 10"/>
            <p:cNvSpPr txBox="1">
              <a:spLocks noChangeArrowheads="1"/>
            </p:cNvSpPr>
            <p:nvPr/>
          </p:nvSpPr>
          <p:spPr bwMode="auto">
            <a:xfrm>
              <a:off x="240" y="720"/>
              <a:ext cx="1392" cy="516"/>
            </a:xfrm>
            <a:prstGeom prst="rect">
              <a:avLst/>
            </a:prstGeom>
            <a:solidFill>
              <a:schemeClr val="tx2"/>
            </a:solidFill>
            <a:ln w="50800">
              <a:noFill/>
              <a:miter lim="800000"/>
            </a:ln>
            <a:effectLst/>
          </p:spPr>
          <p:txBody>
            <a:bodyPr>
              <a:spAutoFit/>
            </a:bodyP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Wingdings" panose="05000000000000000000" pitchFamily="2" charset="2"/>
                <a:buNone/>
                <a:defRPr/>
              </a:pPr>
              <a:r>
                <a:rPr lang="zh-CN" altLang="en-US">
                  <a:solidFill>
                    <a:srgbClr val="FF0000"/>
                  </a:solidFill>
                  <a:effectLst>
                    <a:outerShdw blurRad="38100" dist="38100" dir="2700000" algn="tl">
                      <a:srgbClr val="000000"/>
                    </a:outerShdw>
                  </a:effectLst>
                  <a:latin typeface="Gulim" pitchFamily="34" charset="-127"/>
                  <a:ea typeface="黑体" panose="02010609060101010101" pitchFamily="2" charset="-122"/>
                </a:rPr>
                <a:t>被黑时间：</a:t>
              </a:r>
              <a:r>
                <a:rPr lang="en-US" altLang="zh-CN">
                  <a:solidFill>
                    <a:srgbClr val="FF0000"/>
                  </a:solidFill>
                  <a:effectLst>
                    <a:outerShdw blurRad="38100" dist="38100" dir="2700000" algn="tl">
                      <a:srgbClr val="000000"/>
                    </a:outerShdw>
                  </a:effectLst>
                  <a:latin typeface="Gulim" pitchFamily="34" charset="-127"/>
                  <a:ea typeface="黑体" panose="02010609060101010101" pitchFamily="2" charset="-122"/>
                </a:rPr>
                <a:t>2001-5-8</a:t>
              </a:r>
              <a:endParaRPr lang="en-US" altLang="zh-CN">
                <a:solidFill>
                  <a:srgbClr val="FF0000"/>
                </a:solidFill>
                <a:effectLst>
                  <a:outerShdw blurRad="38100" dist="38100" dir="2700000" algn="tl">
                    <a:srgbClr val="000000"/>
                  </a:outerShdw>
                </a:effectLst>
                <a:latin typeface="Gulim" pitchFamily="34" charset="-127"/>
                <a:ea typeface="黑体" panose="02010609060101010101" pitchFamily="2" charset="-122"/>
              </a:endParaRPr>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5155" name="Rectangle 3" descr="新闻纸"/>
          <p:cNvSpPr>
            <a:spLocks noGrp="1" noChangeArrowheads="1"/>
          </p:cNvSpPr>
          <p:nvPr>
            <p:ph type="title"/>
          </p:nvPr>
        </p:nvSpPr>
        <p:spPr>
          <a:xfrm>
            <a:off x="1219200" y="2276475"/>
            <a:ext cx="6629400" cy="2089150"/>
          </a:xfrm>
        </p:spPr>
        <p:txBody>
          <a:bodyPr/>
          <a:lstStyle/>
          <a:p>
            <a:pPr eaLnBrk="1" hangingPunct="1"/>
            <a:r>
              <a:rPr lang="zh-CN" altLang="en-US" sz="6000">
                <a:solidFill>
                  <a:srgbClr val="CC0000"/>
                </a:solidFill>
                <a:latin typeface="黑体" panose="02010609060101010101" pitchFamily="2" charset="-122"/>
                <a:ea typeface="隶书" panose="02010509060101010101" pitchFamily="49" charset="-122"/>
              </a:rPr>
              <a:t>中美黑客大战</a:t>
            </a:r>
            <a:br>
              <a:rPr lang="en-US" altLang="zh-CN" sz="6000">
                <a:solidFill>
                  <a:srgbClr val="CC0000"/>
                </a:solidFill>
                <a:latin typeface="黑体" panose="02010609060101010101" pitchFamily="2" charset="-122"/>
                <a:ea typeface="隶书" panose="02010509060101010101" pitchFamily="49" charset="-122"/>
              </a:rPr>
            </a:br>
            <a:r>
              <a:rPr lang="zh-CN" altLang="en-US" sz="6000">
                <a:solidFill>
                  <a:srgbClr val="CC0000"/>
                </a:solidFill>
                <a:latin typeface="黑体" panose="02010609060101010101" pitchFamily="2" charset="-122"/>
                <a:ea typeface="隶书" panose="02010509060101010101" pitchFamily="49" charset="-122"/>
              </a:rPr>
              <a:t>中国被黑网站截屏</a:t>
            </a:r>
            <a:endParaRPr lang="zh-CN" altLang="en-US" sz="6000">
              <a:solidFill>
                <a:srgbClr val="CC0000"/>
              </a:solidFill>
              <a:latin typeface="黑体" panose="02010609060101010101" pitchFamily="2" charset="-122"/>
              <a:ea typeface="隶书" panose="02010509060101010101" pitchFamily="49" charset="-122"/>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05155"/>
                                        </p:tgtEl>
                                        <p:attrNameLst>
                                          <p:attrName>style.visibility</p:attrName>
                                        </p:attrNameLst>
                                      </p:cBhvr>
                                      <p:to>
                                        <p:strVal val="visible"/>
                                      </p:to>
                                    </p:set>
                                    <p:animEffect transition="in" filter="blinds(horizontal)">
                                      <p:cBhvr>
                                        <p:cTn id="7" dur="500"/>
                                        <p:tgtEl>
                                          <p:spTgt spid="305155"/>
                                        </p:tgtEl>
                                      </p:cBhvr>
                                    </p:animEffect>
                                  </p:childTnLst>
                                  <p:subTnLst>
                                    <p:audio>
                                      <p:cMediaNode>
                                        <p:cTn display="0" masterRel="sameClick">
                                          <p:stCondLst>
                                            <p:cond evt="begin" delay="0">
                                              <p:tn val="5"/>
                                            </p:cond>
                                          </p:stCondLst>
                                          <p:endCondLst>
                                            <p:cond evt="onStopAudio" delay="0">
                                              <p:tgtEl>
                                                <p:sldTgt/>
                                              </p:tgtEl>
                                            </p:cond>
                                          </p:endCondLst>
                                        </p:cTn>
                                        <p:tgtEl>
                                          <p:sndTgt r:embed="rId1"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p:nvPr/>
        </p:nvGrpSpPr>
        <p:grpSpPr bwMode="auto">
          <a:xfrm>
            <a:off x="0" y="304800"/>
            <a:ext cx="9144000" cy="6553200"/>
            <a:chOff x="0" y="96"/>
            <a:chExt cx="5760" cy="4128"/>
          </a:xfrm>
        </p:grpSpPr>
        <p:grpSp>
          <p:nvGrpSpPr>
            <p:cNvPr id="48131" name="Group 8"/>
            <p:cNvGrpSpPr/>
            <p:nvPr/>
          </p:nvGrpSpPr>
          <p:grpSpPr bwMode="auto">
            <a:xfrm>
              <a:off x="0" y="917"/>
              <a:ext cx="5760" cy="2487"/>
              <a:chOff x="0" y="1193"/>
              <a:chExt cx="5760" cy="2487"/>
            </a:xfrm>
          </p:grpSpPr>
          <p:sp>
            <p:nvSpPr>
              <p:cNvPr id="48135" name="Rectangle 3"/>
              <p:cNvSpPr>
                <a:spLocks noChangeArrowheads="1"/>
              </p:cNvSpPr>
              <p:nvPr/>
            </p:nvSpPr>
            <p:spPr bwMode="auto">
              <a:xfrm>
                <a:off x="0" y="1193"/>
                <a:ext cx="3375" cy="1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grpSp>
            <p:nvGrpSpPr>
              <p:cNvPr id="48136" name="Group 7"/>
              <p:cNvGrpSpPr/>
              <p:nvPr/>
            </p:nvGrpSpPr>
            <p:grpSpPr bwMode="auto">
              <a:xfrm>
                <a:off x="0" y="1193"/>
                <a:ext cx="5760" cy="2487"/>
                <a:chOff x="0" y="1193"/>
                <a:chExt cx="5760" cy="2487"/>
              </a:xfrm>
            </p:grpSpPr>
            <p:sp>
              <p:nvSpPr>
                <p:cNvPr id="48137" name="Rectangle 4"/>
                <p:cNvSpPr>
                  <a:spLocks noChangeArrowheads="1"/>
                </p:cNvSpPr>
                <p:nvPr/>
              </p:nvSpPr>
              <p:spPr bwMode="auto">
                <a:xfrm>
                  <a:off x="0" y="1193"/>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sp>
              <p:nvSpPr>
                <p:cNvPr id="48138" name="Rectangle 5"/>
                <p:cNvSpPr>
                  <a:spLocks noChangeArrowheads="1"/>
                </p:cNvSpPr>
                <p:nvPr/>
              </p:nvSpPr>
              <p:spPr bwMode="auto">
                <a:xfrm>
                  <a:off x="0" y="1193"/>
                  <a:ext cx="5760" cy="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en-US" altLang="zh-CN" sz="1000">
                      <a:latin typeface="Gulim" pitchFamily="34" charset="-127"/>
                      <a:ea typeface="宋体" panose="02010600030101010101" pitchFamily="2" charset="-122"/>
                    </a:rPr>
                    <a:t>  </a:t>
                  </a:r>
                  <a:r>
                    <a:rPr lang="en-US" altLang="zh-CN" sz="24300">
                      <a:latin typeface="Gulim" pitchFamily="34" charset="-127"/>
                      <a:ea typeface="宋体" panose="02010600030101010101" pitchFamily="2" charset="-122"/>
                    </a:rPr>
                    <a:t> </a:t>
                  </a:r>
                  <a:r>
                    <a:rPr lang="en-US" altLang="zh-CN" sz="1000">
                      <a:latin typeface="Gulim" pitchFamily="34" charset="-127"/>
                      <a:ea typeface="宋体" panose="02010600030101010101" pitchFamily="2" charset="-122"/>
                    </a:rPr>
                    <a:t>                                                                                                                                                                 </a:t>
                  </a:r>
                  <a:endParaRPr lang="en-US" altLang="zh-CN" sz="1000">
                    <a:latin typeface="Gulim" pitchFamily="34" charset="-127"/>
                    <a:ea typeface="宋体" panose="02010600030101010101" pitchFamily="2" charset="-122"/>
                  </a:endParaRPr>
                </a:p>
                <a:p>
                  <a:endParaRPr lang="en-US" altLang="zh-CN" sz="1000">
                    <a:latin typeface="Gulim" pitchFamily="34" charset="-127"/>
                    <a:ea typeface="宋体" panose="02010600030101010101" pitchFamily="2" charset="-122"/>
                  </a:endParaRPr>
                </a:p>
              </p:txBody>
            </p:sp>
          </p:grpSp>
        </p:grpSp>
        <p:sp>
          <p:nvSpPr>
            <p:cNvPr id="48132" name="Text Box 9" descr="新闻纸"/>
            <p:cNvSpPr txBox="1">
              <a:spLocks noChangeArrowheads="1"/>
            </p:cNvSpPr>
            <p:nvPr/>
          </p:nvSpPr>
          <p:spPr bwMode="auto">
            <a:xfrm>
              <a:off x="839" y="96"/>
              <a:ext cx="4082"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lnSpc>
                  <a:spcPct val="70000"/>
                </a:lnSpc>
                <a:buFont typeface="Wingdings" panose="05000000000000000000" pitchFamily="2" charset="2"/>
                <a:buNone/>
              </a:pPr>
              <a:r>
                <a:rPr lang="zh-CN" altLang="en-US" sz="2800" b="1">
                  <a:solidFill>
                    <a:srgbClr val="FFFFFF"/>
                  </a:solidFill>
                  <a:latin typeface="宋体" panose="02010600030101010101" pitchFamily="2" charset="-122"/>
                  <a:ea typeface="宋体" panose="02010600030101010101" pitchFamily="2" charset="-122"/>
                </a:rPr>
                <a:t>辽宁出版（集团）公司</a:t>
              </a:r>
              <a:r>
                <a:rPr lang="en-US" altLang="zh-CN" sz="2800">
                  <a:solidFill>
                    <a:srgbClr val="FFFFFF"/>
                  </a:solidFill>
                  <a:latin typeface="Gulim" pitchFamily="34" charset="-127"/>
                  <a:ea typeface="宋体" panose="02010600030101010101" pitchFamily="2" charset="-122"/>
                </a:rPr>
                <a:t>http://www.lnpgc.com.cn</a:t>
              </a:r>
              <a:endParaRPr lang="en-US" altLang="zh-CN" sz="2800">
                <a:solidFill>
                  <a:srgbClr val="FFFFFF"/>
                </a:solidFill>
                <a:latin typeface="Gulim" pitchFamily="34" charset="-127"/>
                <a:ea typeface="宋体" panose="02010600030101010101" pitchFamily="2" charset="-122"/>
              </a:endParaRPr>
            </a:p>
          </p:txBody>
        </p:sp>
        <p:pic>
          <p:nvPicPr>
            <p:cNvPr id="48133" name="Picture 6" descr="173861_1153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 y="624"/>
              <a:ext cx="5472" cy="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4138" name="Text Box 10"/>
            <p:cNvSpPr txBox="1">
              <a:spLocks noChangeArrowheads="1"/>
            </p:cNvSpPr>
            <p:nvPr/>
          </p:nvSpPr>
          <p:spPr bwMode="auto">
            <a:xfrm>
              <a:off x="336" y="1392"/>
              <a:ext cx="1319" cy="516"/>
            </a:xfrm>
            <a:prstGeom prst="rect">
              <a:avLst/>
            </a:prstGeom>
            <a:solidFill>
              <a:schemeClr val="tx2"/>
            </a:solidFill>
            <a:ln w="50800">
              <a:noFill/>
              <a:miter lim="800000"/>
            </a:ln>
            <a:effectLst/>
          </p:spPr>
          <p:txBody>
            <a:bodyPr>
              <a:spAutoFit/>
            </a:bodyP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Wingdings" panose="05000000000000000000" pitchFamily="2" charset="2"/>
                <a:buNone/>
                <a:defRPr/>
              </a:pPr>
              <a:r>
                <a:rPr lang="zh-CN" altLang="en-US">
                  <a:solidFill>
                    <a:srgbClr val="FF0000"/>
                  </a:solidFill>
                  <a:effectLst>
                    <a:outerShdw blurRad="38100" dist="38100" dir="2700000" algn="tl">
                      <a:srgbClr val="000000"/>
                    </a:outerShdw>
                  </a:effectLst>
                  <a:latin typeface="Gulim" pitchFamily="34" charset="-127"/>
                  <a:ea typeface="黑体" panose="02010609060101010101" pitchFamily="2" charset="-122"/>
                </a:rPr>
                <a:t>黑客姓名：</a:t>
              </a:r>
              <a:r>
                <a:rPr lang="en-US" altLang="zh-CN">
                  <a:solidFill>
                    <a:srgbClr val="FF0000"/>
                  </a:solidFill>
                  <a:effectLst>
                    <a:outerShdw blurRad="38100" dist="38100" dir="2700000" algn="tl">
                      <a:srgbClr val="000000"/>
                    </a:outerShdw>
                  </a:effectLst>
                  <a:latin typeface="Gulim" pitchFamily="34" charset="-127"/>
                  <a:ea typeface="黑体" panose="02010609060101010101" pitchFamily="2" charset="-122"/>
                </a:rPr>
                <a:t>Subex</a:t>
              </a:r>
              <a:endParaRPr lang="en-US" altLang="zh-CN">
                <a:solidFill>
                  <a:srgbClr val="FF0000"/>
                </a:solidFill>
                <a:effectLst>
                  <a:outerShdw blurRad="38100" dist="38100" dir="2700000" algn="tl">
                    <a:srgbClr val="000000"/>
                  </a:outerShdw>
                </a:effectLst>
                <a:latin typeface="Gulim" pitchFamily="34" charset="-127"/>
                <a:ea typeface="黑体" panose="02010609060101010101" pitchFamily="2" charset="-122"/>
              </a:endParaRPr>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Group 8"/>
          <p:cNvGrpSpPr/>
          <p:nvPr/>
        </p:nvGrpSpPr>
        <p:grpSpPr bwMode="auto">
          <a:xfrm>
            <a:off x="0" y="1325563"/>
            <a:ext cx="9144000" cy="4084637"/>
            <a:chOff x="0" y="1193"/>
            <a:chExt cx="5760" cy="2573"/>
          </a:xfrm>
        </p:grpSpPr>
        <p:sp>
          <p:nvSpPr>
            <p:cNvPr id="50183" name="Rectangle 3"/>
            <p:cNvSpPr>
              <a:spLocks noChangeArrowheads="1"/>
            </p:cNvSpPr>
            <p:nvPr/>
          </p:nvSpPr>
          <p:spPr bwMode="auto">
            <a:xfrm>
              <a:off x="0" y="1193"/>
              <a:ext cx="3375" cy="1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grpSp>
          <p:nvGrpSpPr>
            <p:cNvPr id="50184" name="Group 7"/>
            <p:cNvGrpSpPr/>
            <p:nvPr/>
          </p:nvGrpSpPr>
          <p:grpSpPr bwMode="auto">
            <a:xfrm>
              <a:off x="0" y="1193"/>
              <a:ext cx="5760" cy="2573"/>
              <a:chOff x="0" y="1193"/>
              <a:chExt cx="5760" cy="2573"/>
            </a:xfrm>
          </p:grpSpPr>
          <p:sp>
            <p:nvSpPr>
              <p:cNvPr id="50185" name="Rectangle 4"/>
              <p:cNvSpPr>
                <a:spLocks noChangeArrowheads="1"/>
              </p:cNvSpPr>
              <p:nvPr/>
            </p:nvSpPr>
            <p:spPr bwMode="auto">
              <a:xfrm>
                <a:off x="0" y="1193"/>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sp>
            <p:nvSpPr>
              <p:cNvPr id="50186" name="Rectangle 5"/>
              <p:cNvSpPr>
                <a:spLocks noChangeArrowheads="1"/>
              </p:cNvSpPr>
              <p:nvPr/>
            </p:nvSpPr>
            <p:spPr bwMode="auto">
              <a:xfrm>
                <a:off x="0" y="1193"/>
                <a:ext cx="5760" cy="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en-US" altLang="zh-CN" sz="1000">
                    <a:latin typeface="宋体" panose="02010600030101010101" pitchFamily="2" charset="-122"/>
                    <a:ea typeface="宋体" panose="02010600030101010101" pitchFamily="2" charset="-122"/>
                  </a:rPr>
                  <a:t>  </a:t>
                </a:r>
                <a:r>
                  <a:rPr lang="en-US" altLang="zh-CN" sz="26200">
                    <a:latin typeface="Gulim" pitchFamily="34" charset="-127"/>
                    <a:ea typeface="宋体" panose="02010600030101010101" pitchFamily="2" charset="-122"/>
                  </a:rPr>
                  <a:t> </a:t>
                </a:r>
                <a:r>
                  <a:rPr lang="en-US" altLang="zh-CN" sz="1000">
                    <a:latin typeface="Gulim" pitchFamily="34" charset="-127"/>
                    <a:ea typeface="宋体" panose="02010600030101010101" pitchFamily="2" charset="-122"/>
                  </a:rPr>
                  <a:t>                                                                                                  </a:t>
                </a:r>
                <a:r>
                  <a:rPr lang="en-US" altLang="zh-CN" sz="1000">
                    <a:latin typeface="宋体" panose="02010600030101010101" pitchFamily="2" charset="-122"/>
                    <a:ea typeface="宋体" panose="02010600030101010101" pitchFamily="2" charset="-122"/>
                  </a:rPr>
                  <a:t> </a:t>
                </a:r>
                <a:endParaRPr lang="en-US" altLang="zh-CN" sz="1000">
                  <a:latin typeface="宋体" panose="02010600030101010101" pitchFamily="2" charset="-122"/>
                  <a:ea typeface="宋体" panose="02010600030101010101" pitchFamily="2" charset="-122"/>
                </a:endParaRPr>
              </a:p>
            </p:txBody>
          </p:sp>
        </p:grpSp>
      </p:grpSp>
      <p:sp>
        <p:nvSpPr>
          <p:cNvPr id="50179" name="Text Box 14" descr="新闻纸"/>
          <p:cNvSpPr txBox="1">
            <a:spLocks noChangeArrowheads="1"/>
          </p:cNvSpPr>
          <p:nvPr/>
        </p:nvSpPr>
        <p:spPr bwMode="auto">
          <a:xfrm>
            <a:off x="1116013" y="115888"/>
            <a:ext cx="7200900" cy="7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lnSpc>
                <a:spcPct val="70000"/>
              </a:lnSpc>
              <a:buFont typeface="Wingdings" panose="05000000000000000000" pitchFamily="2" charset="2"/>
              <a:buNone/>
            </a:pPr>
            <a:r>
              <a:rPr lang="zh-CN" altLang="en-US" sz="3200" b="1">
                <a:solidFill>
                  <a:srgbClr val="FFFFFF"/>
                </a:solidFill>
                <a:latin typeface="宋体" panose="02010600030101010101" pitchFamily="2" charset="-122"/>
                <a:ea typeface="宋体" panose="02010600030101010101" pitchFamily="2" charset="-122"/>
              </a:rPr>
              <a:t>石家庄市人民政府新闻网</a:t>
            </a:r>
            <a:r>
              <a:rPr lang="zh-CN" altLang="en-US" sz="3200">
                <a:solidFill>
                  <a:srgbClr val="FFFFFF"/>
                </a:solidFill>
                <a:latin typeface="宋体" panose="02010600030101010101" pitchFamily="2" charset="-122"/>
                <a:ea typeface="宋体" panose="02010600030101010101" pitchFamily="2" charset="-122"/>
              </a:rPr>
              <a:t> </a:t>
            </a:r>
            <a:br>
              <a:rPr lang="zh-CN" altLang="en-US" sz="3200">
                <a:solidFill>
                  <a:srgbClr val="FFFFFF"/>
                </a:solidFill>
                <a:latin typeface="宋体" panose="02010600030101010101" pitchFamily="2" charset="-122"/>
                <a:ea typeface="宋体" panose="02010600030101010101" pitchFamily="2" charset="-122"/>
              </a:rPr>
            </a:br>
            <a:r>
              <a:rPr lang="en-US" altLang="zh-CN" sz="3200">
                <a:solidFill>
                  <a:srgbClr val="FFFFFF"/>
                </a:solidFill>
                <a:latin typeface="宋体" panose="02010600030101010101" pitchFamily="2" charset="-122"/>
                <a:ea typeface="宋体" panose="02010600030101010101" pitchFamily="2" charset="-122"/>
              </a:rPr>
              <a:t>http://www.shijiazhuang.gov.cn </a:t>
            </a:r>
            <a:endParaRPr lang="en-US" altLang="zh-CN" sz="3200">
              <a:solidFill>
                <a:srgbClr val="FFFFFF"/>
              </a:solidFill>
              <a:latin typeface="宋体" panose="02010600030101010101" pitchFamily="2" charset="-122"/>
              <a:ea typeface="宋体" panose="02010600030101010101" pitchFamily="2" charset="-122"/>
            </a:endParaRPr>
          </a:p>
        </p:txBody>
      </p:sp>
      <p:grpSp>
        <p:nvGrpSpPr>
          <p:cNvPr id="4" name="Group 16"/>
          <p:cNvGrpSpPr/>
          <p:nvPr/>
        </p:nvGrpSpPr>
        <p:grpSpPr bwMode="auto">
          <a:xfrm>
            <a:off x="381000" y="1219200"/>
            <a:ext cx="8505825" cy="5410200"/>
            <a:chOff x="240" y="768"/>
            <a:chExt cx="5358" cy="3408"/>
          </a:xfrm>
        </p:grpSpPr>
        <p:pic>
          <p:nvPicPr>
            <p:cNvPr id="50181" name="Picture 6" descr="173289_1142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 y="768"/>
              <a:ext cx="5358" cy="3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6191" name="Text Box 15"/>
            <p:cNvSpPr txBox="1">
              <a:spLocks noChangeArrowheads="1"/>
            </p:cNvSpPr>
            <p:nvPr/>
          </p:nvSpPr>
          <p:spPr bwMode="auto">
            <a:xfrm>
              <a:off x="480" y="1104"/>
              <a:ext cx="1440" cy="287"/>
            </a:xfrm>
            <a:prstGeom prst="rect">
              <a:avLst/>
            </a:prstGeom>
            <a:solidFill>
              <a:schemeClr val="tx2"/>
            </a:solidFill>
            <a:ln w="50800">
              <a:noFill/>
              <a:miter lim="800000"/>
            </a:ln>
            <a:effectLst/>
          </p:spPr>
          <p:txBody>
            <a:bodyPr>
              <a:spAutoFit/>
            </a:bodyP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Wingdings" panose="05000000000000000000" pitchFamily="2" charset="2"/>
                <a:buNone/>
                <a:defRPr/>
              </a:pPr>
              <a:r>
                <a:rPr lang="zh-CN" altLang="en-US">
                  <a:solidFill>
                    <a:srgbClr val="FF0000"/>
                  </a:solidFill>
                  <a:effectLst>
                    <a:outerShdw blurRad="38100" dist="38100" dir="2700000" algn="tl">
                      <a:srgbClr val="000000"/>
                    </a:outerShdw>
                  </a:effectLst>
                  <a:latin typeface="Gulim" pitchFamily="34" charset="-127"/>
                  <a:ea typeface="黑体" panose="02010609060101010101" pitchFamily="2" charset="-122"/>
                </a:rPr>
                <a:t>黑客：</a:t>
              </a:r>
              <a:r>
                <a:rPr lang="en-US" altLang="zh-CN">
                  <a:solidFill>
                    <a:srgbClr val="FF0000"/>
                  </a:solidFill>
                  <a:effectLst>
                    <a:outerShdw blurRad="38100" dist="38100" dir="2700000" algn="tl">
                      <a:srgbClr val="000000"/>
                    </a:outerShdw>
                  </a:effectLst>
                  <a:latin typeface="Gulim" pitchFamily="34" charset="-127"/>
                  <a:ea typeface="黑体" panose="02010609060101010101" pitchFamily="2" charset="-122"/>
                </a:rPr>
                <a:t>fuxOr</a:t>
              </a:r>
              <a:endParaRPr lang="en-US" altLang="zh-CN">
                <a:solidFill>
                  <a:srgbClr val="FF0000"/>
                </a:solidFill>
                <a:effectLst>
                  <a:outerShdw blurRad="38100" dist="38100" dir="2700000" algn="tl">
                    <a:srgbClr val="000000"/>
                  </a:outerShdw>
                </a:effectLst>
                <a:latin typeface="Gulim" pitchFamily="34" charset="-127"/>
                <a:ea typeface="黑体" panose="02010609060101010101" pitchFamily="2" charset="-122"/>
              </a:endParaRPr>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oup 8"/>
          <p:cNvGrpSpPr/>
          <p:nvPr/>
        </p:nvGrpSpPr>
        <p:grpSpPr bwMode="auto">
          <a:xfrm>
            <a:off x="0" y="1314450"/>
            <a:ext cx="9144000" cy="4100513"/>
            <a:chOff x="0" y="1193"/>
            <a:chExt cx="5760" cy="2583"/>
          </a:xfrm>
        </p:grpSpPr>
        <p:sp>
          <p:nvSpPr>
            <p:cNvPr id="52231" name="Rectangle 3"/>
            <p:cNvSpPr>
              <a:spLocks noChangeArrowheads="1"/>
            </p:cNvSpPr>
            <p:nvPr/>
          </p:nvSpPr>
          <p:spPr bwMode="auto">
            <a:xfrm>
              <a:off x="0" y="1193"/>
              <a:ext cx="3375" cy="1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grpSp>
          <p:nvGrpSpPr>
            <p:cNvPr id="52232" name="Group 7"/>
            <p:cNvGrpSpPr/>
            <p:nvPr/>
          </p:nvGrpSpPr>
          <p:grpSpPr bwMode="auto">
            <a:xfrm>
              <a:off x="0" y="1193"/>
              <a:ext cx="5760" cy="2583"/>
              <a:chOff x="0" y="1193"/>
              <a:chExt cx="5760" cy="2583"/>
            </a:xfrm>
          </p:grpSpPr>
          <p:sp>
            <p:nvSpPr>
              <p:cNvPr id="52233" name="Rectangle 4"/>
              <p:cNvSpPr>
                <a:spLocks noChangeArrowheads="1"/>
              </p:cNvSpPr>
              <p:nvPr/>
            </p:nvSpPr>
            <p:spPr bwMode="auto">
              <a:xfrm>
                <a:off x="0" y="1193"/>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sp>
            <p:nvSpPr>
              <p:cNvPr id="52234" name="Rectangle 5"/>
              <p:cNvSpPr>
                <a:spLocks noChangeArrowheads="1"/>
              </p:cNvSpPr>
              <p:nvPr/>
            </p:nvSpPr>
            <p:spPr bwMode="auto">
              <a:xfrm>
                <a:off x="0" y="1193"/>
                <a:ext cx="5760" cy="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en-US" altLang="zh-CN" sz="1000">
                    <a:latin typeface="宋体" panose="02010600030101010101" pitchFamily="2" charset="-122"/>
                    <a:ea typeface="宋体" panose="02010600030101010101" pitchFamily="2" charset="-122"/>
                  </a:rPr>
                  <a:t>  </a:t>
                </a:r>
                <a:r>
                  <a:rPr lang="en-US" altLang="zh-CN" sz="26300">
                    <a:latin typeface="Gulim" pitchFamily="34" charset="-127"/>
                    <a:ea typeface="宋体" panose="02010600030101010101" pitchFamily="2" charset="-122"/>
                  </a:rPr>
                  <a:t> </a:t>
                </a:r>
                <a:r>
                  <a:rPr lang="en-US" altLang="zh-CN" sz="1000">
                    <a:latin typeface="Gulim" pitchFamily="34" charset="-127"/>
                    <a:ea typeface="宋体" panose="02010600030101010101" pitchFamily="2" charset="-122"/>
                  </a:rPr>
                  <a:t>                                                                                                  </a:t>
                </a:r>
                <a:r>
                  <a:rPr lang="en-US" altLang="zh-CN" sz="1000">
                    <a:latin typeface="宋体" panose="02010600030101010101" pitchFamily="2" charset="-122"/>
                    <a:ea typeface="宋体" panose="02010600030101010101" pitchFamily="2" charset="-122"/>
                  </a:rPr>
                  <a:t> </a:t>
                </a:r>
                <a:endParaRPr lang="en-US" altLang="zh-CN" sz="1000">
                  <a:latin typeface="宋体" panose="02010600030101010101" pitchFamily="2" charset="-122"/>
                  <a:ea typeface="宋体" panose="02010600030101010101" pitchFamily="2" charset="-122"/>
                </a:endParaRPr>
              </a:p>
            </p:txBody>
          </p:sp>
        </p:grpSp>
      </p:grpSp>
      <p:sp>
        <p:nvSpPr>
          <p:cNvPr id="52227" name="Text Box 9" descr="新闻纸"/>
          <p:cNvSpPr txBox="1">
            <a:spLocks noChangeArrowheads="1"/>
          </p:cNvSpPr>
          <p:nvPr/>
        </p:nvSpPr>
        <p:spPr bwMode="auto">
          <a:xfrm>
            <a:off x="2411413" y="188913"/>
            <a:ext cx="45720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lnSpc>
                <a:spcPct val="70000"/>
              </a:lnSpc>
              <a:buFont typeface="Wingdings" panose="05000000000000000000" pitchFamily="2" charset="2"/>
              <a:buNone/>
            </a:pPr>
            <a:r>
              <a:rPr lang="zh-CN" altLang="en-US" sz="3200" b="1">
                <a:solidFill>
                  <a:srgbClr val="FFFFFF"/>
                </a:solidFill>
                <a:latin typeface="宋体" panose="02010600030101010101" pitchFamily="2" charset="-122"/>
                <a:ea typeface="宋体" panose="02010600030101010101" pitchFamily="2" charset="-122"/>
              </a:rPr>
              <a:t>北京证券 </a:t>
            </a:r>
            <a:br>
              <a:rPr lang="zh-CN" altLang="en-US" sz="3200" b="1">
                <a:solidFill>
                  <a:srgbClr val="FFFFFF"/>
                </a:solidFill>
                <a:latin typeface="宋体" panose="02010600030101010101" pitchFamily="2" charset="-122"/>
                <a:ea typeface="宋体" panose="02010600030101010101" pitchFamily="2" charset="-122"/>
              </a:rPr>
            </a:br>
            <a:r>
              <a:rPr lang="en-US" altLang="zh-CN" sz="3200">
                <a:solidFill>
                  <a:srgbClr val="FFFFFF"/>
                </a:solidFill>
                <a:latin typeface="宋体" panose="02010600030101010101" pitchFamily="2" charset="-122"/>
                <a:ea typeface="宋体" panose="02010600030101010101" pitchFamily="2" charset="-122"/>
              </a:rPr>
              <a:t>http://www.bsc.com.cn</a:t>
            </a:r>
            <a:endParaRPr lang="en-US" altLang="zh-CN" sz="3200">
              <a:solidFill>
                <a:srgbClr val="FFFFFF"/>
              </a:solidFill>
              <a:latin typeface="宋体" panose="02010600030101010101" pitchFamily="2" charset="-122"/>
              <a:ea typeface="宋体" panose="02010600030101010101" pitchFamily="2" charset="-122"/>
            </a:endParaRPr>
          </a:p>
        </p:txBody>
      </p:sp>
      <p:grpSp>
        <p:nvGrpSpPr>
          <p:cNvPr id="4" name="Group 11"/>
          <p:cNvGrpSpPr/>
          <p:nvPr/>
        </p:nvGrpSpPr>
        <p:grpSpPr bwMode="auto">
          <a:xfrm>
            <a:off x="228600" y="1371600"/>
            <a:ext cx="8610600" cy="5334000"/>
            <a:chOff x="144" y="864"/>
            <a:chExt cx="5424" cy="3360"/>
          </a:xfrm>
        </p:grpSpPr>
        <p:pic>
          <p:nvPicPr>
            <p:cNvPr id="52229" name="Picture 6" descr="173452_1146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 y="864"/>
              <a:ext cx="5424" cy="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10" name="Text Box 10"/>
            <p:cNvSpPr txBox="1">
              <a:spLocks noChangeArrowheads="1"/>
            </p:cNvSpPr>
            <p:nvPr/>
          </p:nvSpPr>
          <p:spPr bwMode="auto">
            <a:xfrm>
              <a:off x="288" y="1296"/>
              <a:ext cx="1872" cy="287"/>
            </a:xfrm>
            <a:prstGeom prst="rect">
              <a:avLst/>
            </a:prstGeom>
            <a:solidFill>
              <a:schemeClr val="tx2"/>
            </a:solidFill>
            <a:ln w="50800">
              <a:noFill/>
              <a:miter lim="800000"/>
            </a:ln>
            <a:effectLst/>
          </p:spPr>
          <p:txBody>
            <a:bodyPr>
              <a:spAutoFit/>
            </a:bodyP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Wingdings" panose="05000000000000000000" pitchFamily="2" charset="2"/>
                <a:buNone/>
                <a:defRPr/>
              </a:pPr>
              <a:r>
                <a:rPr lang="zh-CN" altLang="en-US">
                  <a:solidFill>
                    <a:srgbClr val="FF0000"/>
                  </a:solidFill>
                  <a:effectLst>
                    <a:outerShdw blurRad="38100" dist="38100" dir="2700000" algn="tl">
                      <a:srgbClr val="000000"/>
                    </a:outerShdw>
                  </a:effectLst>
                  <a:latin typeface="Gulim" pitchFamily="34" charset="-127"/>
                  <a:ea typeface="黑体" panose="02010609060101010101" pitchFamily="2" charset="-122"/>
                </a:rPr>
                <a:t>黑客</a:t>
              </a:r>
              <a:r>
                <a:rPr lang="en-US" altLang="zh-CN">
                  <a:solidFill>
                    <a:srgbClr val="FF0000"/>
                  </a:solidFill>
                  <a:effectLst>
                    <a:outerShdw blurRad="38100" dist="38100" dir="2700000" algn="tl">
                      <a:srgbClr val="000000"/>
                    </a:outerShdw>
                  </a:effectLst>
                  <a:latin typeface="Gulim" pitchFamily="34" charset="-127"/>
                  <a:ea typeface="黑体" panose="02010609060101010101" pitchFamily="2" charset="-122"/>
                </a:rPr>
                <a:t>:Project China</a:t>
              </a:r>
              <a:endParaRPr lang="en-US" altLang="zh-CN">
                <a:solidFill>
                  <a:srgbClr val="FF0000"/>
                </a:solidFill>
                <a:effectLst>
                  <a:outerShdw blurRad="38100" dist="38100" dir="2700000" algn="tl">
                    <a:srgbClr val="000000"/>
                  </a:outerShdw>
                </a:effectLst>
                <a:latin typeface="Gulim" pitchFamily="34" charset="-127"/>
                <a:ea typeface="黑体" panose="02010609060101010101" pitchFamily="2" charset="-122"/>
              </a:endParaRPr>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vertical)">
                                      <p:cBhvr>
                                        <p:cTn id="7" dur="500"/>
                                        <p:tgtEl>
                                          <p:spTgt spid="4"/>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txBox="1">
            <a:spLocks noChangeArrowheads="1"/>
          </p:cNvSpPr>
          <p:nvPr/>
        </p:nvSpPr>
        <p:spPr bwMode="auto">
          <a:xfrm>
            <a:off x="455613" y="0"/>
            <a:ext cx="86883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zh-CN" altLang="en-US" sz="4000" b="1">
                <a:solidFill>
                  <a:schemeClr val="bg1"/>
                </a:solidFill>
                <a:latin typeface="黑体" panose="02010609060101010101" pitchFamily="2" charset="-122"/>
                <a:ea typeface="黑体" panose="02010609060101010101" pitchFamily="2" charset="-122"/>
              </a:rPr>
              <a:t>第</a:t>
            </a:r>
            <a:r>
              <a:rPr lang="en-US" altLang="zh-CN" sz="4000" b="1">
                <a:solidFill>
                  <a:schemeClr val="bg1"/>
                </a:solidFill>
                <a:latin typeface="黑体" panose="02010609060101010101" pitchFamily="2" charset="-122"/>
                <a:ea typeface="黑体" panose="02010609060101010101" pitchFamily="2" charset="-122"/>
              </a:rPr>
              <a:t>1</a:t>
            </a:r>
            <a:r>
              <a:rPr lang="zh-CN" altLang="en-US" sz="4000" b="1">
                <a:solidFill>
                  <a:schemeClr val="bg1"/>
                </a:solidFill>
                <a:latin typeface="黑体" panose="02010609060101010101" pitchFamily="2" charset="-122"/>
                <a:ea typeface="黑体" panose="02010609060101010101" pitchFamily="2" charset="-122"/>
              </a:rPr>
              <a:t>章  网络安全基础</a:t>
            </a:r>
            <a:endParaRPr lang="zh-CN" altLang="en-US" sz="4000" b="1">
              <a:solidFill>
                <a:schemeClr val="bg1"/>
              </a:solidFill>
              <a:latin typeface="黑体" panose="02010609060101010101" pitchFamily="2" charset="-122"/>
              <a:ea typeface="黑体" panose="02010609060101010101" pitchFamily="2" charset="-122"/>
            </a:endParaRPr>
          </a:p>
        </p:txBody>
      </p:sp>
      <p:grpSp>
        <p:nvGrpSpPr>
          <p:cNvPr id="10243" name="Group 11"/>
          <p:cNvGrpSpPr/>
          <p:nvPr/>
        </p:nvGrpSpPr>
        <p:grpSpPr bwMode="auto">
          <a:xfrm>
            <a:off x="915988" y="1928813"/>
            <a:ext cx="7227887" cy="647700"/>
            <a:chOff x="385" y="1162"/>
            <a:chExt cx="4309" cy="399"/>
          </a:xfrm>
        </p:grpSpPr>
        <p:sp>
          <p:nvSpPr>
            <p:cNvPr id="10303" name="AutoShape 12"/>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10304" name="Group 13"/>
            <p:cNvGrpSpPr/>
            <p:nvPr/>
          </p:nvGrpSpPr>
          <p:grpSpPr bwMode="auto">
            <a:xfrm>
              <a:off x="385" y="1162"/>
              <a:ext cx="614" cy="389"/>
              <a:chOff x="720" y="960"/>
              <a:chExt cx="987" cy="795"/>
            </a:xfrm>
          </p:grpSpPr>
          <p:sp>
            <p:nvSpPr>
              <p:cNvPr id="10307" name="Oval 14"/>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0308" name="Oval 15"/>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0309" name="Oval 16"/>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10305" name="Text Box 17"/>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网络安全需求</a:t>
              </a:r>
              <a:endParaRPr lang="zh-CN" altLang="en-US" sz="3600">
                <a:solidFill>
                  <a:srgbClr val="000099"/>
                </a:solidFill>
                <a:latin typeface="Gulim" pitchFamily="34" charset="-127"/>
                <a:ea typeface="黑体" panose="02010609060101010101" pitchFamily="2" charset="-122"/>
              </a:endParaRPr>
            </a:p>
          </p:txBody>
        </p:sp>
        <p:sp>
          <p:nvSpPr>
            <p:cNvPr id="10306" name="Text Box 18"/>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二</a:t>
              </a:r>
              <a:endParaRPr lang="zh-CN" altLang="en-US" sz="3200">
                <a:solidFill>
                  <a:srgbClr val="FFFFFF"/>
                </a:solidFill>
                <a:ea typeface="黑体" panose="02010609060101010101" pitchFamily="2" charset="-122"/>
              </a:endParaRPr>
            </a:p>
          </p:txBody>
        </p:sp>
      </p:grpSp>
      <p:grpSp>
        <p:nvGrpSpPr>
          <p:cNvPr id="10244" name="Group 19"/>
          <p:cNvGrpSpPr/>
          <p:nvPr/>
        </p:nvGrpSpPr>
        <p:grpSpPr bwMode="auto">
          <a:xfrm>
            <a:off x="900113" y="2714625"/>
            <a:ext cx="7227887" cy="631825"/>
            <a:chOff x="385" y="1162"/>
            <a:chExt cx="4309" cy="389"/>
          </a:xfrm>
        </p:grpSpPr>
        <p:sp>
          <p:nvSpPr>
            <p:cNvPr id="10297" name="AutoShape 20"/>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10298" name="Group 21"/>
            <p:cNvGrpSpPr/>
            <p:nvPr/>
          </p:nvGrpSpPr>
          <p:grpSpPr bwMode="auto">
            <a:xfrm>
              <a:off x="385" y="1162"/>
              <a:ext cx="614" cy="389"/>
              <a:chOff x="720" y="960"/>
              <a:chExt cx="987" cy="795"/>
            </a:xfrm>
          </p:grpSpPr>
          <p:sp>
            <p:nvSpPr>
              <p:cNvPr id="10300" name="Oval 22"/>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0301" name="Oval 23"/>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0302" name="Oval 24"/>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10299" name="Text Box 26"/>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三</a:t>
              </a:r>
              <a:endParaRPr lang="zh-CN" altLang="en-US" sz="3200">
                <a:solidFill>
                  <a:srgbClr val="FFFFFF"/>
                </a:solidFill>
                <a:ea typeface="黑体" panose="02010609060101010101" pitchFamily="2" charset="-122"/>
              </a:endParaRPr>
            </a:p>
          </p:txBody>
        </p:sp>
      </p:grpSp>
      <p:grpSp>
        <p:nvGrpSpPr>
          <p:cNvPr id="10245" name="Group 27"/>
          <p:cNvGrpSpPr/>
          <p:nvPr/>
        </p:nvGrpSpPr>
        <p:grpSpPr bwMode="auto">
          <a:xfrm>
            <a:off x="900113" y="3571875"/>
            <a:ext cx="7227887" cy="647700"/>
            <a:chOff x="385" y="1162"/>
            <a:chExt cx="4309" cy="399"/>
          </a:xfrm>
        </p:grpSpPr>
        <p:sp>
          <p:nvSpPr>
            <p:cNvPr id="10290" name="AutoShape 28"/>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10291" name="Group 29"/>
            <p:cNvGrpSpPr/>
            <p:nvPr/>
          </p:nvGrpSpPr>
          <p:grpSpPr bwMode="auto">
            <a:xfrm>
              <a:off x="385" y="1162"/>
              <a:ext cx="614" cy="389"/>
              <a:chOff x="720" y="960"/>
              <a:chExt cx="987" cy="795"/>
            </a:xfrm>
          </p:grpSpPr>
          <p:sp>
            <p:nvSpPr>
              <p:cNvPr id="10294" name="Oval 30"/>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0295" name="Oval 31"/>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0296" name="Oval 32"/>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10292" name="Text Box 33"/>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en-US" altLang="zh-CN" sz="3200">
                  <a:solidFill>
                    <a:srgbClr val="000099"/>
                  </a:solidFill>
                  <a:latin typeface="Times New Roman" panose="02020603050405020304" pitchFamily="18" charset="0"/>
                  <a:ea typeface="黑体" panose="02010609060101010101" pitchFamily="2" charset="-122"/>
                </a:rPr>
                <a:t> </a:t>
              </a:r>
              <a:endParaRPr lang="zh-CN" altLang="en-US" sz="3200">
                <a:solidFill>
                  <a:srgbClr val="000099"/>
                </a:solidFill>
                <a:latin typeface="Gulim" pitchFamily="34" charset="-127"/>
                <a:ea typeface="黑体" panose="02010609060101010101" pitchFamily="2" charset="-122"/>
              </a:endParaRPr>
            </a:p>
          </p:txBody>
        </p:sp>
        <p:sp>
          <p:nvSpPr>
            <p:cNvPr id="10293" name="Text Box 34"/>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四</a:t>
              </a:r>
              <a:endParaRPr lang="zh-CN" altLang="en-US" sz="3200">
                <a:solidFill>
                  <a:srgbClr val="FFFFFF"/>
                </a:solidFill>
                <a:ea typeface="黑体" panose="02010609060101010101" pitchFamily="2" charset="-122"/>
              </a:endParaRPr>
            </a:p>
          </p:txBody>
        </p:sp>
      </p:grpSp>
      <p:grpSp>
        <p:nvGrpSpPr>
          <p:cNvPr id="10246" name="Group 19"/>
          <p:cNvGrpSpPr/>
          <p:nvPr/>
        </p:nvGrpSpPr>
        <p:grpSpPr bwMode="auto">
          <a:xfrm>
            <a:off x="928688" y="1214438"/>
            <a:ext cx="7162800" cy="604837"/>
            <a:chOff x="385" y="1162"/>
            <a:chExt cx="4309" cy="410"/>
          </a:xfrm>
        </p:grpSpPr>
        <p:sp>
          <p:nvSpPr>
            <p:cNvPr id="10283" name="AutoShape 20"/>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10284" name="Group 21"/>
            <p:cNvGrpSpPr/>
            <p:nvPr/>
          </p:nvGrpSpPr>
          <p:grpSpPr bwMode="auto">
            <a:xfrm>
              <a:off x="385" y="1162"/>
              <a:ext cx="614" cy="389"/>
              <a:chOff x="720" y="960"/>
              <a:chExt cx="987" cy="795"/>
            </a:xfrm>
          </p:grpSpPr>
          <p:sp>
            <p:nvSpPr>
              <p:cNvPr id="10287" name="Oval 22"/>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0288" name="Oval 23"/>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0289" name="Oval 24"/>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10285" name="Text Box 25"/>
            <p:cNvSpPr txBox="1">
              <a:spLocks noChangeArrowheads="1"/>
            </p:cNvSpPr>
            <p:nvPr/>
          </p:nvSpPr>
          <p:spPr bwMode="auto">
            <a:xfrm>
              <a:off x="987" y="1162"/>
              <a:ext cx="3694"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引言</a:t>
              </a:r>
              <a:endParaRPr lang="zh-CN" altLang="en-US" sz="3600">
                <a:solidFill>
                  <a:srgbClr val="000099"/>
                </a:solidFill>
                <a:latin typeface="Gulim" pitchFamily="34" charset="-127"/>
                <a:ea typeface="黑体" panose="02010609060101010101" pitchFamily="2" charset="-122"/>
              </a:endParaRPr>
            </a:p>
          </p:txBody>
        </p:sp>
        <p:sp>
          <p:nvSpPr>
            <p:cNvPr id="10286" name="Text Box 26"/>
            <p:cNvSpPr txBox="1">
              <a:spLocks noChangeArrowheads="1"/>
            </p:cNvSpPr>
            <p:nvPr/>
          </p:nvSpPr>
          <p:spPr bwMode="auto">
            <a:xfrm>
              <a:off x="561" y="1175"/>
              <a:ext cx="35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一</a:t>
              </a:r>
              <a:endParaRPr lang="zh-CN" altLang="en-US" sz="3200">
                <a:solidFill>
                  <a:srgbClr val="FFFFFF"/>
                </a:solidFill>
                <a:ea typeface="黑体" panose="02010609060101010101" pitchFamily="2" charset="-122"/>
              </a:endParaRPr>
            </a:p>
          </p:txBody>
        </p:sp>
      </p:grpSp>
      <p:grpSp>
        <p:nvGrpSpPr>
          <p:cNvPr id="10247" name="Group 27"/>
          <p:cNvGrpSpPr/>
          <p:nvPr/>
        </p:nvGrpSpPr>
        <p:grpSpPr bwMode="auto">
          <a:xfrm>
            <a:off x="857250" y="4429125"/>
            <a:ext cx="7227888" cy="647700"/>
            <a:chOff x="385" y="1162"/>
            <a:chExt cx="4309" cy="399"/>
          </a:xfrm>
        </p:grpSpPr>
        <p:sp>
          <p:nvSpPr>
            <p:cNvPr id="10276" name="AutoShape 28"/>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10277" name="Group 29"/>
            <p:cNvGrpSpPr/>
            <p:nvPr/>
          </p:nvGrpSpPr>
          <p:grpSpPr bwMode="auto">
            <a:xfrm>
              <a:off x="385" y="1162"/>
              <a:ext cx="614" cy="389"/>
              <a:chOff x="720" y="960"/>
              <a:chExt cx="987" cy="795"/>
            </a:xfrm>
          </p:grpSpPr>
          <p:sp>
            <p:nvSpPr>
              <p:cNvPr id="10280" name="Oval 30"/>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0281" name="Oval 31"/>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0282" name="Oval 32"/>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10278" name="Text Box 33"/>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endParaRPr lang="zh-CN" altLang="en-US" sz="3200">
                <a:solidFill>
                  <a:srgbClr val="000099"/>
                </a:solidFill>
                <a:latin typeface="Gulim" pitchFamily="34" charset="-127"/>
                <a:ea typeface="黑体" panose="02010609060101010101" pitchFamily="2" charset="-122"/>
              </a:endParaRPr>
            </a:p>
          </p:txBody>
        </p:sp>
        <p:sp>
          <p:nvSpPr>
            <p:cNvPr id="10279" name="Text Box 34"/>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五</a:t>
              </a:r>
              <a:endParaRPr lang="zh-CN" altLang="en-US" sz="3200">
                <a:solidFill>
                  <a:srgbClr val="FFFFFF"/>
                </a:solidFill>
                <a:ea typeface="黑体" panose="02010609060101010101" pitchFamily="2" charset="-122"/>
              </a:endParaRPr>
            </a:p>
          </p:txBody>
        </p:sp>
      </p:grpSp>
      <p:grpSp>
        <p:nvGrpSpPr>
          <p:cNvPr id="10248" name="Group 27"/>
          <p:cNvGrpSpPr/>
          <p:nvPr/>
        </p:nvGrpSpPr>
        <p:grpSpPr bwMode="auto">
          <a:xfrm>
            <a:off x="915988" y="5286375"/>
            <a:ext cx="7227887" cy="647700"/>
            <a:chOff x="385" y="1162"/>
            <a:chExt cx="4309" cy="399"/>
          </a:xfrm>
        </p:grpSpPr>
        <p:sp>
          <p:nvSpPr>
            <p:cNvPr id="10269" name="AutoShape 28"/>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10270" name="Group 29"/>
            <p:cNvGrpSpPr/>
            <p:nvPr/>
          </p:nvGrpSpPr>
          <p:grpSpPr bwMode="auto">
            <a:xfrm>
              <a:off x="385" y="1162"/>
              <a:ext cx="614" cy="389"/>
              <a:chOff x="720" y="960"/>
              <a:chExt cx="987" cy="795"/>
            </a:xfrm>
          </p:grpSpPr>
          <p:sp>
            <p:nvSpPr>
              <p:cNvPr id="10273" name="Oval 30"/>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0274" name="Oval 31"/>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0275" name="Oval 32"/>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10271" name="Text Box 33"/>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网络攻击的常见形式</a:t>
              </a:r>
              <a:endParaRPr lang="zh-CN" altLang="en-US" sz="3200">
                <a:solidFill>
                  <a:srgbClr val="000099"/>
                </a:solidFill>
                <a:latin typeface="Gulim" pitchFamily="34" charset="-127"/>
                <a:ea typeface="黑体" panose="02010609060101010101" pitchFamily="2" charset="-122"/>
              </a:endParaRPr>
            </a:p>
          </p:txBody>
        </p:sp>
        <p:sp>
          <p:nvSpPr>
            <p:cNvPr id="10272" name="Text Box 34"/>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六</a:t>
              </a:r>
              <a:endParaRPr lang="zh-CN" altLang="en-US" sz="3200">
                <a:solidFill>
                  <a:srgbClr val="FFFFFF"/>
                </a:solidFill>
                <a:ea typeface="黑体" panose="02010609060101010101" pitchFamily="2" charset="-122"/>
              </a:endParaRPr>
            </a:p>
          </p:txBody>
        </p:sp>
      </p:grpSp>
      <p:grpSp>
        <p:nvGrpSpPr>
          <p:cNvPr id="10249" name="Group 27"/>
          <p:cNvGrpSpPr/>
          <p:nvPr/>
        </p:nvGrpSpPr>
        <p:grpSpPr bwMode="auto">
          <a:xfrm>
            <a:off x="928688" y="6072188"/>
            <a:ext cx="7227887" cy="647700"/>
            <a:chOff x="385" y="1162"/>
            <a:chExt cx="4309" cy="399"/>
          </a:xfrm>
        </p:grpSpPr>
        <p:sp>
          <p:nvSpPr>
            <p:cNvPr id="10262" name="AutoShape 28"/>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10263" name="Group 29"/>
            <p:cNvGrpSpPr/>
            <p:nvPr/>
          </p:nvGrpSpPr>
          <p:grpSpPr bwMode="auto">
            <a:xfrm>
              <a:off x="385" y="1162"/>
              <a:ext cx="614" cy="389"/>
              <a:chOff x="720" y="960"/>
              <a:chExt cx="987" cy="795"/>
            </a:xfrm>
          </p:grpSpPr>
          <p:sp>
            <p:nvSpPr>
              <p:cNvPr id="10266" name="Oval 30"/>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0267" name="Oval 31"/>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0268" name="Oval 32"/>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10264" name="Text Box 33"/>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开放式系统互联安全体系结构</a:t>
              </a:r>
              <a:endParaRPr lang="zh-CN" altLang="en-US" sz="3200">
                <a:solidFill>
                  <a:srgbClr val="000099"/>
                </a:solidFill>
                <a:latin typeface="Gulim" pitchFamily="34" charset="-127"/>
                <a:ea typeface="黑体" panose="02010609060101010101" pitchFamily="2" charset="-122"/>
              </a:endParaRPr>
            </a:p>
          </p:txBody>
        </p:sp>
        <p:sp>
          <p:nvSpPr>
            <p:cNvPr id="10265" name="Text Box 34"/>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七</a:t>
              </a:r>
              <a:endParaRPr lang="zh-CN" altLang="en-US" sz="3200">
                <a:solidFill>
                  <a:srgbClr val="FFFFFF"/>
                </a:solidFill>
                <a:ea typeface="黑体" panose="02010609060101010101" pitchFamily="2" charset="-122"/>
              </a:endParaRPr>
            </a:p>
          </p:txBody>
        </p:sp>
      </p:grpSp>
      <p:sp>
        <p:nvSpPr>
          <p:cNvPr id="10250" name="Text Box 25"/>
          <p:cNvSpPr txBox="1">
            <a:spLocks noChangeArrowheads="1"/>
          </p:cNvSpPr>
          <p:nvPr/>
        </p:nvSpPr>
        <p:spPr bwMode="auto">
          <a:xfrm>
            <a:off x="1857375" y="4500563"/>
            <a:ext cx="6196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 安全攻击的分类</a:t>
            </a:r>
            <a:endParaRPr lang="zh-CN" altLang="en-US" sz="3600">
              <a:solidFill>
                <a:srgbClr val="000099"/>
              </a:solidFill>
              <a:latin typeface="Gulim" pitchFamily="34" charset="-127"/>
              <a:ea typeface="黑体" panose="02010609060101010101" pitchFamily="2" charset="-122"/>
            </a:endParaRPr>
          </a:p>
        </p:txBody>
      </p:sp>
      <p:sp>
        <p:nvSpPr>
          <p:cNvPr id="10251" name="Text Box 17"/>
          <p:cNvSpPr txBox="1">
            <a:spLocks noChangeArrowheads="1"/>
          </p:cNvSpPr>
          <p:nvPr/>
        </p:nvSpPr>
        <p:spPr bwMode="auto">
          <a:xfrm>
            <a:off x="2000250" y="2786063"/>
            <a:ext cx="6196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安全威胁与防护措施</a:t>
            </a:r>
            <a:endParaRPr lang="zh-CN" altLang="en-US" sz="3600">
              <a:solidFill>
                <a:srgbClr val="000099"/>
              </a:solidFill>
              <a:latin typeface="Gulim" pitchFamily="34" charset="-127"/>
              <a:ea typeface="黑体" panose="02010609060101010101" pitchFamily="2" charset="-122"/>
            </a:endParaRPr>
          </a:p>
        </p:txBody>
      </p:sp>
      <p:sp>
        <p:nvSpPr>
          <p:cNvPr id="10252" name="Text Box 17"/>
          <p:cNvSpPr txBox="1">
            <a:spLocks noChangeArrowheads="1"/>
          </p:cNvSpPr>
          <p:nvPr/>
        </p:nvSpPr>
        <p:spPr bwMode="auto">
          <a:xfrm>
            <a:off x="2000250" y="3643313"/>
            <a:ext cx="6196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网络安全策略</a:t>
            </a:r>
            <a:endParaRPr lang="zh-CN" altLang="en-US" sz="3600">
              <a:solidFill>
                <a:srgbClr val="000099"/>
              </a:solidFill>
              <a:latin typeface="Gulim" pitchFamily="34" charset="-127"/>
              <a:ea typeface="黑体" panose="02010609060101010101" pitchFamily="2" charset="-122"/>
            </a:endParaRPr>
          </a:p>
        </p:txBody>
      </p:sp>
      <p:grpSp>
        <p:nvGrpSpPr>
          <p:cNvPr id="10253" name="Group 19"/>
          <p:cNvGrpSpPr/>
          <p:nvPr/>
        </p:nvGrpSpPr>
        <p:grpSpPr bwMode="auto">
          <a:xfrm>
            <a:off x="928688" y="1214438"/>
            <a:ext cx="7162800" cy="604837"/>
            <a:chOff x="385" y="1162"/>
            <a:chExt cx="4309" cy="410"/>
          </a:xfrm>
        </p:grpSpPr>
        <p:sp>
          <p:nvSpPr>
            <p:cNvPr id="10255" name="AutoShape 20"/>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10256" name="Group 21"/>
            <p:cNvGrpSpPr/>
            <p:nvPr/>
          </p:nvGrpSpPr>
          <p:grpSpPr bwMode="auto">
            <a:xfrm>
              <a:off x="385" y="1162"/>
              <a:ext cx="614" cy="389"/>
              <a:chOff x="720" y="960"/>
              <a:chExt cx="987" cy="795"/>
            </a:xfrm>
          </p:grpSpPr>
          <p:sp>
            <p:nvSpPr>
              <p:cNvPr id="10259" name="Oval 22"/>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0260" name="Oval 23"/>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0261" name="Oval 24"/>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10257" name="Text Box 25"/>
            <p:cNvSpPr txBox="1">
              <a:spLocks noChangeArrowheads="1"/>
            </p:cNvSpPr>
            <p:nvPr/>
          </p:nvSpPr>
          <p:spPr bwMode="auto">
            <a:xfrm>
              <a:off x="987" y="1162"/>
              <a:ext cx="3694"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引言</a:t>
              </a:r>
              <a:endParaRPr lang="zh-CN" altLang="en-US" sz="3600">
                <a:solidFill>
                  <a:srgbClr val="000099"/>
                </a:solidFill>
                <a:latin typeface="Gulim" pitchFamily="34" charset="-127"/>
                <a:ea typeface="黑体" panose="02010609060101010101" pitchFamily="2" charset="-122"/>
              </a:endParaRPr>
            </a:p>
          </p:txBody>
        </p:sp>
        <p:sp>
          <p:nvSpPr>
            <p:cNvPr id="10258" name="Text Box 26"/>
            <p:cNvSpPr txBox="1">
              <a:spLocks noChangeArrowheads="1"/>
            </p:cNvSpPr>
            <p:nvPr/>
          </p:nvSpPr>
          <p:spPr bwMode="auto">
            <a:xfrm>
              <a:off x="561" y="1175"/>
              <a:ext cx="35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一</a:t>
              </a:r>
              <a:endParaRPr lang="zh-CN" altLang="en-US" sz="3200">
                <a:solidFill>
                  <a:srgbClr val="FFFFFF"/>
                </a:solidFill>
                <a:ea typeface="黑体" panose="02010609060101010101" pitchFamily="2" charset="-122"/>
              </a:endParaRPr>
            </a:p>
          </p:txBody>
        </p:sp>
      </p:grpSp>
      <p:sp>
        <p:nvSpPr>
          <p:cNvPr id="10254" name="Rectangle 43"/>
          <p:cNvSpPr>
            <a:spLocks noChangeArrowheads="1"/>
          </p:cNvSpPr>
          <p:nvPr/>
        </p:nvSpPr>
        <p:spPr bwMode="auto">
          <a:xfrm>
            <a:off x="428625" y="1873250"/>
            <a:ext cx="8435975" cy="4984750"/>
          </a:xfrm>
          <a:prstGeom prst="rect">
            <a:avLst/>
          </a:prstGeom>
          <a:solidFill>
            <a:schemeClr val="bg1">
              <a:alpha val="74901"/>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en-US" altLang="zh-CN" b="1">
              <a:solidFill>
                <a:srgbClr val="003399"/>
              </a:solidFill>
              <a:latin typeface="Calibri" panose="020F0502020204030204" pitchFamily="34" charset="0"/>
            </a:endParaRPr>
          </a:p>
        </p:txBody>
      </p:sp>
    </p:spTree>
  </p:cSld>
  <p:clrMapOvr>
    <a:masterClrMapping/>
  </p:clrMapOvr>
  <p:transition>
    <p:pull dir="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4" name="Group 8"/>
          <p:cNvGrpSpPr/>
          <p:nvPr/>
        </p:nvGrpSpPr>
        <p:grpSpPr bwMode="auto">
          <a:xfrm>
            <a:off x="0" y="1395413"/>
            <a:ext cx="9144000" cy="3948112"/>
            <a:chOff x="0" y="1193"/>
            <a:chExt cx="5760" cy="2487"/>
          </a:xfrm>
        </p:grpSpPr>
        <p:sp>
          <p:nvSpPr>
            <p:cNvPr id="54279" name="Rectangle 3"/>
            <p:cNvSpPr>
              <a:spLocks noChangeArrowheads="1"/>
            </p:cNvSpPr>
            <p:nvPr/>
          </p:nvSpPr>
          <p:spPr bwMode="auto">
            <a:xfrm>
              <a:off x="0" y="1193"/>
              <a:ext cx="3375" cy="1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grpSp>
          <p:nvGrpSpPr>
            <p:cNvPr id="54280" name="Group 7"/>
            <p:cNvGrpSpPr/>
            <p:nvPr/>
          </p:nvGrpSpPr>
          <p:grpSpPr bwMode="auto">
            <a:xfrm>
              <a:off x="0" y="1193"/>
              <a:ext cx="5760" cy="2487"/>
              <a:chOff x="0" y="1193"/>
              <a:chExt cx="5760" cy="2487"/>
            </a:xfrm>
          </p:grpSpPr>
          <p:sp>
            <p:nvSpPr>
              <p:cNvPr id="54281" name="Rectangle 4"/>
              <p:cNvSpPr>
                <a:spLocks noChangeArrowheads="1"/>
              </p:cNvSpPr>
              <p:nvPr/>
            </p:nvSpPr>
            <p:spPr bwMode="auto">
              <a:xfrm>
                <a:off x="0" y="1193"/>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sp>
            <p:nvSpPr>
              <p:cNvPr id="54282" name="Rectangle 5"/>
              <p:cNvSpPr>
                <a:spLocks noChangeArrowheads="1"/>
              </p:cNvSpPr>
              <p:nvPr/>
            </p:nvSpPr>
            <p:spPr bwMode="auto">
              <a:xfrm>
                <a:off x="0" y="1193"/>
                <a:ext cx="5760" cy="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en-US" altLang="zh-CN" sz="1000">
                    <a:latin typeface="宋体" panose="02010600030101010101" pitchFamily="2" charset="-122"/>
                    <a:ea typeface="宋体" panose="02010600030101010101" pitchFamily="2" charset="-122"/>
                  </a:rPr>
                  <a:t>  </a:t>
                </a:r>
                <a:r>
                  <a:rPr lang="en-US" altLang="zh-CN" sz="25300">
                    <a:latin typeface="Gulim" pitchFamily="34" charset="-127"/>
                    <a:ea typeface="宋体" panose="02010600030101010101" pitchFamily="2" charset="-122"/>
                  </a:rPr>
                  <a:t> </a:t>
                </a:r>
                <a:r>
                  <a:rPr lang="en-US" altLang="zh-CN" sz="1000">
                    <a:latin typeface="Gulim" pitchFamily="34" charset="-127"/>
                    <a:ea typeface="宋体" panose="02010600030101010101" pitchFamily="2" charset="-122"/>
                  </a:rPr>
                  <a:t>                                                                                                  </a:t>
                </a:r>
                <a:r>
                  <a:rPr lang="en-US" altLang="zh-CN" sz="1000">
                    <a:latin typeface="宋体" panose="02010600030101010101" pitchFamily="2" charset="-122"/>
                    <a:ea typeface="宋体" panose="02010600030101010101" pitchFamily="2" charset="-122"/>
                  </a:rPr>
                  <a:t> </a:t>
                </a:r>
                <a:endParaRPr lang="en-US" altLang="zh-CN" sz="1000">
                  <a:latin typeface="宋体" panose="02010600030101010101" pitchFamily="2" charset="-122"/>
                  <a:ea typeface="宋体" panose="02010600030101010101" pitchFamily="2" charset="-122"/>
                </a:endParaRPr>
              </a:p>
            </p:txBody>
          </p:sp>
        </p:grpSp>
      </p:grpSp>
      <p:sp>
        <p:nvSpPr>
          <p:cNvPr id="54275" name="Text Box 9" descr="新闻纸"/>
          <p:cNvSpPr txBox="1">
            <a:spLocks noChangeArrowheads="1"/>
          </p:cNvSpPr>
          <p:nvPr/>
        </p:nvSpPr>
        <p:spPr bwMode="auto">
          <a:xfrm>
            <a:off x="900113" y="188913"/>
            <a:ext cx="72009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lnSpc>
                <a:spcPct val="70000"/>
              </a:lnSpc>
              <a:buFont typeface="Wingdings" panose="05000000000000000000" pitchFamily="2" charset="2"/>
              <a:buNone/>
            </a:pPr>
            <a:r>
              <a:rPr lang="zh-CN" altLang="en-US" sz="3200" b="1">
                <a:solidFill>
                  <a:srgbClr val="FFFFFF"/>
                </a:solidFill>
                <a:latin typeface="宋体" panose="02010600030101010101" pitchFamily="2" charset="-122"/>
                <a:ea typeface="宋体" panose="02010600030101010101" pitchFamily="2" charset="-122"/>
              </a:rPr>
              <a:t>加拿大黑客加入</a:t>
            </a:r>
            <a:r>
              <a:rPr lang="zh-CN" altLang="en-US" sz="3200" b="1">
                <a:solidFill>
                  <a:srgbClr val="FFFFFF"/>
                </a:solidFill>
                <a:latin typeface="Gulim" pitchFamily="34" charset="-127"/>
                <a:ea typeface="宋体" panose="02010600030101010101" pitchFamily="2" charset="-122"/>
              </a:rPr>
              <a:t>“</a:t>
            </a:r>
            <a:r>
              <a:rPr lang="zh-CN" altLang="en-US" sz="3200" b="1">
                <a:solidFill>
                  <a:srgbClr val="FFFFFF"/>
                </a:solidFill>
                <a:latin typeface="宋体" panose="02010600030101010101" pitchFamily="2" charset="-122"/>
                <a:ea typeface="宋体" panose="02010600030101010101" pitchFamily="2" charset="-122"/>
              </a:rPr>
              <a:t>中美黑客大战</a:t>
            </a:r>
            <a:r>
              <a:rPr lang="zh-CN" altLang="en-US" sz="3200" b="1">
                <a:solidFill>
                  <a:srgbClr val="FFFFFF"/>
                </a:solidFill>
                <a:latin typeface="Gulim" pitchFamily="34" charset="-127"/>
                <a:ea typeface="宋体" panose="02010600030101010101" pitchFamily="2" charset="-122"/>
              </a:rPr>
              <a:t>”</a:t>
            </a:r>
            <a:r>
              <a:rPr lang="zh-CN" altLang="en-US" sz="3200" b="1">
                <a:solidFill>
                  <a:srgbClr val="FFFFFF"/>
                </a:solidFill>
                <a:latin typeface="宋体" panose="02010600030101010101" pitchFamily="2" charset="-122"/>
                <a:ea typeface="宋体" panose="02010600030101010101" pitchFamily="2" charset="-122"/>
              </a:rPr>
              <a:t> </a:t>
            </a:r>
            <a:br>
              <a:rPr lang="zh-CN" altLang="en-US" sz="3200" b="1">
                <a:solidFill>
                  <a:srgbClr val="FFFFFF"/>
                </a:solidFill>
                <a:latin typeface="宋体" panose="02010600030101010101" pitchFamily="2" charset="-122"/>
                <a:ea typeface="宋体" panose="02010600030101010101" pitchFamily="2" charset="-122"/>
              </a:rPr>
            </a:br>
            <a:r>
              <a:rPr lang="zh-CN" altLang="en-US" sz="3200" b="1">
                <a:solidFill>
                  <a:srgbClr val="FFFFFF"/>
                </a:solidFill>
                <a:latin typeface="宋体" panose="02010600030101010101" pitchFamily="2" charset="-122"/>
                <a:ea typeface="宋体" panose="02010600030101010101" pitchFamily="2" charset="-122"/>
              </a:rPr>
              <a:t>　</a:t>
            </a:r>
            <a:r>
              <a:rPr lang="en-US" altLang="zh-CN" sz="3200">
                <a:solidFill>
                  <a:srgbClr val="FFFFFF"/>
                </a:solidFill>
                <a:latin typeface="宋体" panose="02010600030101010101" pitchFamily="2" charset="-122"/>
                <a:ea typeface="宋体" panose="02010600030101010101" pitchFamily="2" charset="-122"/>
              </a:rPr>
              <a:t>www.500top.com.cn</a:t>
            </a:r>
            <a:endParaRPr lang="en-US" altLang="zh-CN" sz="3200">
              <a:solidFill>
                <a:srgbClr val="FFFFFF"/>
              </a:solidFill>
              <a:latin typeface="宋体" panose="02010600030101010101" pitchFamily="2" charset="-122"/>
              <a:ea typeface="宋体" panose="02010600030101010101" pitchFamily="2" charset="-122"/>
            </a:endParaRPr>
          </a:p>
        </p:txBody>
      </p:sp>
      <p:grpSp>
        <p:nvGrpSpPr>
          <p:cNvPr id="4" name="Group 11"/>
          <p:cNvGrpSpPr/>
          <p:nvPr/>
        </p:nvGrpSpPr>
        <p:grpSpPr bwMode="auto">
          <a:xfrm>
            <a:off x="228600" y="1295400"/>
            <a:ext cx="8672513" cy="5410200"/>
            <a:chOff x="144" y="816"/>
            <a:chExt cx="5463" cy="3408"/>
          </a:xfrm>
        </p:grpSpPr>
        <p:pic>
          <p:nvPicPr>
            <p:cNvPr id="54277" name="Picture 6" descr="173278_1142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 y="816"/>
              <a:ext cx="5463" cy="3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234" name="Text Box 10"/>
            <p:cNvSpPr txBox="1">
              <a:spLocks noChangeArrowheads="1"/>
            </p:cNvSpPr>
            <p:nvPr/>
          </p:nvSpPr>
          <p:spPr bwMode="auto">
            <a:xfrm>
              <a:off x="288" y="1296"/>
              <a:ext cx="1872" cy="287"/>
            </a:xfrm>
            <a:prstGeom prst="rect">
              <a:avLst/>
            </a:prstGeom>
            <a:solidFill>
              <a:schemeClr val="tx2"/>
            </a:solidFill>
            <a:ln w="50800">
              <a:noFill/>
              <a:miter lim="800000"/>
            </a:ln>
            <a:effectLst/>
          </p:spPr>
          <p:txBody>
            <a:bodyPr>
              <a:spAutoFit/>
            </a:bodyP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Wingdings" panose="05000000000000000000" pitchFamily="2" charset="2"/>
                <a:buNone/>
                <a:defRPr/>
              </a:pPr>
              <a:r>
                <a:rPr lang="zh-CN" altLang="en-US">
                  <a:solidFill>
                    <a:srgbClr val="FF0000"/>
                  </a:solidFill>
                  <a:effectLst>
                    <a:outerShdw blurRad="38100" dist="38100" dir="2700000" algn="tl">
                      <a:srgbClr val="000000"/>
                    </a:outerShdw>
                  </a:effectLst>
                  <a:latin typeface="Gulim" pitchFamily="34" charset="-127"/>
                  <a:ea typeface="黑体" panose="02010609060101010101" pitchFamily="2" charset="-122"/>
                </a:rPr>
                <a:t>黑客：</a:t>
              </a:r>
              <a:r>
                <a:rPr lang="en-US" altLang="zh-CN">
                  <a:solidFill>
                    <a:srgbClr val="FF0000"/>
                  </a:solidFill>
                  <a:effectLst>
                    <a:outerShdw blurRad="38100" dist="38100" dir="2700000" algn="tl">
                      <a:srgbClr val="000000"/>
                    </a:outerShdw>
                  </a:effectLst>
                  <a:latin typeface="Gulim" pitchFamily="34" charset="-127"/>
                  <a:ea typeface="黑体" panose="02010609060101010101" pitchFamily="2" charset="-122"/>
                </a:rPr>
                <a:t>Odius</a:t>
              </a:r>
              <a:endParaRPr lang="en-US" altLang="zh-CN">
                <a:solidFill>
                  <a:srgbClr val="FF0000"/>
                </a:solidFill>
                <a:effectLst>
                  <a:outerShdw blurRad="38100" dist="38100" dir="2700000" algn="tl">
                    <a:srgbClr val="000000"/>
                  </a:outerShdw>
                </a:effectLst>
                <a:latin typeface="Gulim" pitchFamily="34" charset="-127"/>
                <a:ea typeface="黑体" panose="02010609060101010101" pitchFamily="2" charset="-122"/>
              </a:endParaRPr>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500"/>
                                        <p:tgtEl>
                                          <p:spTgt spid="4"/>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2" name="Group 8"/>
          <p:cNvGrpSpPr/>
          <p:nvPr/>
        </p:nvGrpSpPr>
        <p:grpSpPr bwMode="auto">
          <a:xfrm>
            <a:off x="0" y="1333500"/>
            <a:ext cx="9144000" cy="4191000"/>
            <a:chOff x="0" y="1193"/>
            <a:chExt cx="5760" cy="2640"/>
          </a:xfrm>
        </p:grpSpPr>
        <p:sp>
          <p:nvSpPr>
            <p:cNvPr id="56327" name="Rectangle 3"/>
            <p:cNvSpPr>
              <a:spLocks noChangeArrowheads="1"/>
            </p:cNvSpPr>
            <p:nvPr/>
          </p:nvSpPr>
          <p:spPr bwMode="auto">
            <a:xfrm>
              <a:off x="0" y="1193"/>
              <a:ext cx="3375" cy="1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grpSp>
          <p:nvGrpSpPr>
            <p:cNvPr id="56328" name="Group 7"/>
            <p:cNvGrpSpPr/>
            <p:nvPr/>
          </p:nvGrpSpPr>
          <p:grpSpPr bwMode="auto">
            <a:xfrm>
              <a:off x="0" y="1193"/>
              <a:ext cx="5760" cy="2640"/>
              <a:chOff x="0" y="1193"/>
              <a:chExt cx="5760" cy="2640"/>
            </a:xfrm>
          </p:grpSpPr>
          <p:sp>
            <p:nvSpPr>
              <p:cNvPr id="56329" name="Rectangle 4"/>
              <p:cNvSpPr>
                <a:spLocks noChangeArrowheads="1"/>
              </p:cNvSpPr>
              <p:nvPr/>
            </p:nvSpPr>
            <p:spPr bwMode="auto">
              <a:xfrm>
                <a:off x="0" y="1193"/>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sp>
            <p:nvSpPr>
              <p:cNvPr id="56330" name="Rectangle 5"/>
              <p:cNvSpPr>
                <a:spLocks noChangeArrowheads="1"/>
              </p:cNvSpPr>
              <p:nvPr/>
            </p:nvSpPr>
            <p:spPr bwMode="auto">
              <a:xfrm>
                <a:off x="0" y="1193"/>
                <a:ext cx="5760" cy="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en-US" altLang="zh-CN" sz="1000">
                    <a:latin typeface="宋体" panose="02010600030101010101" pitchFamily="2" charset="-122"/>
                    <a:ea typeface="宋体" panose="02010600030101010101" pitchFamily="2" charset="-122"/>
                  </a:rPr>
                  <a:t>  </a:t>
                </a:r>
                <a:r>
                  <a:rPr lang="en-US" altLang="zh-CN" sz="25900">
                    <a:latin typeface="Gulim" pitchFamily="34" charset="-127"/>
                    <a:ea typeface="宋体" panose="02010600030101010101" pitchFamily="2" charset="-122"/>
                  </a:rPr>
                  <a:t> </a:t>
                </a:r>
                <a:r>
                  <a:rPr lang="en-US" altLang="zh-CN" sz="1000">
                    <a:latin typeface="Gulim" pitchFamily="34" charset="-127"/>
                    <a:ea typeface="宋体" panose="02010600030101010101" pitchFamily="2" charset="-122"/>
                  </a:rPr>
                  <a:t>                                                                                         </a:t>
                </a:r>
                <a:endParaRPr lang="en-US" altLang="zh-CN" sz="1000">
                  <a:latin typeface="宋体" panose="02010600030101010101" pitchFamily="2" charset="-122"/>
                  <a:ea typeface="宋体" panose="02010600030101010101" pitchFamily="2" charset="-122"/>
                </a:endParaRPr>
              </a:p>
              <a:p>
                <a:endParaRPr lang="en-US" altLang="zh-CN" sz="1000">
                  <a:latin typeface="宋体" panose="02010600030101010101" pitchFamily="2" charset="-122"/>
                  <a:ea typeface="宋体" panose="02010600030101010101" pitchFamily="2" charset="-122"/>
                </a:endParaRPr>
              </a:p>
            </p:txBody>
          </p:sp>
        </p:grpSp>
      </p:grpSp>
      <p:sp>
        <p:nvSpPr>
          <p:cNvPr id="56323" name="Text Box 9" descr="新闻纸"/>
          <p:cNvSpPr txBox="1">
            <a:spLocks noChangeArrowheads="1"/>
          </p:cNvSpPr>
          <p:nvPr/>
        </p:nvSpPr>
        <p:spPr bwMode="auto">
          <a:xfrm>
            <a:off x="1042988" y="228600"/>
            <a:ext cx="6500812"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lnSpc>
                <a:spcPct val="70000"/>
              </a:lnSpc>
              <a:buFont typeface="Wingdings" panose="05000000000000000000" pitchFamily="2" charset="2"/>
              <a:buNone/>
            </a:pPr>
            <a:r>
              <a:rPr lang="zh-CN" altLang="en-US" sz="3200" b="1">
                <a:solidFill>
                  <a:srgbClr val="FFFFFF"/>
                </a:solidFill>
                <a:latin typeface="宋体" panose="02010600030101010101" pitchFamily="2" charset="-122"/>
                <a:ea typeface="宋体" panose="02010600030101010101" pitchFamily="2" charset="-122"/>
              </a:rPr>
              <a:t>解放军医学图书馆　</a:t>
            </a:r>
            <a:r>
              <a:rPr lang="en-US" altLang="zh-CN" sz="3200">
                <a:solidFill>
                  <a:srgbClr val="FFFFFF"/>
                </a:solidFill>
                <a:latin typeface="宋体" panose="02010600030101010101" pitchFamily="2" charset="-122"/>
                <a:ea typeface="宋体" panose="02010600030101010101" pitchFamily="2" charset="-122"/>
              </a:rPr>
              <a:t>http://www.mlpla.org.cn</a:t>
            </a:r>
            <a:endParaRPr lang="en-US" altLang="zh-CN" sz="3200">
              <a:solidFill>
                <a:srgbClr val="FFFFFF"/>
              </a:solidFill>
              <a:latin typeface="宋体" panose="02010600030101010101" pitchFamily="2" charset="-122"/>
              <a:ea typeface="宋体" panose="02010600030101010101" pitchFamily="2" charset="-122"/>
            </a:endParaRPr>
          </a:p>
        </p:txBody>
      </p:sp>
      <p:grpSp>
        <p:nvGrpSpPr>
          <p:cNvPr id="4" name="Group 11"/>
          <p:cNvGrpSpPr/>
          <p:nvPr/>
        </p:nvGrpSpPr>
        <p:grpSpPr bwMode="auto">
          <a:xfrm>
            <a:off x="228600" y="1066800"/>
            <a:ext cx="8686800" cy="5638800"/>
            <a:chOff x="144" y="672"/>
            <a:chExt cx="5472" cy="3552"/>
          </a:xfrm>
        </p:grpSpPr>
        <p:pic>
          <p:nvPicPr>
            <p:cNvPr id="56325" name="Picture 6" descr="172887_1129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 y="672"/>
              <a:ext cx="5472" cy="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258" name="Text Box 10"/>
            <p:cNvSpPr txBox="1">
              <a:spLocks noChangeArrowheads="1"/>
            </p:cNvSpPr>
            <p:nvPr/>
          </p:nvSpPr>
          <p:spPr bwMode="auto">
            <a:xfrm>
              <a:off x="240" y="1536"/>
              <a:ext cx="2064" cy="287"/>
            </a:xfrm>
            <a:prstGeom prst="rect">
              <a:avLst/>
            </a:prstGeom>
            <a:solidFill>
              <a:schemeClr val="tx2"/>
            </a:solidFill>
            <a:ln w="50800">
              <a:noFill/>
              <a:miter lim="800000"/>
            </a:ln>
            <a:effectLst/>
          </p:spPr>
          <p:txBody>
            <a:bodyPr>
              <a:spAutoFit/>
            </a:bodyP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Wingdings" panose="05000000000000000000" pitchFamily="2" charset="2"/>
                <a:buNone/>
                <a:defRPr/>
              </a:pPr>
              <a:r>
                <a:rPr lang="zh-CN" altLang="en-US">
                  <a:solidFill>
                    <a:srgbClr val="FF0000"/>
                  </a:solidFill>
                  <a:effectLst>
                    <a:outerShdw blurRad="38100" dist="38100" dir="2700000" algn="tl">
                      <a:srgbClr val="000000"/>
                    </a:outerShdw>
                  </a:effectLst>
                  <a:latin typeface="Gulim" pitchFamily="34" charset="-127"/>
                  <a:ea typeface="黑体" panose="02010609060101010101" pitchFamily="2" charset="-122"/>
                </a:rPr>
                <a:t>黑客：</a:t>
              </a:r>
              <a:r>
                <a:rPr lang="en-US" altLang="zh-CN">
                  <a:solidFill>
                    <a:srgbClr val="FF0000"/>
                  </a:solidFill>
                  <a:effectLst>
                    <a:outerShdw blurRad="38100" dist="38100" dir="2700000" algn="tl">
                      <a:srgbClr val="000000"/>
                    </a:outerShdw>
                  </a:effectLst>
                  <a:latin typeface="Gulim" pitchFamily="34" charset="-127"/>
                  <a:ea typeface="黑体" panose="02010609060101010101" pitchFamily="2" charset="-122"/>
                </a:rPr>
                <a:t>Hi-Tech Hate</a:t>
              </a:r>
              <a:endParaRPr lang="en-US" altLang="zh-CN">
                <a:solidFill>
                  <a:srgbClr val="FF0000"/>
                </a:solidFill>
                <a:effectLst>
                  <a:outerShdw blurRad="38100" dist="38100" dir="2700000" algn="tl">
                    <a:srgbClr val="000000"/>
                  </a:outerShdw>
                </a:effectLst>
                <a:latin typeface="Gulim" pitchFamily="34" charset="-127"/>
                <a:ea typeface="黑体" panose="02010609060101010101" pitchFamily="2" charset="-122"/>
              </a:endParaRPr>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Group 8"/>
          <p:cNvGrpSpPr/>
          <p:nvPr/>
        </p:nvGrpSpPr>
        <p:grpSpPr bwMode="auto">
          <a:xfrm>
            <a:off x="0" y="1395413"/>
            <a:ext cx="9144000" cy="3948112"/>
            <a:chOff x="0" y="1193"/>
            <a:chExt cx="5760" cy="2487"/>
          </a:xfrm>
        </p:grpSpPr>
        <p:sp>
          <p:nvSpPr>
            <p:cNvPr id="58380" name="Rectangle 3"/>
            <p:cNvSpPr>
              <a:spLocks noChangeArrowheads="1"/>
            </p:cNvSpPr>
            <p:nvPr/>
          </p:nvSpPr>
          <p:spPr bwMode="auto">
            <a:xfrm>
              <a:off x="0" y="1193"/>
              <a:ext cx="3375" cy="1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grpSp>
          <p:nvGrpSpPr>
            <p:cNvPr id="58381" name="Group 7"/>
            <p:cNvGrpSpPr/>
            <p:nvPr/>
          </p:nvGrpSpPr>
          <p:grpSpPr bwMode="auto">
            <a:xfrm>
              <a:off x="0" y="1193"/>
              <a:ext cx="5760" cy="2487"/>
              <a:chOff x="0" y="1193"/>
              <a:chExt cx="5760" cy="2487"/>
            </a:xfrm>
          </p:grpSpPr>
          <p:sp>
            <p:nvSpPr>
              <p:cNvPr id="58382" name="Rectangle 4"/>
              <p:cNvSpPr>
                <a:spLocks noChangeArrowheads="1"/>
              </p:cNvSpPr>
              <p:nvPr/>
            </p:nvSpPr>
            <p:spPr bwMode="auto">
              <a:xfrm>
                <a:off x="0" y="1193"/>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sp>
            <p:nvSpPr>
              <p:cNvPr id="58383" name="Rectangle 5"/>
              <p:cNvSpPr>
                <a:spLocks noChangeArrowheads="1"/>
              </p:cNvSpPr>
              <p:nvPr/>
            </p:nvSpPr>
            <p:spPr bwMode="auto">
              <a:xfrm>
                <a:off x="0" y="1193"/>
                <a:ext cx="5760" cy="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en-US" altLang="zh-CN" sz="1000">
                    <a:latin typeface="宋体" panose="02010600030101010101" pitchFamily="2" charset="-122"/>
                    <a:ea typeface="宋体" panose="02010600030101010101" pitchFamily="2" charset="-122"/>
                  </a:rPr>
                  <a:t>  </a:t>
                </a:r>
                <a:r>
                  <a:rPr lang="en-US" altLang="zh-CN" sz="25300">
                    <a:latin typeface="Gulim" pitchFamily="34" charset="-127"/>
                    <a:ea typeface="宋体" panose="02010600030101010101" pitchFamily="2" charset="-122"/>
                  </a:rPr>
                  <a:t> </a:t>
                </a:r>
                <a:r>
                  <a:rPr lang="en-US" altLang="zh-CN" sz="1000">
                    <a:latin typeface="Gulim" pitchFamily="34" charset="-127"/>
                    <a:ea typeface="宋体" panose="02010600030101010101" pitchFamily="2" charset="-122"/>
                  </a:rPr>
                  <a:t>                                                                                                  </a:t>
                </a:r>
                <a:r>
                  <a:rPr lang="en-US" altLang="zh-CN" sz="1000">
                    <a:latin typeface="宋体" panose="02010600030101010101" pitchFamily="2" charset="-122"/>
                    <a:ea typeface="宋体" panose="02010600030101010101" pitchFamily="2" charset="-122"/>
                  </a:rPr>
                  <a:t> </a:t>
                </a:r>
                <a:endParaRPr lang="en-US" altLang="zh-CN" sz="1000">
                  <a:latin typeface="宋体" panose="02010600030101010101" pitchFamily="2" charset="-122"/>
                  <a:ea typeface="宋体" panose="02010600030101010101" pitchFamily="2" charset="-122"/>
                </a:endParaRPr>
              </a:p>
            </p:txBody>
          </p:sp>
        </p:grpSp>
      </p:grpSp>
      <p:grpSp>
        <p:nvGrpSpPr>
          <p:cNvPr id="58371" name="Group 14"/>
          <p:cNvGrpSpPr/>
          <p:nvPr/>
        </p:nvGrpSpPr>
        <p:grpSpPr bwMode="auto">
          <a:xfrm>
            <a:off x="0" y="1395413"/>
            <a:ext cx="9144000" cy="3948112"/>
            <a:chOff x="0" y="1193"/>
            <a:chExt cx="5760" cy="2487"/>
          </a:xfrm>
        </p:grpSpPr>
        <p:sp>
          <p:nvSpPr>
            <p:cNvPr id="58376" name="Rectangle 9"/>
            <p:cNvSpPr>
              <a:spLocks noChangeArrowheads="1"/>
            </p:cNvSpPr>
            <p:nvPr/>
          </p:nvSpPr>
          <p:spPr bwMode="auto">
            <a:xfrm>
              <a:off x="0" y="1193"/>
              <a:ext cx="3375" cy="1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grpSp>
          <p:nvGrpSpPr>
            <p:cNvPr id="58377" name="Group 13"/>
            <p:cNvGrpSpPr/>
            <p:nvPr/>
          </p:nvGrpSpPr>
          <p:grpSpPr bwMode="auto">
            <a:xfrm>
              <a:off x="0" y="1193"/>
              <a:ext cx="5760" cy="2487"/>
              <a:chOff x="0" y="1193"/>
              <a:chExt cx="5760" cy="2487"/>
            </a:xfrm>
          </p:grpSpPr>
          <p:sp>
            <p:nvSpPr>
              <p:cNvPr id="58378" name="Rectangle 10"/>
              <p:cNvSpPr>
                <a:spLocks noChangeArrowheads="1"/>
              </p:cNvSpPr>
              <p:nvPr/>
            </p:nvSpPr>
            <p:spPr bwMode="auto">
              <a:xfrm>
                <a:off x="0" y="1193"/>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sp>
            <p:nvSpPr>
              <p:cNvPr id="58379" name="Rectangle 11"/>
              <p:cNvSpPr>
                <a:spLocks noChangeArrowheads="1"/>
              </p:cNvSpPr>
              <p:nvPr/>
            </p:nvSpPr>
            <p:spPr bwMode="auto">
              <a:xfrm>
                <a:off x="0" y="1193"/>
                <a:ext cx="5760" cy="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en-US" altLang="zh-CN" sz="1000">
                    <a:latin typeface="宋体" panose="02010600030101010101" pitchFamily="2" charset="-122"/>
                    <a:ea typeface="宋体" panose="02010600030101010101" pitchFamily="2" charset="-122"/>
                  </a:rPr>
                  <a:t>  </a:t>
                </a:r>
                <a:r>
                  <a:rPr lang="en-US" altLang="zh-CN" sz="25300">
                    <a:latin typeface="Gulim" pitchFamily="34" charset="-127"/>
                    <a:ea typeface="宋体" panose="02010600030101010101" pitchFamily="2" charset="-122"/>
                  </a:rPr>
                  <a:t> </a:t>
                </a:r>
                <a:r>
                  <a:rPr lang="en-US" altLang="zh-CN" sz="1000">
                    <a:latin typeface="Gulim" pitchFamily="34" charset="-127"/>
                    <a:ea typeface="宋体" panose="02010600030101010101" pitchFamily="2" charset="-122"/>
                  </a:rPr>
                  <a:t>                                                                                                  </a:t>
                </a:r>
                <a:r>
                  <a:rPr lang="en-US" altLang="zh-CN" sz="1000">
                    <a:latin typeface="宋体" panose="02010600030101010101" pitchFamily="2" charset="-122"/>
                    <a:ea typeface="宋体" panose="02010600030101010101" pitchFamily="2" charset="-122"/>
                  </a:rPr>
                  <a:t> </a:t>
                </a:r>
                <a:endParaRPr lang="en-US" altLang="zh-CN" sz="1000">
                  <a:latin typeface="宋体" panose="02010600030101010101" pitchFamily="2" charset="-122"/>
                  <a:ea typeface="宋体" panose="02010600030101010101" pitchFamily="2" charset="-122"/>
                </a:endParaRPr>
              </a:p>
            </p:txBody>
          </p:sp>
        </p:grpSp>
      </p:grpSp>
      <p:sp>
        <p:nvSpPr>
          <p:cNvPr id="58372" name="Text Box 15" descr="新闻纸"/>
          <p:cNvSpPr txBox="1">
            <a:spLocks noChangeArrowheads="1"/>
          </p:cNvSpPr>
          <p:nvPr/>
        </p:nvSpPr>
        <p:spPr bwMode="auto">
          <a:xfrm>
            <a:off x="1258888" y="228600"/>
            <a:ext cx="6284912"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lnSpc>
                <a:spcPct val="70000"/>
              </a:lnSpc>
              <a:buFont typeface="Wingdings" panose="05000000000000000000" pitchFamily="2" charset="2"/>
              <a:buNone/>
            </a:pPr>
            <a:r>
              <a:rPr lang="zh-CN" altLang="en-US" sz="3200" b="1">
                <a:solidFill>
                  <a:srgbClr val="FFFFFF"/>
                </a:solidFill>
                <a:latin typeface="宋体" panose="02010600030101010101" pitchFamily="2" charset="-122"/>
                <a:ea typeface="宋体" panose="02010600030101010101" pitchFamily="2" charset="-122"/>
              </a:rPr>
              <a:t>赢海威</a:t>
            </a:r>
            <a:endParaRPr lang="zh-CN" altLang="en-US" sz="3200" b="1">
              <a:solidFill>
                <a:srgbClr val="FFFFFF"/>
              </a:solidFill>
              <a:latin typeface="宋体" panose="02010600030101010101" pitchFamily="2" charset="-122"/>
              <a:ea typeface="宋体" panose="02010600030101010101" pitchFamily="2" charset="-122"/>
            </a:endParaRPr>
          </a:p>
          <a:p>
            <a:pPr algn="ctr" eaLnBrk="1" hangingPunct="1">
              <a:lnSpc>
                <a:spcPct val="70000"/>
              </a:lnSpc>
              <a:buFont typeface="Wingdings" panose="05000000000000000000" pitchFamily="2" charset="2"/>
              <a:buNone/>
            </a:pPr>
            <a:r>
              <a:rPr lang="en-US" altLang="zh-CN" sz="3200">
                <a:solidFill>
                  <a:srgbClr val="FFFFFF"/>
                </a:solidFill>
                <a:latin typeface="宋体" panose="02010600030101010101" pitchFamily="2" charset="-122"/>
                <a:ea typeface="宋体" panose="02010600030101010101" pitchFamily="2" charset="-122"/>
              </a:rPr>
              <a:t>http://my.ihw.com.cn</a:t>
            </a:r>
            <a:endParaRPr lang="en-US" altLang="zh-CN" sz="3200">
              <a:solidFill>
                <a:srgbClr val="FFFFFF"/>
              </a:solidFill>
              <a:latin typeface="宋体" panose="02010600030101010101" pitchFamily="2" charset="-122"/>
              <a:ea typeface="宋体" panose="02010600030101010101" pitchFamily="2" charset="-122"/>
            </a:endParaRPr>
          </a:p>
        </p:txBody>
      </p:sp>
      <p:grpSp>
        <p:nvGrpSpPr>
          <p:cNvPr id="6" name="Group 17"/>
          <p:cNvGrpSpPr/>
          <p:nvPr/>
        </p:nvGrpSpPr>
        <p:grpSpPr bwMode="auto">
          <a:xfrm>
            <a:off x="323850" y="1052513"/>
            <a:ext cx="8596313" cy="5580062"/>
            <a:chOff x="192" y="908"/>
            <a:chExt cx="5415" cy="3316"/>
          </a:xfrm>
        </p:grpSpPr>
        <p:pic>
          <p:nvPicPr>
            <p:cNvPr id="58374" name="Picture 6" descr="171551_1093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2" y="908"/>
              <a:ext cx="5415" cy="3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0288" name="Text Box 16"/>
            <p:cNvSpPr txBox="1">
              <a:spLocks noChangeArrowheads="1"/>
            </p:cNvSpPr>
            <p:nvPr/>
          </p:nvSpPr>
          <p:spPr bwMode="auto">
            <a:xfrm>
              <a:off x="240" y="1536"/>
              <a:ext cx="2064" cy="271"/>
            </a:xfrm>
            <a:prstGeom prst="rect">
              <a:avLst/>
            </a:prstGeom>
            <a:solidFill>
              <a:schemeClr val="tx2"/>
            </a:solidFill>
            <a:ln w="50800">
              <a:noFill/>
              <a:miter lim="800000"/>
            </a:ln>
            <a:effectLst/>
          </p:spPr>
          <p:txBody>
            <a:bodyPr>
              <a:spAutoFit/>
            </a:bodyP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Wingdings" panose="05000000000000000000" pitchFamily="2" charset="2"/>
                <a:buNone/>
                <a:defRPr/>
              </a:pPr>
              <a:r>
                <a:rPr lang="zh-CN" altLang="en-US">
                  <a:solidFill>
                    <a:srgbClr val="FF0000"/>
                  </a:solidFill>
                  <a:effectLst>
                    <a:outerShdw blurRad="38100" dist="38100" dir="2700000" algn="tl">
                      <a:srgbClr val="000000"/>
                    </a:outerShdw>
                  </a:effectLst>
                  <a:latin typeface="Gulim" pitchFamily="34" charset="-127"/>
                  <a:ea typeface="黑体" panose="02010609060101010101" pitchFamily="2" charset="-122"/>
                </a:rPr>
                <a:t>黑客：</a:t>
              </a:r>
              <a:r>
                <a:rPr lang="en-US" altLang="zh-CN">
                  <a:solidFill>
                    <a:srgbClr val="FF0000"/>
                  </a:solidFill>
                  <a:effectLst>
                    <a:outerShdw blurRad="38100" dist="38100" dir="2700000" algn="tl">
                      <a:srgbClr val="000000"/>
                    </a:outerShdw>
                  </a:effectLst>
                  <a:latin typeface="Gulim" pitchFamily="34" charset="-127"/>
                  <a:ea typeface="黑体" panose="02010609060101010101" pitchFamily="2" charset="-122"/>
                </a:rPr>
                <a:t>blindm</a:t>
              </a:r>
              <a:endParaRPr lang="en-US" altLang="zh-CN">
                <a:solidFill>
                  <a:srgbClr val="FF0000"/>
                </a:solidFill>
                <a:effectLst>
                  <a:outerShdw blurRad="38100" dist="38100" dir="2700000" algn="tl">
                    <a:srgbClr val="000000"/>
                  </a:outerShdw>
                </a:effectLst>
                <a:latin typeface="Gulim" pitchFamily="34" charset="-127"/>
                <a:ea typeface="黑体" panose="02010609060101010101" pitchFamily="2" charset="-122"/>
              </a:endParaRPr>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Horizontal)">
                                      <p:cBhvr>
                                        <p:cTn id="7" dur="500"/>
                                        <p:tgtEl>
                                          <p:spTgt spid="6"/>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11" descr="新闻纸"/>
          <p:cNvSpPr txBox="1">
            <a:spLocks noChangeArrowheads="1"/>
          </p:cNvSpPr>
          <p:nvPr/>
        </p:nvSpPr>
        <p:spPr bwMode="auto">
          <a:xfrm>
            <a:off x="1908175" y="260350"/>
            <a:ext cx="5029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buFont typeface="Wingdings" panose="05000000000000000000" pitchFamily="2" charset="2"/>
              <a:buNone/>
            </a:pPr>
            <a:r>
              <a:rPr lang="zh-CN" altLang="en-US" sz="3200">
                <a:solidFill>
                  <a:srgbClr val="FFFFFF"/>
                </a:solidFill>
                <a:latin typeface="Gulim" pitchFamily="34" charset="-127"/>
                <a:ea typeface="黑体" panose="02010609060101010101" pitchFamily="2" charset="-122"/>
              </a:rPr>
              <a:t>中美黑客大战战况统计</a:t>
            </a:r>
            <a:endParaRPr lang="zh-CN" altLang="en-US" sz="3200">
              <a:solidFill>
                <a:srgbClr val="FFFFFF"/>
              </a:solidFill>
              <a:latin typeface="Gulim" pitchFamily="34" charset="-127"/>
              <a:ea typeface="黑体" panose="02010609060101010101" pitchFamily="2" charset="-122"/>
            </a:endParaRPr>
          </a:p>
        </p:txBody>
      </p:sp>
      <p:sp>
        <p:nvSpPr>
          <p:cNvPr id="246797" name="Text Box 13"/>
          <p:cNvSpPr txBox="1">
            <a:spLocks noChangeArrowheads="1"/>
          </p:cNvSpPr>
          <p:nvPr/>
        </p:nvSpPr>
        <p:spPr bwMode="auto">
          <a:xfrm>
            <a:off x="990600" y="1863725"/>
            <a:ext cx="762000" cy="4359275"/>
          </a:xfrm>
          <a:prstGeom prst="rect">
            <a:avLst/>
          </a:prstGeom>
          <a:solidFill>
            <a:schemeClr val="tx2"/>
          </a:solidFill>
          <a:ln>
            <a:noFill/>
          </a:ln>
          <a:extLst>
            <a:ext uri="{91240B29-F687-4F45-9708-019B960494DF}">
              <a14:hiddenLine xmlns:a14="http://schemas.microsoft.com/office/drawing/2010/main" w="127000">
                <a:solidFill>
                  <a:srgbClr val="000000"/>
                </a:solidFill>
                <a:miter lim="800000"/>
                <a:headEnd/>
                <a:tailEnd/>
              </a14:hiddenLine>
            </a:ext>
          </a:extLst>
        </p:spPr>
        <p:txBody>
          <a:bodyPr anchor="ct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zh-CN" altLang="en-US" sz="4000">
                <a:solidFill>
                  <a:srgbClr val="FF0000"/>
                </a:solidFill>
                <a:latin typeface="Gulim" pitchFamily="34" charset="-127"/>
                <a:ea typeface="华文新魏" panose="02010800040101010101" pitchFamily="2" charset="-122"/>
              </a:rPr>
              <a:t>被黑的网站数量</a:t>
            </a:r>
            <a:endParaRPr lang="zh-CN" altLang="en-US" sz="4000">
              <a:solidFill>
                <a:srgbClr val="FF0000"/>
              </a:solidFill>
              <a:latin typeface="Gulim" pitchFamily="34" charset="-127"/>
              <a:ea typeface="华文新魏" panose="02010800040101010101" pitchFamily="2" charset="-122"/>
            </a:endParaRPr>
          </a:p>
        </p:txBody>
      </p:sp>
      <p:sp>
        <p:nvSpPr>
          <p:cNvPr id="246798" name="AutoShape 14"/>
          <p:cNvSpPr>
            <a:spLocks noChangeArrowheads="1"/>
          </p:cNvSpPr>
          <p:nvPr/>
        </p:nvSpPr>
        <p:spPr bwMode="auto">
          <a:xfrm>
            <a:off x="2057400" y="2438400"/>
            <a:ext cx="1295400" cy="304800"/>
          </a:xfrm>
          <a:prstGeom prst="rightArrow">
            <a:avLst>
              <a:gd name="adj1" fmla="val 50000"/>
              <a:gd name="adj2" fmla="val 106250"/>
            </a:avLst>
          </a:prstGeom>
          <a:solidFill>
            <a:srgbClr val="008080"/>
          </a:solidFill>
          <a:ln w="9525">
            <a:miter lim="800000"/>
          </a:ln>
          <a:scene3d>
            <a:camera prst="legacyPerspectiveBottom"/>
            <a:lightRig rig="legacyFlat1" dir="t"/>
          </a:scene3d>
          <a:sp3d extrusionH="887400" prstMaterial="legacyMatte">
            <a:bevelT w="13500" h="13500" prst="angle"/>
            <a:bevelB w="13500" h="13500" prst="angle"/>
            <a:extrusionClr>
              <a:schemeClr val="bg1"/>
            </a:extrusionClr>
            <a:contourClr>
              <a:srgbClr val="008080"/>
            </a:contourClr>
          </a:sp3d>
        </p:spPr>
        <p:txBody>
          <a:bodyPr wrap="none" anchor="ctr">
            <a:flatTx/>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sp>
        <p:nvSpPr>
          <p:cNvPr id="246799" name="Text Box 15"/>
          <p:cNvSpPr txBox="1">
            <a:spLocks noChangeArrowheads="1"/>
          </p:cNvSpPr>
          <p:nvPr/>
        </p:nvSpPr>
        <p:spPr bwMode="auto">
          <a:xfrm>
            <a:off x="3657600" y="2333625"/>
            <a:ext cx="4572000" cy="531813"/>
          </a:xfrm>
          <a:prstGeom prst="rect">
            <a:avLst/>
          </a:prstGeom>
          <a:gradFill rotWithShape="0">
            <a:gsLst>
              <a:gs pos="0">
                <a:schemeClr val="tx2"/>
              </a:gs>
              <a:gs pos="50000">
                <a:srgbClr val="008080"/>
              </a:gs>
              <a:gs pos="100000">
                <a:schemeClr val="tx2"/>
              </a:gs>
            </a:gsLst>
            <a:lin ang="5400000" scaled="1"/>
          </a:gradFill>
          <a:ln>
            <a:noFill/>
          </a:ln>
          <a:extLst>
            <a:ext uri="{91240B29-F687-4F45-9708-019B960494DF}">
              <a14:hiddenLine xmlns:a14="http://schemas.microsoft.com/office/drawing/2010/main" w="127000">
                <a:solidFill>
                  <a:srgbClr val="000000"/>
                </a:solidFill>
                <a:miter lim="800000"/>
                <a:headEnd type="none" w="sm" len="sm"/>
                <a:tailEnd type="none" w="sm" len="sm"/>
              </a14:hiddenLine>
            </a:ext>
          </a:extLst>
        </p:spPr>
        <p:txBody>
          <a:bodyPr anchor="ctr">
            <a:spAutoFit/>
          </a:bodyP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lnSpc>
                <a:spcPct val="80000"/>
              </a:lnSpc>
              <a:buFont typeface="Arial" panose="020B0604020202020204" pitchFamily="34" charset="0"/>
              <a:buNone/>
              <a:defRPr/>
            </a:pPr>
            <a:r>
              <a:rPr lang="zh-CN" altLang="en-US" sz="3600">
                <a:solidFill>
                  <a:schemeClr val="bg1"/>
                </a:solidFill>
                <a:latin typeface="Gulim" pitchFamily="34" charset="-127"/>
                <a:ea typeface="隶书" panose="02010509060101010101" pitchFamily="49" charset="-122"/>
              </a:rPr>
              <a:t>中国：    </a:t>
            </a:r>
            <a:r>
              <a:rPr lang="en-US" altLang="zh-CN" sz="3600">
                <a:solidFill>
                  <a:schemeClr val="bg1"/>
                </a:solidFill>
                <a:latin typeface="Gulim" pitchFamily="34" charset="-127"/>
                <a:ea typeface="隶书" panose="02010509060101010101" pitchFamily="49" charset="-122"/>
              </a:rPr>
              <a:t>284</a:t>
            </a:r>
            <a:r>
              <a:rPr lang="zh-CN" altLang="en-US" sz="3600">
                <a:solidFill>
                  <a:schemeClr val="bg1"/>
                </a:solidFill>
                <a:latin typeface="Gulim" pitchFamily="34" charset="-127"/>
                <a:ea typeface="隶书" panose="02010509060101010101" pitchFamily="49" charset="-122"/>
              </a:rPr>
              <a:t>个</a:t>
            </a:r>
            <a:endParaRPr lang="zh-CN" altLang="en-US" sz="3600">
              <a:solidFill>
                <a:schemeClr val="bg1"/>
              </a:solidFill>
              <a:latin typeface="Gulim" pitchFamily="34" charset="-127"/>
              <a:ea typeface="隶书" panose="02010509060101010101" pitchFamily="49" charset="-122"/>
            </a:endParaRPr>
          </a:p>
        </p:txBody>
      </p:sp>
      <p:sp>
        <p:nvSpPr>
          <p:cNvPr id="246800" name="AutoShape 16"/>
          <p:cNvSpPr>
            <a:spLocks noChangeArrowheads="1"/>
          </p:cNvSpPr>
          <p:nvPr/>
        </p:nvSpPr>
        <p:spPr bwMode="auto">
          <a:xfrm>
            <a:off x="2057400" y="4959350"/>
            <a:ext cx="1295400" cy="304800"/>
          </a:xfrm>
          <a:prstGeom prst="rightArrow">
            <a:avLst>
              <a:gd name="adj1" fmla="val 50000"/>
              <a:gd name="adj2" fmla="val 106250"/>
            </a:avLst>
          </a:prstGeom>
          <a:solidFill>
            <a:srgbClr val="008080"/>
          </a:solidFill>
          <a:ln w="9525">
            <a:miter lim="800000"/>
          </a:ln>
          <a:scene3d>
            <a:camera prst="legacyPerspectiveBottom"/>
            <a:lightRig rig="legacyFlat1" dir="t"/>
          </a:scene3d>
          <a:sp3d extrusionH="887400" prstMaterial="legacyMatte">
            <a:bevelT w="13500" h="13500" prst="angle"/>
            <a:bevelB w="13500" h="13500" prst="angle"/>
            <a:extrusionClr>
              <a:schemeClr val="bg1"/>
            </a:extrusionClr>
            <a:contourClr>
              <a:srgbClr val="008080"/>
            </a:contourClr>
          </a:sp3d>
        </p:spPr>
        <p:txBody>
          <a:bodyPr wrap="none" anchor="ctr">
            <a:flatTx/>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sp>
        <p:nvSpPr>
          <p:cNvPr id="246801" name="Text Box 17"/>
          <p:cNvSpPr txBox="1">
            <a:spLocks noChangeArrowheads="1"/>
          </p:cNvSpPr>
          <p:nvPr/>
        </p:nvSpPr>
        <p:spPr bwMode="auto">
          <a:xfrm>
            <a:off x="3657600" y="4848225"/>
            <a:ext cx="4572000" cy="504825"/>
          </a:xfrm>
          <a:prstGeom prst="rect">
            <a:avLst/>
          </a:prstGeom>
          <a:gradFill rotWithShape="0">
            <a:gsLst>
              <a:gs pos="0">
                <a:schemeClr val="tx1"/>
              </a:gs>
              <a:gs pos="50000">
                <a:srgbClr val="008080"/>
              </a:gs>
              <a:gs pos="100000">
                <a:schemeClr val="tx1"/>
              </a:gs>
            </a:gsLst>
            <a:lin ang="5400000" scaled="1"/>
          </a:gradFill>
          <a:ln>
            <a:noFill/>
          </a:ln>
          <a:extLst>
            <a:ext uri="{91240B29-F687-4F45-9708-019B960494DF}">
              <a14:hiddenLine xmlns:a14="http://schemas.microsoft.com/office/drawing/2010/main" w="127000">
                <a:solidFill>
                  <a:srgbClr val="000000"/>
                </a:solidFill>
                <a:miter lim="800000"/>
                <a:headEnd type="none" w="sm" len="sm"/>
                <a:tailEnd type="none" w="sm" len="sm"/>
              </a14:hiddenLine>
            </a:ext>
          </a:extLst>
        </p:spPr>
        <p:txBody>
          <a:bodyPr anchor="ctr">
            <a:spAutoFit/>
          </a:bodyP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lnSpc>
                <a:spcPct val="75000"/>
              </a:lnSpc>
              <a:buFont typeface="Arial" panose="020B0604020202020204" pitchFamily="34" charset="0"/>
              <a:buNone/>
              <a:defRPr/>
            </a:pPr>
            <a:r>
              <a:rPr lang="zh-CN" altLang="en-US" sz="3600">
                <a:solidFill>
                  <a:schemeClr val="bg1"/>
                </a:solidFill>
                <a:latin typeface="Gulim" pitchFamily="34" charset="-127"/>
                <a:ea typeface="隶书" panose="02010509060101010101" pitchFamily="49" charset="-122"/>
              </a:rPr>
              <a:t>美国：</a:t>
            </a:r>
            <a:r>
              <a:rPr lang="en-US" altLang="zh-CN" sz="3600">
                <a:solidFill>
                  <a:schemeClr val="bg1"/>
                </a:solidFill>
                <a:latin typeface="Gulim" pitchFamily="34" charset="-127"/>
                <a:ea typeface="隶书" panose="02010509060101010101" pitchFamily="49" charset="-122"/>
              </a:rPr>
              <a:t>1036</a:t>
            </a:r>
            <a:r>
              <a:rPr lang="zh-CN" altLang="en-US" sz="3600">
                <a:solidFill>
                  <a:schemeClr val="bg1"/>
                </a:solidFill>
                <a:latin typeface="Gulim" pitchFamily="34" charset="-127"/>
                <a:ea typeface="隶书" panose="02010509060101010101" pitchFamily="49" charset="-122"/>
              </a:rPr>
              <a:t>个</a:t>
            </a:r>
            <a:endParaRPr lang="zh-CN" altLang="en-US" sz="3600">
              <a:solidFill>
                <a:schemeClr val="bg1"/>
              </a:solidFill>
              <a:latin typeface="Gulim" pitchFamily="34" charset="-127"/>
              <a:ea typeface="隶书" panose="02010509060101010101" pitchFamily="49" charset="-122"/>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246797"/>
                                        </p:tgtEl>
                                        <p:attrNameLst>
                                          <p:attrName>style.visibility</p:attrName>
                                        </p:attrNameLst>
                                      </p:cBhvr>
                                      <p:to>
                                        <p:strVal val="visible"/>
                                      </p:to>
                                    </p:set>
                                    <p:animEffect transition="in" filter="barn(outHorizontal)">
                                      <p:cBhvr>
                                        <p:cTn id="7" dur="500"/>
                                        <p:tgtEl>
                                          <p:spTgt spid="246797"/>
                                        </p:tgtEl>
                                      </p:cBhvr>
                                    </p:animEffect>
                                  </p:childTnLst>
                                  <p:subTnLst>
                                    <p:audio>
                                      <p:cMediaNode>
                                        <p:cTn display="0" masterRel="sameClick">
                                          <p:stCondLst>
                                            <p:cond evt="begin" delay="0">
                                              <p:tn val="5"/>
                                            </p:cond>
                                          </p:stCondLst>
                                          <p:endCondLst>
                                            <p:cond evt="onStopAudio" delay="0">
                                              <p:tgtEl>
                                                <p:sldTgt/>
                                              </p:tgtEl>
                                            </p:cond>
                                          </p:endCondLst>
                                        </p:cTn>
                                        <p:tgtEl>
                                          <p:sndTgt r:embed="rId1" name="chimes.wav"/>
                                        </p:tgtEl>
                                      </p:cMediaNode>
                                    </p:audio>
                                  </p:subTnLst>
                                </p:cTn>
                              </p:par>
                            </p:childTnLst>
                          </p:cTn>
                        </p:par>
                        <p:par>
                          <p:cTn id="8" fill="hold">
                            <p:stCondLst>
                              <p:cond delay="500"/>
                            </p:stCondLst>
                            <p:childTnLst>
                              <p:par>
                                <p:cTn id="9" presetID="17" presetClass="entr" presetSubtype="8" fill="hold" grpId="0" nodeType="afterEffect">
                                  <p:stCondLst>
                                    <p:cond delay="0"/>
                                  </p:stCondLst>
                                  <p:childTnLst>
                                    <p:set>
                                      <p:cBhvr>
                                        <p:cTn id="10" dur="1" fill="hold">
                                          <p:stCondLst>
                                            <p:cond delay="0"/>
                                          </p:stCondLst>
                                        </p:cTn>
                                        <p:tgtEl>
                                          <p:spTgt spid="246798"/>
                                        </p:tgtEl>
                                        <p:attrNameLst>
                                          <p:attrName>style.visibility</p:attrName>
                                        </p:attrNameLst>
                                      </p:cBhvr>
                                      <p:to>
                                        <p:strVal val="visible"/>
                                      </p:to>
                                    </p:set>
                                    <p:anim calcmode="lin" valueType="num">
                                      <p:cBhvr>
                                        <p:cTn id="11" dur="500" fill="hold"/>
                                        <p:tgtEl>
                                          <p:spTgt spid="246798"/>
                                        </p:tgtEl>
                                        <p:attrNameLst>
                                          <p:attrName>ppt_x</p:attrName>
                                        </p:attrNameLst>
                                      </p:cBhvr>
                                      <p:tavLst>
                                        <p:tav tm="0">
                                          <p:val>
                                            <p:strVal val="#ppt_x-#ppt_w/2"/>
                                          </p:val>
                                        </p:tav>
                                        <p:tav tm="100000">
                                          <p:val>
                                            <p:strVal val="#ppt_x"/>
                                          </p:val>
                                        </p:tav>
                                      </p:tavLst>
                                    </p:anim>
                                    <p:anim calcmode="lin" valueType="num">
                                      <p:cBhvr>
                                        <p:cTn id="12" dur="500" fill="hold"/>
                                        <p:tgtEl>
                                          <p:spTgt spid="246798"/>
                                        </p:tgtEl>
                                        <p:attrNameLst>
                                          <p:attrName>ppt_y</p:attrName>
                                        </p:attrNameLst>
                                      </p:cBhvr>
                                      <p:tavLst>
                                        <p:tav tm="0">
                                          <p:val>
                                            <p:strVal val="#ppt_y"/>
                                          </p:val>
                                        </p:tav>
                                        <p:tav tm="100000">
                                          <p:val>
                                            <p:strVal val="#ppt_y"/>
                                          </p:val>
                                        </p:tav>
                                      </p:tavLst>
                                    </p:anim>
                                    <p:anim calcmode="lin" valueType="num">
                                      <p:cBhvr>
                                        <p:cTn id="13" dur="500" fill="hold"/>
                                        <p:tgtEl>
                                          <p:spTgt spid="246798"/>
                                        </p:tgtEl>
                                        <p:attrNameLst>
                                          <p:attrName>ppt_w</p:attrName>
                                        </p:attrNameLst>
                                      </p:cBhvr>
                                      <p:tavLst>
                                        <p:tav tm="0">
                                          <p:val>
                                            <p:fltVal val="0"/>
                                          </p:val>
                                        </p:tav>
                                        <p:tav tm="100000">
                                          <p:val>
                                            <p:strVal val="#ppt_w"/>
                                          </p:val>
                                        </p:tav>
                                      </p:tavLst>
                                    </p:anim>
                                    <p:anim calcmode="lin" valueType="num">
                                      <p:cBhvr>
                                        <p:cTn id="14" dur="500" fill="hold"/>
                                        <p:tgtEl>
                                          <p:spTgt spid="246798"/>
                                        </p:tgtEl>
                                        <p:attrNameLst>
                                          <p:attrName>ppt_h</p:attrName>
                                        </p:attrNameLst>
                                      </p:cBhvr>
                                      <p:tavLst>
                                        <p:tav tm="0">
                                          <p:val>
                                            <p:strVal val="#ppt_h"/>
                                          </p:val>
                                        </p:tav>
                                        <p:tav tm="100000">
                                          <p:val>
                                            <p:strVal val="#ppt_h"/>
                                          </p:val>
                                        </p:tav>
                                      </p:tavLst>
                                    </p:anim>
                                  </p:childTnLst>
                                </p:cTn>
                              </p:par>
                            </p:childTnLst>
                          </p:cTn>
                        </p:par>
                        <p:par>
                          <p:cTn id="15" fill="hold">
                            <p:stCondLst>
                              <p:cond delay="1000"/>
                            </p:stCondLst>
                            <p:childTnLst>
                              <p:par>
                                <p:cTn id="16" presetID="17" presetClass="entr" presetSubtype="8" fill="hold" grpId="0" nodeType="afterEffect">
                                  <p:stCondLst>
                                    <p:cond delay="0"/>
                                  </p:stCondLst>
                                  <p:childTnLst>
                                    <p:set>
                                      <p:cBhvr>
                                        <p:cTn id="17" dur="1" fill="hold">
                                          <p:stCondLst>
                                            <p:cond delay="0"/>
                                          </p:stCondLst>
                                        </p:cTn>
                                        <p:tgtEl>
                                          <p:spTgt spid="246799"/>
                                        </p:tgtEl>
                                        <p:attrNameLst>
                                          <p:attrName>style.visibility</p:attrName>
                                        </p:attrNameLst>
                                      </p:cBhvr>
                                      <p:to>
                                        <p:strVal val="visible"/>
                                      </p:to>
                                    </p:set>
                                    <p:anim calcmode="lin" valueType="num">
                                      <p:cBhvr>
                                        <p:cTn id="18" dur="500" fill="hold"/>
                                        <p:tgtEl>
                                          <p:spTgt spid="246799"/>
                                        </p:tgtEl>
                                        <p:attrNameLst>
                                          <p:attrName>ppt_x</p:attrName>
                                        </p:attrNameLst>
                                      </p:cBhvr>
                                      <p:tavLst>
                                        <p:tav tm="0">
                                          <p:val>
                                            <p:strVal val="#ppt_x-#ppt_w/2"/>
                                          </p:val>
                                        </p:tav>
                                        <p:tav tm="100000">
                                          <p:val>
                                            <p:strVal val="#ppt_x"/>
                                          </p:val>
                                        </p:tav>
                                      </p:tavLst>
                                    </p:anim>
                                    <p:anim calcmode="lin" valueType="num">
                                      <p:cBhvr>
                                        <p:cTn id="19" dur="500" fill="hold"/>
                                        <p:tgtEl>
                                          <p:spTgt spid="246799"/>
                                        </p:tgtEl>
                                        <p:attrNameLst>
                                          <p:attrName>ppt_y</p:attrName>
                                        </p:attrNameLst>
                                      </p:cBhvr>
                                      <p:tavLst>
                                        <p:tav tm="0">
                                          <p:val>
                                            <p:strVal val="#ppt_y"/>
                                          </p:val>
                                        </p:tav>
                                        <p:tav tm="100000">
                                          <p:val>
                                            <p:strVal val="#ppt_y"/>
                                          </p:val>
                                        </p:tav>
                                      </p:tavLst>
                                    </p:anim>
                                    <p:anim calcmode="lin" valueType="num">
                                      <p:cBhvr>
                                        <p:cTn id="20" dur="500" fill="hold"/>
                                        <p:tgtEl>
                                          <p:spTgt spid="246799"/>
                                        </p:tgtEl>
                                        <p:attrNameLst>
                                          <p:attrName>ppt_w</p:attrName>
                                        </p:attrNameLst>
                                      </p:cBhvr>
                                      <p:tavLst>
                                        <p:tav tm="0">
                                          <p:val>
                                            <p:fltVal val="0"/>
                                          </p:val>
                                        </p:tav>
                                        <p:tav tm="100000">
                                          <p:val>
                                            <p:strVal val="#ppt_w"/>
                                          </p:val>
                                        </p:tav>
                                      </p:tavLst>
                                    </p:anim>
                                    <p:anim calcmode="lin" valueType="num">
                                      <p:cBhvr>
                                        <p:cTn id="21" dur="500" fill="hold"/>
                                        <p:tgtEl>
                                          <p:spTgt spid="246799"/>
                                        </p:tgtEl>
                                        <p:attrNameLst>
                                          <p:attrName>ppt_h</p:attrName>
                                        </p:attrNameLst>
                                      </p:cBhvr>
                                      <p:tavLst>
                                        <p:tav tm="0">
                                          <p:val>
                                            <p:strVal val="#ppt_h"/>
                                          </p:val>
                                        </p:tav>
                                        <p:tav tm="100000">
                                          <p:val>
                                            <p:strVal val="#ppt_h"/>
                                          </p:val>
                                        </p:tav>
                                      </p:tavLst>
                                    </p:anim>
                                  </p:childTnLst>
                                </p:cTn>
                              </p:par>
                            </p:childTnLst>
                          </p:cTn>
                        </p:par>
                        <p:par>
                          <p:cTn id="22" fill="hold">
                            <p:stCondLst>
                              <p:cond delay="1500"/>
                            </p:stCondLst>
                            <p:childTnLst>
                              <p:par>
                                <p:cTn id="23" presetID="17" presetClass="entr" presetSubtype="8" fill="hold" grpId="0" nodeType="afterEffect">
                                  <p:stCondLst>
                                    <p:cond delay="0"/>
                                  </p:stCondLst>
                                  <p:childTnLst>
                                    <p:set>
                                      <p:cBhvr>
                                        <p:cTn id="24" dur="1" fill="hold">
                                          <p:stCondLst>
                                            <p:cond delay="0"/>
                                          </p:stCondLst>
                                        </p:cTn>
                                        <p:tgtEl>
                                          <p:spTgt spid="246800"/>
                                        </p:tgtEl>
                                        <p:attrNameLst>
                                          <p:attrName>style.visibility</p:attrName>
                                        </p:attrNameLst>
                                      </p:cBhvr>
                                      <p:to>
                                        <p:strVal val="visible"/>
                                      </p:to>
                                    </p:set>
                                    <p:anim calcmode="lin" valueType="num">
                                      <p:cBhvr>
                                        <p:cTn id="25" dur="500" fill="hold"/>
                                        <p:tgtEl>
                                          <p:spTgt spid="246800"/>
                                        </p:tgtEl>
                                        <p:attrNameLst>
                                          <p:attrName>ppt_x</p:attrName>
                                        </p:attrNameLst>
                                      </p:cBhvr>
                                      <p:tavLst>
                                        <p:tav tm="0">
                                          <p:val>
                                            <p:strVal val="#ppt_x-#ppt_w/2"/>
                                          </p:val>
                                        </p:tav>
                                        <p:tav tm="100000">
                                          <p:val>
                                            <p:strVal val="#ppt_x"/>
                                          </p:val>
                                        </p:tav>
                                      </p:tavLst>
                                    </p:anim>
                                    <p:anim calcmode="lin" valueType="num">
                                      <p:cBhvr>
                                        <p:cTn id="26" dur="500" fill="hold"/>
                                        <p:tgtEl>
                                          <p:spTgt spid="246800"/>
                                        </p:tgtEl>
                                        <p:attrNameLst>
                                          <p:attrName>ppt_y</p:attrName>
                                        </p:attrNameLst>
                                      </p:cBhvr>
                                      <p:tavLst>
                                        <p:tav tm="0">
                                          <p:val>
                                            <p:strVal val="#ppt_y"/>
                                          </p:val>
                                        </p:tav>
                                        <p:tav tm="100000">
                                          <p:val>
                                            <p:strVal val="#ppt_y"/>
                                          </p:val>
                                        </p:tav>
                                      </p:tavLst>
                                    </p:anim>
                                    <p:anim calcmode="lin" valueType="num">
                                      <p:cBhvr>
                                        <p:cTn id="27" dur="500" fill="hold"/>
                                        <p:tgtEl>
                                          <p:spTgt spid="246800"/>
                                        </p:tgtEl>
                                        <p:attrNameLst>
                                          <p:attrName>ppt_w</p:attrName>
                                        </p:attrNameLst>
                                      </p:cBhvr>
                                      <p:tavLst>
                                        <p:tav tm="0">
                                          <p:val>
                                            <p:fltVal val="0"/>
                                          </p:val>
                                        </p:tav>
                                        <p:tav tm="100000">
                                          <p:val>
                                            <p:strVal val="#ppt_w"/>
                                          </p:val>
                                        </p:tav>
                                      </p:tavLst>
                                    </p:anim>
                                    <p:anim calcmode="lin" valueType="num">
                                      <p:cBhvr>
                                        <p:cTn id="28" dur="500" fill="hold"/>
                                        <p:tgtEl>
                                          <p:spTgt spid="246800"/>
                                        </p:tgtEl>
                                        <p:attrNameLst>
                                          <p:attrName>ppt_h</p:attrName>
                                        </p:attrNameLst>
                                      </p:cBhvr>
                                      <p:tavLst>
                                        <p:tav tm="0">
                                          <p:val>
                                            <p:strVal val="#ppt_h"/>
                                          </p:val>
                                        </p:tav>
                                        <p:tav tm="100000">
                                          <p:val>
                                            <p:strVal val="#ppt_h"/>
                                          </p:val>
                                        </p:tav>
                                      </p:tavLst>
                                    </p:anim>
                                  </p:childTnLst>
                                </p:cTn>
                              </p:par>
                            </p:childTnLst>
                          </p:cTn>
                        </p:par>
                        <p:par>
                          <p:cTn id="29" fill="hold">
                            <p:stCondLst>
                              <p:cond delay="2000"/>
                            </p:stCondLst>
                            <p:childTnLst>
                              <p:par>
                                <p:cTn id="30" presetID="17" presetClass="entr" presetSubtype="8" fill="hold" grpId="0" nodeType="afterEffect">
                                  <p:stCondLst>
                                    <p:cond delay="0"/>
                                  </p:stCondLst>
                                  <p:childTnLst>
                                    <p:set>
                                      <p:cBhvr>
                                        <p:cTn id="31" dur="1" fill="hold">
                                          <p:stCondLst>
                                            <p:cond delay="0"/>
                                          </p:stCondLst>
                                        </p:cTn>
                                        <p:tgtEl>
                                          <p:spTgt spid="246801"/>
                                        </p:tgtEl>
                                        <p:attrNameLst>
                                          <p:attrName>style.visibility</p:attrName>
                                        </p:attrNameLst>
                                      </p:cBhvr>
                                      <p:to>
                                        <p:strVal val="visible"/>
                                      </p:to>
                                    </p:set>
                                    <p:anim calcmode="lin" valueType="num">
                                      <p:cBhvr>
                                        <p:cTn id="32" dur="500" fill="hold"/>
                                        <p:tgtEl>
                                          <p:spTgt spid="246801"/>
                                        </p:tgtEl>
                                        <p:attrNameLst>
                                          <p:attrName>ppt_x</p:attrName>
                                        </p:attrNameLst>
                                      </p:cBhvr>
                                      <p:tavLst>
                                        <p:tav tm="0">
                                          <p:val>
                                            <p:strVal val="#ppt_x-#ppt_w/2"/>
                                          </p:val>
                                        </p:tav>
                                        <p:tav tm="100000">
                                          <p:val>
                                            <p:strVal val="#ppt_x"/>
                                          </p:val>
                                        </p:tav>
                                      </p:tavLst>
                                    </p:anim>
                                    <p:anim calcmode="lin" valueType="num">
                                      <p:cBhvr>
                                        <p:cTn id="33" dur="500" fill="hold"/>
                                        <p:tgtEl>
                                          <p:spTgt spid="246801"/>
                                        </p:tgtEl>
                                        <p:attrNameLst>
                                          <p:attrName>ppt_y</p:attrName>
                                        </p:attrNameLst>
                                      </p:cBhvr>
                                      <p:tavLst>
                                        <p:tav tm="0">
                                          <p:val>
                                            <p:strVal val="#ppt_y"/>
                                          </p:val>
                                        </p:tav>
                                        <p:tav tm="100000">
                                          <p:val>
                                            <p:strVal val="#ppt_y"/>
                                          </p:val>
                                        </p:tav>
                                      </p:tavLst>
                                    </p:anim>
                                    <p:anim calcmode="lin" valueType="num">
                                      <p:cBhvr>
                                        <p:cTn id="34" dur="500" fill="hold"/>
                                        <p:tgtEl>
                                          <p:spTgt spid="246801"/>
                                        </p:tgtEl>
                                        <p:attrNameLst>
                                          <p:attrName>ppt_w</p:attrName>
                                        </p:attrNameLst>
                                      </p:cBhvr>
                                      <p:tavLst>
                                        <p:tav tm="0">
                                          <p:val>
                                            <p:fltVal val="0"/>
                                          </p:val>
                                        </p:tav>
                                        <p:tav tm="100000">
                                          <p:val>
                                            <p:strVal val="#ppt_w"/>
                                          </p:val>
                                        </p:tav>
                                      </p:tavLst>
                                    </p:anim>
                                    <p:anim calcmode="lin" valueType="num">
                                      <p:cBhvr>
                                        <p:cTn id="35" dur="500" fill="hold"/>
                                        <p:tgtEl>
                                          <p:spTgt spid="24680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97" grpId="0" animBg="1"/>
      <p:bldP spid="246798" grpId="0" animBg="1"/>
      <p:bldP spid="246799" grpId="0" animBg="1"/>
      <p:bldP spid="246800" grpId="0" animBg="1"/>
      <p:bldP spid="24680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57200" y="-26988"/>
            <a:ext cx="8229600" cy="1143001"/>
          </a:xfrm>
        </p:spPr>
        <p:txBody>
          <a:bodyPr/>
          <a:lstStyle/>
          <a:p>
            <a:r>
              <a:rPr lang="en-US" altLang="zh-CN">
                <a:latin typeface="黑体" panose="02010609060101010101" pitchFamily="2" charset="-122"/>
                <a:ea typeface="黑体" panose="02010609060101010101" pitchFamily="2" charset="-122"/>
              </a:rPr>
              <a:t>2011</a:t>
            </a:r>
            <a:r>
              <a:rPr lang="zh-CN" altLang="en-US">
                <a:latin typeface="黑体" panose="02010609060101010101" pitchFamily="2" charset="-122"/>
                <a:ea typeface="黑体" panose="02010609060101010101" pitchFamily="2" charset="-122"/>
              </a:rPr>
              <a:t>年</a:t>
            </a:r>
            <a:r>
              <a:rPr lang="en-US" altLang="zh-CN">
                <a:latin typeface="黑体" panose="02010609060101010101" pitchFamily="2" charset="-122"/>
                <a:ea typeface="黑体" panose="02010609060101010101" pitchFamily="2" charset="-122"/>
              </a:rPr>
              <a:t>CSDN</a:t>
            </a:r>
            <a:r>
              <a:rPr lang="zh-CN" altLang="en-US">
                <a:latin typeface="黑体" panose="02010609060101010101" pitchFamily="2" charset="-122"/>
                <a:ea typeface="黑体" panose="02010609060101010101" pitchFamily="2" charset="-122"/>
              </a:rPr>
              <a:t>用户账号密码泄露</a:t>
            </a:r>
            <a:endParaRPr lang="zh-CN" altLang="en-US">
              <a:latin typeface="黑体" panose="02010609060101010101" pitchFamily="2" charset="-122"/>
              <a:ea typeface="黑体" panose="02010609060101010101" pitchFamily="2" charset="-122"/>
            </a:endParaRPr>
          </a:p>
        </p:txBody>
      </p:sp>
      <p:sp>
        <p:nvSpPr>
          <p:cNvPr id="62467" name="Rectangle 3"/>
          <p:cNvSpPr>
            <a:spLocks noGrp="1" noChangeArrowheads="1"/>
          </p:cNvSpPr>
          <p:nvPr>
            <p:ph idx="1"/>
          </p:nvPr>
        </p:nvSpPr>
        <p:spPr>
          <a:xfrm>
            <a:off x="457200" y="1268413"/>
            <a:ext cx="8229600" cy="5113337"/>
          </a:xfrm>
        </p:spPr>
        <p:txBody>
          <a:bodyPr/>
          <a:lstStyle/>
          <a:p>
            <a:r>
              <a:rPr lang="en-US" altLang="zh-CN">
                <a:latin typeface="黑体" panose="02010609060101010101" pitchFamily="2" charset="-122"/>
                <a:ea typeface="黑体" panose="02010609060101010101" pitchFamily="2" charset="-122"/>
              </a:rPr>
              <a:t>CSDN</a:t>
            </a:r>
            <a:r>
              <a:rPr lang="zh-CN" altLang="en-US">
                <a:latin typeface="黑体" panose="02010609060101010101" pitchFamily="2" charset="-122"/>
                <a:ea typeface="黑体" panose="02010609060101010101" pitchFamily="2" charset="-122"/>
              </a:rPr>
              <a:t>社区网站被入侵，近</a:t>
            </a:r>
            <a:r>
              <a:rPr lang="en-US" altLang="zh-CN">
                <a:latin typeface="黑体" panose="02010609060101010101" pitchFamily="2" charset="-122"/>
                <a:ea typeface="黑体" panose="02010609060101010101" pitchFamily="2" charset="-122"/>
              </a:rPr>
              <a:t>600w</a:t>
            </a:r>
            <a:r>
              <a:rPr lang="zh-CN" altLang="en-US">
                <a:latin typeface="黑体" panose="02010609060101010101" pitchFamily="2" charset="-122"/>
                <a:ea typeface="黑体" panose="02010609060101010101" pitchFamily="2" charset="-122"/>
              </a:rPr>
              <a:t>用户账号密码被泄露，黑客将链接公布到互联网 </a:t>
            </a:r>
            <a:endParaRPr lang="zh-CN" altLang="en-US">
              <a:latin typeface="黑体" panose="02010609060101010101" pitchFamily="2" charset="-122"/>
              <a:ea typeface="黑体" panose="02010609060101010101" pitchFamily="2" charset="-122"/>
            </a:endParaRPr>
          </a:p>
        </p:txBody>
      </p:sp>
      <p:pic>
        <p:nvPicPr>
          <p:cNvPr id="62468" name="Picture 7" descr="21144147ce6ef7c77c9b0d46b7401351c01b60a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79613" y="2420938"/>
            <a:ext cx="5040312"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8" descr="730e0cf3d7ca7bcb79993b85bf096b63f7246b600d33f08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71800" y="2892425"/>
            <a:ext cx="6172200"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Rectangle 2"/>
          <p:cNvSpPr>
            <a:spLocks noGrp="1" noChangeArrowheads="1"/>
          </p:cNvSpPr>
          <p:nvPr>
            <p:ph type="title"/>
          </p:nvPr>
        </p:nvSpPr>
        <p:spPr>
          <a:xfrm>
            <a:off x="0" y="0"/>
            <a:ext cx="8229600" cy="1143000"/>
          </a:xfrm>
        </p:spPr>
        <p:txBody>
          <a:bodyPr/>
          <a:lstStyle/>
          <a:p>
            <a:pPr algn="l"/>
            <a:r>
              <a:rPr lang="en-US" altLang="zh-CN" sz="4000">
                <a:latin typeface="黑体" panose="02010609060101010101" pitchFamily="2" charset="-122"/>
                <a:ea typeface="黑体" panose="02010609060101010101" pitchFamily="2" charset="-122"/>
              </a:rPr>
              <a:t>2013 </a:t>
            </a:r>
            <a:r>
              <a:rPr lang="zh-CN" altLang="en-US" sz="4000">
                <a:latin typeface="黑体" panose="02010609060101010101" pitchFamily="2" charset="-122"/>
                <a:ea typeface="黑体" panose="02010609060101010101" pitchFamily="2" charset="-122"/>
              </a:rPr>
              <a:t>棱镜门、监听门</a:t>
            </a:r>
            <a:endParaRPr lang="zh-CN" altLang="en-US" sz="4000">
              <a:latin typeface="黑体" panose="02010609060101010101" pitchFamily="2" charset="-122"/>
              <a:ea typeface="黑体" panose="02010609060101010101" pitchFamily="2" charset="-122"/>
            </a:endParaRPr>
          </a:p>
        </p:txBody>
      </p:sp>
      <p:pic>
        <p:nvPicPr>
          <p:cNvPr id="63492" name="Picture 7" descr="0ff41bd5ad6eddc4a6e95b6a38dbb6fd5366d01609241b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7650" y="188913"/>
            <a:ext cx="3816350" cy="285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9" descr="a08b87d6277f9e2f427ae4a21e30e924b999a9014d08dbf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125538"/>
            <a:ext cx="4117975" cy="552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457200" y="-26988"/>
            <a:ext cx="8229600" cy="1143001"/>
          </a:xfrm>
        </p:spPr>
        <p:txBody>
          <a:bodyPr/>
          <a:lstStyle/>
          <a:p>
            <a:r>
              <a:rPr lang="zh-CN" altLang="en-US">
                <a:latin typeface="黑体" panose="02010609060101010101" pitchFamily="2" charset="-122"/>
                <a:ea typeface="黑体" panose="02010609060101010101" pitchFamily="2" charset="-122"/>
              </a:rPr>
              <a:t>一些典型的网络安全例子</a:t>
            </a:r>
            <a:endParaRPr lang="zh-CN" altLang="en-US">
              <a:latin typeface="黑体" panose="02010609060101010101" pitchFamily="2" charset="-122"/>
              <a:ea typeface="黑体" panose="02010609060101010101" pitchFamily="2" charset="-122"/>
            </a:endParaRPr>
          </a:p>
        </p:txBody>
      </p:sp>
      <p:sp>
        <p:nvSpPr>
          <p:cNvPr id="64515" name="Rectangle 3"/>
          <p:cNvSpPr>
            <a:spLocks noGrp="1" noChangeArrowheads="1"/>
          </p:cNvSpPr>
          <p:nvPr>
            <p:ph idx="1"/>
          </p:nvPr>
        </p:nvSpPr>
        <p:spPr>
          <a:xfrm>
            <a:off x="457200" y="1268413"/>
            <a:ext cx="8229600" cy="5113337"/>
          </a:xfrm>
        </p:spPr>
        <p:txBody>
          <a:bodyPr/>
          <a:lstStyle/>
          <a:p>
            <a:r>
              <a:rPr lang="zh-CN" altLang="en-US">
                <a:latin typeface="黑体" panose="02010609060101010101" pitchFamily="2" charset="-122"/>
                <a:ea typeface="黑体" panose="02010609060101010101" pitchFamily="2" charset="-122"/>
              </a:rPr>
              <a:t>（</a:t>
            </a:r>
            <a:r>
              <a:rPr lang="en-US" altLang="zh-CN">
                <a:latin typeface="黑体" panose="02010609060101010101" pitchFamily="2" charset="-122"/>
                <a:ea typeface="黑体" panose="02010609060101010101" pitchFamily="2" charset="-122"/>
              </a:rPr>
              <a:t>1</a:t>
            </a:r>
            <a:r>
              <a:rPr lang="zh-CN" altLang="en-US">
                <a:latin typeface="黑体" panose="02010609060101010101" pitchFamily="2" charset="-122"/>
                <a:ea typeface="黑体" panose="02010609060101010101" pitchFamily="2" charset="-122"/>
              </a:rPr>
              <a:t>）用户</a:t>
            </a:r>
            <a:r>
              <a:rPr lang="en-US" altLang="zh-CN">
                <a:latin typeface="黑体" panose="02010609060101010101" pitchFamily="2" charset="-122"/>
                <a:ea typeface="黑体" panose="02010609060101010101" pitchFamily="2" charset="-122"/>
              </a:rPr>
              <a:t>Alice</a:t>
            </a:r>
            <a:r>
              <a:rPr lang="zh-CN" altLang="en-US">
                <a:latin typeface="黑体" panose="02010609060101010101" pitchFamily="2" charset="-122"/>
                <a:ea typeface="黑体" panose="02010609060101010101" pitchFamily="2" charset="-122"/>
              </a:rPr>
              <a:t>向</a:t>
            </a:r>
            <a:r>
              <a:rPr lang="en-US" altLang="zh-CN">
                <a:latin typeface="黑体" panose="02010609060101010101" pitchFamily="2" charset="-122"/>
                <a:ea typeface="黑体" panose="02010609060101010101" pitchFamily="2" charset="-122"/>
              </a:rPr>
              <a:t>Bob</a:t>
            </a:r>
            <a:r>
              <a:rPr lang="zh-CN" altLang="en-US">
                <a:latin typeface="黑体" panose="02010609060101010101" pitchFamily="2" charset="-122"/>
                <a:ea typeface="黑体" panose="02010609060101010101" pitchFamily="2" charset="-122"/>
              </a:rPr>
              <a:t>传送一个包含敏感信息的文件，恶意窃听者</a:t>
            </a:r>
            <a:r>
              <a:rPr lang="en-US" altLang="zh-CN">
                <a:latin typeface="黑体" panose="02010609060101010101" pitchFamily="2" charset="-122"/>
                <a:ea typeface="黑体" panose="02010609060101010101" pitchFamily="2" charset="-122"/>
              </a:rPr>
              <a:t>Eve</a:t>
            </a:r>
            <a:r>
              <a:rPr lang="zh-CN" altLang="en-US">
                <a:latin typeface="黑体" panose="02010609060101010101" pitchFamily="2" charset="-122"/>
                <a:ea typeface="黑体" panose="02010609060101010101" pitchFamily="2" charset="-122"/>
              </a:rPr>
              <a:t>可以利用数据嗅探软件在网络上截获该文件并获得敏感信息。</a:t>
            </a:r>
            <a:endParaRPr lang="zh-CN" altLang="en-US">
              <a:latin typeface="黑体" panose="02010609060101010101" pitchFamily="2" charset="-122"/>
              <a:ea typeface="黑体" panose="02010609060101010101" pitchFamily="2" charset="-122"/>
            </a:endParaRPr>
          </a:p>
          <a:p>
            <a:r>
              <a:rPr lang="zh-CN" altLang="en-US">
                <a:latin typeface="黑体" panose="02010609060101010101" pitchFamily="2" charset="-122"/>
                <a:ea typeface="黑体" panose="02010609060101010101" pitchFamily="2" charset="-122"/>
              </a:rPr>
              <a:t>（</a:t>
            </a:r>
            <a:r>
              <a:rPr lang="en-US" altLang="zh-CN">
                <a:latin typeface="黑体" panose="02010609060101010101" pitchFamily="2" charset="-122"/>
                <a:ea typeface="黑体" panose="02010609060101010101" pitchFamily="2" charset="-122"/>
              </a:rPr>
              <a:t>2</a:t>
            </a:r>
            <a:r>
              <a:rPr lang="zh-CN" altLang="en-US">
                <a:latin typeface="黑体" panose="02010609060101010101" pitchFamily="2" charset="-122"/>
                <a:ea typeface="黑体" panose="02010609060101010101" pitchFamily="2" charset="-122"/>
              </a:rPr>
              <a:t>）网络管理员</a:t>
            </a:r>
            <a:r>
              <a:rPr lang="en-US" altLang="zh-CN">
                <a:latin typeface="黑体" panose="02010609060101010101" pitchFamily="2" charset="-122"/>
                <a:ea typeface="黑体" panose="02010609060101010101" pitchFamily="2" charset="-122"/>
              </a:rPr>
              <a:t>Alice</a:t>
            </a:r>
            <a:r>
              <a:rPr lang="zh-CN" altLang="en-US">
                <a:latin typeface="黑体" panose="02010609060101010101" pitchFamily="2" charset="-122"/>
                <a:ea typeface="黑体" panose="02010609060101010101" pitchFamily="2" charset="-122"/>
              </a:rPr>
              <a:t>向计算机</a:t>
            </a:r>
            <a:r>
              <a:rPr lang="en-US" altLang="zh-CN">
                <a:latin typeface="黑体" panose="02010609060101010101" pitchFamily="2" charset="-122"/>
                <a:ea typeface="黑体" panose="02010609060101010101" pitchFamily="2" charset="-122"/>
              </a:rPr>
              <a:t>Bob</a:t>
            </a:r>
            <a:r>
              <a:rPr lang="zh-CN" altLang="en-US">
                <a:latin typeface="黑体" panose="02010609060101010101" pitchFamily="2" charset="-122"/>
                <a:ea typeface="黑体" panose="02010609060101010101" pitchFamily="2" charset="-122"/>
              </a:rPr>
              <a:t>发送一条消息，要求</a:t>
            </a:r>
            <a:r>
              <a:rPr lang="en-US" altLang="zh-CN">
                <a:latin typeface="黑体" panose="02010609060101010101" pitchFamily="2" charset="-122"/>
                <a:ea typeface="黑体" panose="02010609060101010101" pitchFamily="2" charset="-122"/>
              </a:rPr>
              <a:t>Bob</a:t>
            </a:r>
            <a:r>
              <a:rPr lang="zh-CN" altLang="en-US">
                <a:latin typeface="黑体" panose="02010609060101010101" pitchFamily="2" charset="-122"/>
                <a:ea typeface="黑体" panose="02010609060101010101" pitchFamily="2" charset="-122"/>
              </a:rPr>
              <a:t>更新权限控制文件以允许新用户可以访问计算机。攻击者</a:t>
            </a:r>
            <a:r>
              <a:rPr lang="en-US" altLang="zh-CN">
                <a:latin typeface="黑体" panose="02010609060101010101" pitchFamily="2" charset="-122"/>
                <a:ea typeface="黑体" panose="02010609060101010101" pitchFamily="2" charset="-122"/>
              </a:rPr>
              <a:t>Eve</a:t>
            </a:r>
            <a:r>
              <a:rPr lang="zh-CN" altLang="en-US">
                <a:latin typeface="黑体" panose="02010609060101010101" pitchFamily="2" charset="-122"/>
                <a:ea typeface="黑体" panose="02010609060101010101" pitchFamily="2" charset="-122"/>
              </a:rPr>
              <a:t>截获并修改该消息，冒充管理员，</a:t>
            </a:r>
            <a:r>
              <a:rPr lang="en-US" altLang="zh-CN">
                <a:latin typeface="黑体" panose="02010609060101010101" pitchFamily="2" charset="-122"/>
                <a:ea typeface="黑体" panose="02010609060101010101" pitchFamily="2" charset="-122"/>
              </a:rPr>
              <a:t>Bob</a:t>
            </a:r>
            <a:r>
              <a:rPr lang="zh-CN" altLang="en-US">
                <a:latin typeface="黑体" panose="02010609060101010101" pitchFamily="2" charset="-122"/>
                <a:ea typeface="黑体" panose="02010609060101010101" pitchFamily="2" charset="-122"/>
              </a:rPr>
              <a:t>误以为是管理员发来的消息并按照</a:t>
            </a:r>
            <a:r>
              <a:rPr lang="en-US" altLang="zh-CN">
                <a:latin typeface="黑体" panose="02010609060101010101" pitchFamily="2" charset="-122"/>
                <a:ea typeface="黑体" panose="02010609060101010101" pitchFamily="2" charset="-122"/>
              </a:rPr>
              <a:t>Eve</a:t>
            </a:r>
            <a:r>
              <a:rPr lang="zh-CN" altLang="en-US">
                <a:latin typeface="黑体" panose="02010609060101010101" pitchFamily="2" charset="-122"/>
                <a:ea typeface="黑体" panose="02010609060101010101" pitchFamily="2" charset="-122"/>
              </a:rPr>
              <a:t>的命令更新权限文件。</a:t>
            </a:r>
            <a:endParaRPr lang="zh-CN" altLang="en-US">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26988"/>
            <a:ext cx="8229600" cy="1143001"/>
          </a:xfrm>
        </p:spPr>
        <p:txBody>
          <a:bodyPr/>
          <a:lstStyle/>
          <a:p>
            <a:r>
              <a:rPr lang="zh-CN" altLang="en-US">
                <a:latin typeface="黑体" panose="02010609060101010101" pitchFamily="2" charset="-122"/>
                <a:ea typeface="黑体" panose="02010609060101010101" pitchFamily="2" charset="-122"/>
              </a:rPr>
              <a:t>一些典型的网络安全例子</a:t>
            </a:r>
            <a:endParaRPr lang="zh-CN" altLang="en-US">
              <a:latin typeface="黑体" panose="02010609060101010101" pitchFamily="2" charset="-122"/>
              <a:ea typeface="黑体" panose="02010609060101010101" pitchFamily="2" charset="-122"/>
            </a:endParaRPr>
          </a:p>
        </p:txBody>
      </p:sp>
      <p:sp>
        <p:nvSpPr>
          <p:cNvPr id="65539" name="Rectangle 3"/>
          <p:cNvSpPr>
            <a:spLocks noGrp="1" noChangeArrowheads="1"/>
          </p:cNvSpPr>
          <p:nvPr>
            <p:ph idx="1"/>
          </p:nvPr>
        </p:nvSpPr>
        <p:spPr>
          <a:xfrm>
            <a:off x="457200" y="1268413"/>
            <a:ext cx="8229600" cy="5113337"/>
          </a:xfrm>
        </p:spPr>
        <p:txBody>
          <a:bodyPr/>
          <a:lstStyle/>
          <a:p>
            <a:r>
              <a:rPr lang="zh-CN" altLang="en-US">
                <a:latin typeface="黑体" panose="02010609060101010101" pitchFamily="2" charset="-122"/>
                <a:ea typeface="黑体" panose="02010609060101010101" pitchFamily="2" charset="-122"/>
              </a:rPr>
              <a:t>（</a:t>
            </a:r>
            <a:r>
              <a:rPr lang="en-US" altLang="zh-CN">
                <a:latin typeface="黑体" panose="02010609060101010101" pitchFamily="2" charset="-122"/>
                <a:ea typeface="黑体" panose="02010609060101010101" pitchFamily="2" charset="-122"/>
              </a:rPr>
              <a:t>3</a:t>
            </a:r>
            <a:r>
              <a:rPr lang="zh-CN" altLang="en-US">
                <a:latin typeface="黑体" panose="02010609060101010101" pitchFamily="2" charset="-122"/>
                <a:ea typeface="黑体" panose="02010609060101010101" pitchFamily="2" charset="-122"/>
              </a:rPr>
              <a:t>）在网上进行电子交易时，客户</a:t>
            </a:r>
            <a:r>
              <a:rPr lang="en-US" altLang="zh-CN">
                <a:latin typeface="黑体" panose="02010609060101010101" pitchFamily="2" charset="-122"/>
                <a:ea typeface="黑体" panose="02010609060101010101" pitchFamily="2" charset="-122"/>
              </a:rPr>
              <a:t>Alice</a:t>
            </a:r>
            <a:r>
              <a:rPr lang="zh-CN" altLang="en-US">
                <a:latin typeface="黑体" panose="02010609060101010101" pitchFamily="2" charset="-122"/>
                <a:ea typeface="黑体" panose="02010609060101010101" pitchFamily="2" charset="-122"/>
              </a:rPr>
              <a:t>将订单发给商家</a:t>
            </a:r>
            <a:r>
              <a:rPr lang="en-US" altLang="zh-CN">
                <a:latin typeface="黑体" panose="02010609060101010101" pitchFamily="2" charset="-122"/>
                <a:ea typeface="黑体" panose="02010609060101010101" pitchFamily="2" charset="-122"/>
              </a:rPr>
              <a:t>Bob</a:t>
            </a:r>
            <a:r>
              <a:rPr lang="zh-CN" altLang="en-US">
                <a:latin typeface="黑体" panose="02010609060101010101" pitchFamily="2" charset="-122"/>
                <a:ea typeface="黑体" panose="02010609060101010101" pitchFamily="2" charset="-122"/>
              </a:rPr>
              <a:t>，确认后将货款划拨到商家的账户上。如果</a:t>
            </a:r>
            <a:r>
              <a:rPr lang="en-US" altLang="zh-CN">
                <a:latin typeface="黑体" panose="02010609060101010101" pitchFamily="2" charset="-122"/>
                <a:ea typeface="黑体" panose="02010609060101010101" pitchFamily="2" charset="-122"/>
              </a:rPr>
              <a:t>Bob</a:t>
            </a:r>
            <a:r>
              <a:rPr lang="zh-CN" altLang="en-US">
                <a:latin typeface="黑体" panose="02010609060101010101" pitchFamily="2" charset="-122"/>
                <a:ea typeface="黑体" panose="02010609060101010101" pitchFamily="2" charset="-122"/>
              </a:rPr>
              <a:t>是不法商家，在收到货款后可能会抵赖，否认客户曾下过订单。</a:t>
            </a:r>
            <a:endParaRPr lang="zh-CN" altLang="en-US">
              <a:latin typeface="黑体" panose="02010609060101010101" pitchFamily="2" charset="-122"/>
              <a:ea typeface="黑体" panose="02010609060101010101" pitchFamily="2" charset="-122"/>
            </a:endParaRPr>
          </a:p>
          <a:p>
            <a:r>
              <a:rPr lang="zh-CN" altLang="en-US">
                <a:latin typeface="黑体" panose="02010609060101010101" pitchFamily="2" charset="-122"/>
                <a:ea typeface="黑体" panose="02010609060101010101" pitchFamily="2" charset="-122"/>
              </a:rPr>
              <a:t>（</a:t>
            </a:r>
            <a:r>
              <a:rPr lang="en-US" altLang="zh-CN">
                <a:latin typeface="黑体" panose="02010609060101010101" pitchFamily="2" charset="-122"/>
                <a:ea typeface="黑体" panose="02010609060101010101" pitchFamily="2" charset="-122"/>
              </a:rPr>
              <a:t>4</a:t>
            </a:r>
            <a:r>
              <a:rPr lang="zh-CN" altLang="en-US">
                <a:latin typeface="黑体" panose="02010609060101010101" pitchFamily="2" charset="-122"/>
                <a:ea typeface="黑体" panose="02010609060101010101" pitchFamily="2" charset="-122"/>
              </a:rPr>
              <a:t>）用户</a:t>
            </a:r>
            <a:r>
              <a:rPr lang="en-US" altLang="zh-CN">
                <a:latin typeface="黑体" panose="02010609060101010101" pitchFamily="2" charset="-122"/>
                <a:ea typeface="黑体" panose="02010609060101010101" pitchFamily="2" charset="-122"/>
              </a:rPr>
              <a:t>Alice</a:t>
            </a:r>
            <a:r>
              <a:rPr lang="zh-CN" altLang="en-US">
                <a:latin typeface="黑体" panose="02010609060101010101" pitchFamily="2" charset="-122"/>
                <a:ea typeface="黑体" panose="02010609060101010101" pitchFamily="2" charset="-122"/>
              </a:rPr>
              <a:t>购买了一部移动电话，有一个</a:t>
            </a:r>
            <a:r>
              <a:rPr lang="en-US" altLang="zh-CN">
                <a:latin typeface="黑体" panose="02010609060101010101" pitchFamily="2" charset="-122"/>
                <a:ea typeface="黑体" panose="02010609060101010101" pitchFamily="2" charset="-122"/>
              </a:rPr>
              <a:t>SIM</a:t>
            </a:r>
            <a:r>
              <a:rPr lang="zh-CN" altLang="en-US">
                <a:latin typeface="黑体" panose="02010609060101010101" pitchFamily="2" charset="-122"/>
                <a:ea typeface="黑体" panose="02010609060101010101" pitchFamily="2" charset="-122"/>
              </a:rPr>
              <a:t>或</a:t>
            </a:r>
            <a:r>
              <a:rPr lang="en-US" altLang="zh-CN">
                <a:latin typeface="黑体" panose="02010609060101010101" pitchFamily="2" charset="-122"/>
                <a:ea typeface="黑体" panose="02010609060101010101" pitchFamily="2" charset="-122"/>
              </a:rPr>
              <a:t>UIM</a:t>
            </a:r>
            <a:r>
              <a:rPr lang="zh-CN" altLang="en-US">
                <a:latin typeface="黑体" panose="02010609060101010101" pitchFamily="2" charset="-122"/>
                <a:ea typeface="黑体" panose="02010609060101010101" pitchFamily="2" charset="-122"/>
              </a:rPr>
              <a:t>卡，可使用网络服务。不法用户则可能使用盗取的</a:t>
            </a:r>
            <a:r>
              <a:rPr lang="en-US" altLang="zh-CN">
                <a:latin typeface="黑体" panose="02010609060101010101" pitchFamily="2" charset="-122"/>
                <a:ea typeface="黑体" panose="02010609060101010101" pitchFamily="2" charset="-122"/>
              </a:rPr>
              <a:t>SIM/UIM</a:t>
            </a:r>
            <a:r>
              <a:rPr lang="zh-CN" altLang="en-US">
                <a:latin typeface="黑体" panose="02010609060101010101" pitchFamily="2" charset="-122"/>
                <a:ea typeface="黑体" panose="02010609060101010101" pitchFamily="2" charset="-122"/>
              </a:rPr>
              <a:t>卡使用网络提供的服务，也可能会有假冒基站获取</a:t>
            </a:r>
            <a:r>
              <a:rPr lang="en-US" altLang="zh-CN">
                <a:latin typeface="黑体" panose="02010609060101010101" pitchFamily="2" charset="-122"/>
                <a:ea typeface="黑体" panose="02010609060101010101" pitchFamily="2" charset="-122"/>
              </a:rPr>
              <a:t>Alice</a:t>
            </a:r>
            <a:r>
              <a:rPr lang="zh-CN" altLang="en-US">
                <a:latin typeface="黑体" panose="02010609060101010101" pitchFamily="2" charset="-122"/>
                <a:ea typeface="黑体" panose="02010609060101010101" pitchFamily="2" charset="-122"/>
              </a:rPr>
              <a:t>的隐私信息。</a:t>
            </a:r>
            <a:endParaRPr lang="zh-CN" altLang="en-US">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Grp="1" noChangeArrowheads="1"/>
          </p:cNvSpPr>
          <p:nvPr>
            <p:ph type="title"/>
          </p:nvPr>
        </p:nvSpPr>
        <p:spPr>
          <a:xfrm>
            <a:off x="0" y="-26988"/>
            <a:ext cx="9144000" cy="1143001"/>
          </a:xfrm>
        </p:spPr>
        <p:txBody>
          <a:bodyPr/>
          <a:lstStyle/>
          <a:p>
            <a:r>
              <a:rPr lang="zh-CN" altLang="en-US" sz="4000">
                <a:latin typeface="黑体" panose="02010609060101010101" pitchFamily="2" charset="-122"/>
                <a:ea typeface="黑体" panose="02010609060101010101" pitchFamily="2" charset="-122"/>
              </a:rPr>
              <a:t>信息安全的基本目标</a:t>
            </a:r>
            <a:endParaRPr lang="en-US" altLang="zh-CN" sz="4000">
              <a:latin typeface="黑体" panose="02010609060101010101" pitchFamily="2" charset="-122"/>
              <a:ea typeface="黑体" panose="02010609060101010101" pitchFamily="2" charset="-122"/>
            </a:endParaRPr>
          </a:p>
        </p:txBody>
      </p:sp>
      <p:grpSp>
        <p:nvGrpSpPr>
          <p:cNvPr id="2" name="组合 6"/>
          <p:cNvGrpSpPr/>
          <p:nvPr/>
        </p:nvGrpSpPr>
        <p:grpSpPr bwMode="auto">
          <a:xfrm>
            <a:off x="3365500" y="2801938"/>
            <a:ext cx="2198688" cy="2028825"/>
            <a:chOff x="3486150" y="2071688"/>
            <a:chExt cx="2028825" cy="2028825"/>
          </a:xfrm>
        </p:grpSpPr>
        <p:sp>
          <p:nvSpPr>
            <p:cNvPr id="57" name="AutoShape 6"/>
            <p:cNvSpPr>
              <a:spLocks noChangeArrowheads="1"/>
            </p:cNvSpPr>
            <p:nvPr/>
          </p:nvSpPr>
          <p:spPr bwMode="gray">
            <a:xfrm>
              <a:off x="3486150" y="2071688"/>
              <a:ext cx="2028825" cy="2028825"/>
            </a:xfrm>
            <a:prstGeom prst="diamond">
              <a:avLst/>
            </a:prstGeom>
            <a:gradFill rotWithShape="1">
              <a:gsLst>
                <a:gs pos="0">
                  <a:srgbClr val="FFFFFF"/>
                </a:gs>
                <a:gs pos="100000">
                  <a:srgbClr val="BBE0E3">
                    <a:alpha val="50000"/>
                  </a:srgbClr>
                </a:gs>
              </a:gsLst>
              <a:path path="shape">
                <a:fillToRect l="50000" t="50000" r="50000" b="50000"/>
              </a:path>
            </a:gradFill>
            <a:ln w="9525" algn="ctr">
              <a:miter lim="800000"/>
            </a:ln>
            <a:effectLst/>
            <a:scene3d>
              <a:camera prst="legacyObliqueBottom"/>
              <a:lightRig rig="legacyNormal4" dir="b"/>
            </a:scene3d>
            <a:sp3d extrusionH="100000" prstMaterial="legacyMatte">
              <a:bevelT w="13500" h="13500" prst="angle"/>
              <a:bevelB w="13500" h="13500" prst="angle"/>
              <a:extrusionClr>
                <a:srgbClr val="BBE0E3"/>
              </a:extrusionClr>
            </a:sp3d>
          </p:spPr>
          <p:txBody>
            <a:bodyPr wrap="none" anchor="ctr">
              <a:flatTx/>
            </a:bodyPr>
            <a:lstStyle/>
            <a:p>
              <a:pPr eaLnBrk="1" fontAlgn="auto" hangingPunct="1">
                <a:spcBef>
                  <a:spcPts val="0"/>
                </a:spcBef>
                <a:spcAft>
                  <a:spcPts val="0"/>
                </a:spcAft>
                <a:defRPr/>
              </a:pPr>
              <a:endParaRPr lang="zh-CN" altLang="en-US" b="1" kern="0">
                <a:solidFill>
                  <a:sysClr val="windowText" lastClr="000000"/>
                </a:solidFill>
                <a:latin typeface="黑体" panose="02010609060101010101" pitchFamily="2" charset="-122"/>
                <a:ea typeface="黑体" panose="02010609060101010101" pitchFamily="2" charset="-122"/>
              </a:endParaRPr>
            </a:p>
          </p:txBody>
        </p:sp>
        <p:sp>
          <p:nvSpPr>
            <p:cNvPr id="58" name="Rectangle 9"/>
            <p:cNvSpPr>
              <a:spLocks noChangeArrowheads="1"/>
            </p:cNvSpPr>
            <p:nvPr/>
          </p:nvSpPr>
          <p:spPr bwMode="auto">
            <a:xfrm>
              <a:off x="3755683" y="2535238"/>
              <a:ext cx="1551282" cy="1077912"/>
            </a:xfrm>
            <a:prstGeom prst="rect">
              <a:avLst/>
            </a:prstGeom>
            <a:noFill/>
            <a:ln w="9525" algn="ctr">
              <a:noFill/>
              <a:miter lim="800000"/>
            </a:ln>
          </p:spPr>
          <p:txBody>
            <a:bodyPr>
              <a:spAutoFit/>
            </a:bodyPr>
            <a:lstStyle/>
            <a:p>
              <a:pPr algn="ctr" fontAlgn="auto">
                <a:spcBef>
                  <a:spcPts val="0"/>
                </a:spcBef>
                <a:spcAft>
                  <a:spcPts val="0"/>
                </a:spcAft>
                <a:defRPr/>
              </a:pPr>
              <a:r>
                <a:rPr lang="zh-CN" altLang="en-US" sz="3200" b="1" dirty="0">
                  <a:solidFill>
                    <a:srgbClr val="0000FF"/>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pitchFamily="18" charset="0"/>
                </a:rPr>
                <a:t>基本</a:t>
              </a:r>
              <a:endParaRPr lang="en-US" altLang="zh-CN" sz="3200" b="1" dirty="0">
                <a:solidFill>
                  <a:srgbClr val="0000FF"/>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pitchFamily="18" charset="0"/>
              </a:endParaRPr>
            </a:p>
            <a:p>
              <a:pPr algn="ctr" fontAlgn="auto">
                <a:spcBef>
                  <a:spcPts val="0"/>
                </a:spcBef>
                <a:spcAft>
                  <a:spcPts val="0"/>
                </a:spcAft>
                <a:defRPr/>
              </a:pPr>
              <a:r>
                <a:rPr lang="zh-CN" altLang="en-US" sz="3200" b="1" dirty="0">
                  <a:solidFill>
                    <a:srgbClr val="0000FF"/>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pitchFamily="18" charset="0"/>
                </a:rPr>
                <a:t>目标</a:t>
              </a:r>
              <a:endParaRPr lang="zh-CN" altLang="en-US" sz="3200" b="1" dirty="0">
                <a:solidFill>
                  <a:srgbClr val="0000FF"/>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pitchFamily="18" charset="0"/>
              </a:endParaRPr>
            </a:p>
          </p:txBody>
        </p:sp>
      </p:grpSp>
      <p:grpSp>
        <p:nvGrpSpPr>
          <p:cNvPr id="3" name="组合 58"/>
          <p:cNvGrpSpPr/>
          <p:nvPr/>
        </p:nvGrpSpPr>
        <p:grpSpPr bwMode="auto">
          <a:xfrm>
            <a:off x="119063" y="1589088"/>
            <a:ext cx="4084637" cy="2189162"/>
            <a:chOff x="488905" y="858838"/>
            <a:chExt cx="3770358" cy="2189162"/>
          </a:xfrm>
        </p:grpSpPr>
        <p:sp>
          <p:nvSpPr>
            <p:cNvPr id="60" name="AutoShape 5"/>
            <p:cNvSpPr>
              <a:spLocks noChangeArrowheads="1"/>
            </p:cNvSpPr>
            <p:nvPr/>
          </p:nvSpPr>
          <p:spPr bwMode="gray">
            <a:xfrm rot="18887628">
              <a:off x="2267153" y="1055889"/>
              <a:ext cx="2189162" cy="1795059"/>
            </a:xfrm>
            <a:prstGeom prst="upArrow">
              <a:avLst>
                <a:gd name="adj1" fmla="val 65028"/>
                <a:gd name="adj2" fmla="val 58060"/>
              </a:avLst>
            </a:prstGeom>
            <a:gradFill rotWithShape="1">
              <a:gsLst>
                <a:gs pos="0">
                  <a:srgbClr val="990033"/>
                </a:gs>
                <a:gs pos="100000">
                  <a:srgbClr val="990033">
                    <a:gamma/>
                    <a:tint val="63922"/>
                    <a:invGamma/>
                  </a:srgbClr>
                </a:gs>
              </a:gsLst>
              <a:lin ang="5400000" scaled="1"/>
            </a:gradFill>
            <a:ln w="9525" algn="ctr">
              <a:miter lim="800000"/>
            </a:ln>
            <a:effectLst/>
            <a:scene3d>
              <a:camera prst="legacyPerspectiveBottomRight"/>
              <a:lightRig rig="legacyFlat2" dir="t"/>
            </a:scene3d>
            <a:sp3d extrusionH="100000" prstMaterial="legacyMatte">
              <a:bevelT w="13500" h="13500" prst="angle"/>
              <a:bevelB w="13500" h="13500" prst="angle"/>
              <a:extrusionClr>
                <a:srgbClr val="009CA4"/>
              </a:extrusionClr>
            </a:sp3d>
          </p:spPr>
          <p:txBody>
            <a:bodyPr wrap="none" anchor="ctr">
              <a:flatTx/>
            </a:bodyPr>
            <a:lstStyle/>
            <a:p>
              <a:pPr eaLnBrk="1" fontAlgn="auto" hangingPunct="1">
                <a:spcBef>
                  <a:spcPts val="0"/>
                </a:spcBef>
                <a:spcAft>
                  <a:spcPts val="0"/>
                </a:spcAft>
                <a:defRPr/>
              </a:pPr>
              <a:endParaRPr lang="zh-CN" altLang="en-US" b="1" kern="0">
                <a:solidFill>
                  <a:sysClr val="windowText" lastClr="000000"/>
                </a:solidFill>
                <a:latin typeface="黑体" panose="02010609060101010101" pitchFamily="2" charset="-122"/>
                <a:ea typeface="黑体" panose="02010609060101010101" pitchFamily="2" charset="-122"/>
              </a:endParaRPr>
            </a:p>
          </p:txBody>
        </p:sp>
        <p:sp>
          <p:nvSpPr>
            <p:cNvPr id="66578" name="Rectangle 8"/>
            <p:cNvSpPr>
              <a:spLocks noChangeArrowheads="1"/>
            </p:cNvSpPr>
            <p:nvPr/>
          </p:nvSpPr>
          <p:spPr bwMode="auto">
            <a:xfrm>
              <a:off x="2990850" y="1703388"/>
              <a:ext cx="11648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zh-CN" altLang="en-US" sz="2800" b="1">
                  <a:solidFill>
                    <a:schemeClr val="bg1"/>
                  </a:solidFill>
                  <a:latin typeface="黑体" panose="02010609060101010101" pitchFamily="2" charset="-122"/>
                  <a:ea typeface="黑体" panose="02010609060101010101" pitchFamily="2" charset="-122"/>
                </a:rPr>
                <a:t>保密性</a:t>
              </a:r>
              <a:endParaRPr lang="zh-CN" altLang="en-US" sz="2800" b="1">
                <a:solidFill>
                  <a:schemeClr val="bg1"/>
                </a:solidFill>
                <a:latin typeface="黑体" panose="02010609060101010101" pitchFamily="2" charset="-122"/>
                <a:ea typeface="黑体" panose="02010609060101010101" pitchFamily="2" charset="-122"/>
              </a:endParaRPr>
            </a:p>
          </p:txBody>
        </p:sp>
        <p:pic>
          <p:nvPicPr>
            <p:cNvPr id="62" name="Picture 26" descr="雷达天线"/>
            <p:cNvPicPr>
              <a:picLocks noChangeAspect="1" noChangeArrowheads="1"/>
            </p:cNvPicPr>
            <p:nvPr/>
          </p:nvPicPr>
          <p:blipFill>
            <a:blip r:embed="rId1"/>
            <a:stretch>
              <a:fillRect/>
            </a:stretch>
          </p:blipFill>
          <p:spPr bwMode="auto">
            <a:xfrm>
              <a:off x="488905" y="1268413"/>
              <a:ext cx="1919615" cy="1655762"/>
            </a:xfrm>
            <a:prstGeom prst="rect">
              <a:avLst/>
            </a:prstGeom>
            <a:ln>
              <a:noFill/>
            </a:ln>
            <a:effectLst>
              <a:outerShdw blurRad="292100" dist="139700" dir="2700000" algn="tl" rotWithShape="0">
                <a:srgbClr val="333333">
                  <a:alpha val="65000"/>
                </a:srgbClr>
              </a:outerShdw>
            </a:effectLst>
          </p:spPr>
        </p:pic>
      </p:grpSp>
      <p:grpSp>
        <p:nvGrpSpPr>
          <p:cNvPr id="4" name="组合 1"/>
          <p:cNvGrpSpPr/>
          <p:nvPr/>
        </p:nvGrpSpPr>
        <p:grpSpPr bwMode="auto">
          <a:xfrm>
            <a:off x="4714875" y="1600200"/>
            <a:ext cx="4429125" cy="2189163"/>
            <a:chOff x="4732338" y="869950"/>
            <a:chExt cx="4087812" cy="2189163"/>
          </a:xfrm>
        </p:grpSpPr>
        <p:sp>
          <p:nvSpPr>
            <p:cNvPr id="65" name="AutoShape 3"/>
            <p:cNvSpPr>
              <a:spLocks noChangeArrowheads="1"/>
            </p:cNvSpPr>
            <p:nvPr/>
          </p:nvSpPr>
          <p:spPr bwMode="ltGray">
            <a:xfrm rot="2712372" flipH="1">
              <a:off x="4535170" y="1067118"/>
              <a:ext cx="2189163" cy="1794828"/>
            </a:xfrm>
            <a:prstGeom prst="upArrow">
              <a:avLst>
                <a:gd name="adj1" fmla="val 65028"/>
                <a:gd name="adj2" fmla="val 58060"/>
              </a:avLst>
            </a:prstGeom>
            <a:gradFill rotWithShape="1">
              <a:gsLst>
                <a:gs pos="0">
                  <a:srgbClr val="660066"/>
                </a:gs>
                <a:gs pos="100000">
                  <a:srgbClr val="660066">
                    <a:gamma/>
                    <a:tint val="72549"/>
                    <a:invGamma/>
                  </a:srgbClr>
                </a:gs>
              </a:gsLst>
              <a:lin ang="5400000" scaled="1"/>
            </a:gradFill>
            <a:ln w="9525" algn="ctr">
              <a:miter lim="800000"/>
            </a:ln>
            <a:effectLst/>
            <a:scene3d>
              <a:camera prst="legacyPerspectiveBottomLeft"/>
              <a:lightRig rig="legacyFlat2" dir="t"/>
            </a:scene3d>
            <a:sp3d extrusionH="100000" prstMaterial="legacyMatte">
              <a:bevelT w="13500" h="13500" prst="angle"/>
              <a:bevelB w="13500" h="13500" prst="angle"/>
              <a:extrusionClr>
                <a:srgbClr val="660066"/>
              </a:extrusionClr>
            </a:sp3d>
          </p:spPr>
          <p:txBody>
            <a:bodyPr wrap="none" anchor="ctr">
              <a:flatTx/>
            </a:bodyPr>
            <a:lstStyle/>
            <a:p>
              <a:pPr eaLnBrk="1" fontAlgn="auto" hangingPunct="1">
                <a:spcBef>
                  <a:spcPts val="0"/>
                </a:spcBef>
                <a:spcAft>
                  <a:spcPts val="0"/>
                </a:spcAft>
                <a:defRPr/>
              </a:pPr>
              <a:endParaRPr lang="zh-CN" altLang="en-US" b="1" kern="0">
                <a:solidFill>
                  <a:sysClr val="windowText" lastClr="000000"/>
                </a:solidFill>
                <a:latin typeface="黑体" panose="02010609060101010101" pitchFamily="2" charset="-122"/>
                <a:ea typeface="黑体" panose="02010609060101010101" pitchFamily="2" charset="-122"/>
              </a:endParaRPr>
            </a:p>
          </p:txBody>
        </p:sp>
        <p:sp>
          <p:nvSpPr>
            <p:cNvPr id="66575" name="Rectangle 12"/>
            <p:cNvSpPr>
              <a:spLocks noChangeArrowheads="1"/>
            </p:cNvSpPr>
            <p:nvPr/>
          </p:nvSpPr>
          <p:spPr bwMode="auto">
            <a:xfrm>
              <a:off x="4972050" y="1641475"/>
              <a:ext cx="11648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zh-CN" altLang="en-US" sz="2800" b="1">
                  <a:solidFill>
                    <a:schemeClr val="bg1"/>
                  </a:solidFill>
                  <a:latin typeface="黑体" panose="02010609060101010101" pitchFamily="2" charset="-122"/>
                  <a:ea typeface="黑体" panose="02010609060101010101" pitchFamily="2" charset="-122"/>
                </a:rPr>
                <a:t>完整性</a:t>
              </a:r>
              <a:endParaRPr lang="zh-CN" altLang="en-US" sz="2800" b="1">
                <a:solidFill>
                  <a:schemeClr val="bg1"/>
                </a:solidFill>
                <a:latin typeface="黑体" panose="02010609060101010101" pitchFamily="2" charset="-122"/>
                <a:ea typeface="黑体" panose="02010609060101010101" pitchFamily="2" charset="-122"/>
              </a:endParaRPr>
            </a:p>
          </p:txBody>
        </p:sp>
        <p:pic>
          <p:nvPicPr>
            <p:cNvPr id="96" name="Picture 27" descr="测量接收机"/>
            <p:cNvPicPr>
              <a:picLocks noChangeAspect="1" noChangeArrowheads="1"/>
            </p:cNvPicPr>
            <p:nvPr/>
          </p:nvPicPr>
          <p:blipFill>
            <a:blip r:embed="rId2"/>
            <a:stretch>
              <a:fillRect/>
            </a:stretch>
          </p:blipFill>
          <p:spPr bwMode="auto">
            <a:xfrm>
              <a:off x="6443651" y="1206500"/>
              <a:ext cx="2376499" cy="1708150"/>
            </a:xfrm>
            <a:prstGeom prst="rect">
              <a:avLst/>
            </a:prstGeom>
            <a:ln>
              <a:noFill/>
            </a:ln>
            <a:effectLst>
              <a:outerShdw blurRad="292100" dist="139700" dir="2700000" algn="tl" rotWithShape="0">
                <a:srgbClr val="333333">
                  <a:alpha val="65000"/>
                </a:srgbClr>
              </a:outerShdw>
            </a:effectLst>
          </p:spPr>
        </p:pic>
      </p:grpSp>
      <p:grpSp>
        <p:nvGrpSpPr>
          <p:cNvPr id="5" name="组合 96"/>
          <p:cNvGrpSpPr/>
          <p:nvPr/>
        </p:nvGrpSpPr>
        <p:grpSpPr bwMode="auto">
          <a:xfrm>
            <a:off x="4721225" y="3841750"/>
            <a:ext cx="4308475" cy="2230438"/>
            <a:chOff x="4737100" y="3111500"/>
            <a:chExt cx="3976791" cy="2230438"/>
          </a:xfrm>
        </p:grpSpPr>
        <p:sp>
          <p:nvSpPr>
            <p:cNvPr id="98" name="AutoShape 7"/>
            <p:cNvSpPr>
              <a:spLocks noChangeArrowheads="1"/>
            </p:cNvSpPr>
            <p:nvPr/>
          </p:nvSpPr>
          <p:spPr bwMode="gray">
            <a:xfrm rot="18887628" flipH="1" flipV="1">
              <a:off x="4519370" y="3329230"/>
              <a:ext cx="2230438" cy="1794978"/>
            </a:xfrm>
            <a:prstGeom prst="upArrow">
              <a:avLst>
                <a:gd name="adj1" fmla="val 65028"/>
                <a:gd name="adj2" fmla="val 58060"/>
              </a:avLst>
            </a:prstGeom>
            <a:gradFill rotWithShape="1">
              <a:gsLst>
                <a:gs pos="0">
                  <a:srgbClr val="333399"/>
                </a:gs>
                <a:gs pos="100000">
                  <a:srgbClr val="333399">
                    <a:gamma/>
                    <a:tint val="73725"/>
                    <a:invGamma/>
                  </a:srgbClr>
                </a:gs>
              </a:gsLst>
              <a:lin ang="5400000" scaled="1"/>
            </a:gradFill>
            <a:ln w="9525" algn="ctr">
              <a:miter lim="800000"/>
            </a:ln>
            <a:effectLst/>
            <a:scene3d>
              <a:camera prst="legacyPerspectiveBottomLeft"/>
              <a:lightRig rig="legacyFlat2" dir="t"/>
            </a:scene3d>
            <a:sp3d extrusionH="163500" prstMaterial="legacyMatte">
              <a:bevelT w="13500" h="13500" prst="angle"/>
              <a:bevelB w="13500" h="13500" prst="angle"/>
              <a:extrusionClr>
                <a:srgbClr val="009CA4"/>
              </a:extrusionClr>
            </a:sp3d>
          </p:spPr>
          <p:txBody>
            <a:bodyPr wrap="none" anchor="ctr">
              <a:flatTx/>
            </a:bodyPr>
            <a:lstStyle/>
            <a:p>
              <a:pPr eaLnBrk="1" fontAlgn="auto" hangingPunct="1">
                <a:spcBef>
                  <a:spcPts val="0"/>
                </a:spcBef>
                <a:spcAft>
                  <a:spcPts val="0"/>
                </a:spcAft>
                <a:defRPr/>
              </a:pPr>
              <a:endParaRPr lang="zh-CN" altLang="en-US" b="1" kern="0">
                <a:solidFill>
                  <a:sysClr val="windowText" lastClr="000000"/>
                </a:solidFill>
                <a:latin typeface="黑体" panose="02010609060101010101" pitchFamily="2" charset="-122"/>
                <a:ea typeface="黑体" panose="02010609060101010101" pitchFamily="2" charset="-122"/>
              </a:endParaRPr>
            </a:p>
          </p:txBody>
        </p:sp>
        <p:sp>
          <p:nvSpPr>
            <p:cNvPr id="66572" name="Rectangle 14"/>
            <p:cNvSpPr>
              <a:spLocks noChangeArrowheads="1"/>
            </p:cNvSpPr>
            <p:nvPr/>
          </p:nvSpPr>
          <p:spPr bwMode="auto">
            <a:xfrm>
              <a:off x="5123434" y="3714752"/>
              <a:ext cx="83336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zh-CN" altLang="en-US" sz="2800" b="1">
                  <a:solidFill>
                    <a:schemeClr val="bg1"/>
                  </a:solidFill>
                  <a:latin typeface="黑体" panose="02010609060101010101" pitchFamily="2" charset="-122"/>
                  <a:ea typeface="黑体" panose="02010609060101010101" pitchFamily="2" charset="-122"/>
                </a:rPr>
                <a:t>合法</a:t>
              </a:r>
              <a:endParaRPr lang="en-US" altLang="zh-CN" sz="2800" b="1">
                <a:solidFill>
                  <a:schemeClr val="bg1"/>
                </a:solidFill>
                <a:latin typeface="黑体" panose="02010609060101010101" pitchFamily="2" charset="-122"/>
                <a:ea typeface="黑体" panose="02010609060101010101" pitchFamily="2" charset="-122"/>
              </a:endParaRPr>
            </a:p>
            <a:p>
              <a:pPr eaLnBrk="1" hangingPunct="1"/>
              <a:r>
                <a:rPr lang="zh-CN" altLang="en-US" sz="2800" b="1">
                  <a:solidFill>
                    <a:schemeClr val="bg1"/>
                  </a:solidFill>
                  <a:latin typeface="黑体" panose="02010609060101010101" pitchFamily="2" charset="-122"/>
                  <a:ea typeface="黑体" panose="02010609060101010101" pitchFamily="2" charset="-122"/>
                </a:rPr>
                <a:t>使用</a:t>
              </a:r>
              <a:endParaRPr lang="zh-CN" altLang="en-US" sz="2800" b="1">
                <a:solidFill>
                  <a:schemeClr val="bg1"/>
                </a:solidFill>
                <a:latin typeface="黑体" panose="02010609060101010101" pitchFamily="2" charset="-122"/>
                <a:ea typeface="黑体" panose="02010609060101010101" pitchFamily="2" charset="-122"/>
              </a:endParaRPr>
            </a:p>
          </p:txBody>
        </p:sp>
        <p:pic>
          <p:nvPicPr>
            <p:cNvPr id="100" name="Picture 28" descr="军用显示器"/>
            <p:cNvPicPr>
              <a:picLocks noChangeAspect="1" noChangeArrowheads="1"/>
            </p:cNvPicPr>
            <p:nvPr/>
          </p:nvPicPr>
          <p:blipFill>
            <a:blip r:embed="rId3"/>
            <a:stretch>
              <a:fillRect/>
            </a:stretch>
          </p:blipFill>
          <p:spPr bwMode="auto">
            <a:xfrm>
              <a:off x="6549661" y="3135313"/>
              <a:ext cx="2164230" cy="1878012"/>
            </a:xfrm>
            <a:prstGeom prst="rect">
              <a:avLst/>
            </a:prstGeom>
            <a:ln>
              <a:noFill/>
            </a:ln>
            <a:effectLst>
              <a:outerShdw blurRad="292100" dist="139700" dir="2700000" algn="tl" rotWithShape="0">
                <a:srgbClr val="333333">
                  <a:alpha val="65000"/>
                </a:srgbClr>
              </a:outerShdw>
            </a:effectLst>
          </p:spPr>
        </p:pic>
      </p:grpSp>
      <p:grpSp>
        <p:nvGrpSpPr>
          <p:cNvPr id="6" name="组合 4"/>
          <p:cNvGrpSpPr/>
          <p:nvPr/>
        </p:nvGrpSpPr>
        <p:grpSpPr bwMode="auto">
          <a:xfrm>
            <a:off x="17463" y="3865563"/>
            <a:ext cx="4173537" cy="2168525"/>
            <a:chOff x="395288" y="3135313"/>
            <a:chExt cx="3852862" cy="2168526"/>
          </a:xfrm>
        </p:grpSpPr>
        <p:sp>
          <p:nvSpPr>
            <p:cNvPr id="102" name="AutoShape 10"/>
            <p:cNvSpPr>
              <a:spLocks noChangeArrowheads="1"/>
            </p:cNvSpPr>
            <p:nvPr/>
          </p:nvSpPr>
          <p:spPr bwMode="gray">
            <a:xfrm rot="2712372" flipV="1">
              <a:off x="2266254" y="3321943"/>
              <a:ext cx="2168526" cy="1795266"/>
            </a:xfrm>
            <a:prstGeom prst="upArrow">
              <a:avLst>
                <a:gd name="adj1" fmla="val 65028"/>
                <a:gd name="adj2" fmla="val 58060"/>
              </a:avLst>
            </a:prstGeom>
            <a:gradFill rotWithShape="1">
              <a:gsLst>
                <a:gs pos="0">
                  <a:srgbClr val="006699"/>
                </a:gs>
                <a:gs pos="100000">
                  <a:srgbClr val="006699">
                    <a:gamma/>
                    <a:tint val="73725"/>
                    <a:invGamma/>
                  </a:srgbClr>
                </a:gs>
              </a:gsLst>
              <a:lin ang="5400000" scaled="1"/>
            </a:gradFill>
            <a:ln w="9525" algn="ctr">
              <a:miter lim="800000"/>
            </a:ln>
            <a:effectLst/>
            <a:scene3d>
              <a:camera prst="legacyPerspectiveBottomRight"/>
              <a:lightRig rig="legacyFlat2" dir="t"/>
            </a:scene3d>
            <a:sp3d extrusionH="163500" prstMaterial="legacyMatte">
              <a:bevelT w="13500" h="13500" prst="angle"/>
              <a:bevelB w="13500" h="13500" prst="angle"/>
              <a:extrusionClr>
                <a:srgbClr val="006699"/>
              </a:extrusionClr>
            </a:sp3d>
          </p:spPr>
          <p:txBody>
            <a:bodyPr wrap="none" anchor="ctr">
              <a:flatTx/>
            </a:bodyPr>
            <a:lstStyle/>
            <a:p>
              <a:pPr eaLnBrk="1" fontAlgn="auto" hangingPunct="1">
                <a:spcBef>
                  <a:spcPts val="0"/>
                </a:spcBef>
                <a:spcAft>
                  <a:spcPts val="0"/>
                </a:spcAft>
                <a:defRPr/>
              </a:pPr>
              <a:endParaRPr lang="zh-CN" altLang="en-US" b="1" kern="0">
                <a:solidFill>
                  <a:sysClr val="windowText" lastClr="000000"/>
                </a:solidFill>
                <a:latin typeface="黑体" panose="02010609060101010101" pitchFamily="2" charset="-122"/>
                <a:ea typeface="黑体" panose="02010609060101010101" pitchFamily="2" charset="-122"/>
              </a:endParaRPr>
            </a:p>
          </p:txBody>
        </p:sp>
        <p:sp>
          <p:nvSpPr>
            <p:cNvPr id="66569" name="Rectangle 13"/>
            <p:cNvSpPr>
              <a:spLocks noChangeArrowheads="1"/>
            </p:cNvSpPr>
            <p:nvPr/>
          </p:nvSpPr>
          <p:spPr bwMode="auto">
            <a:xfrm>
              <a:off x="2809875" y="3759200"/>
              <a:ext cx="11648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zh-CN" altLang="en-US" sz="2800" b="1">
                  <a:solidFill>
                    <a:schemeClr val="bg1"/>
                  </a:solidFill>
                  <a:latin typeface="黑体" panose="02010609060101010101" pitchFamily="2" charset="-122"/>
                  <a:ea typeface="黑体" panose="02010609060101010101" pitchFamily="2" charset="-122"/>
                </a:rPr>
                <a:t>可用性</a:t>
              </a:r>
              <a:endParaRPr lang="zh-CN" altLang="en-US" sz="2800" b="1">
                <a:solidFill>
                  <a:schemeClr val="bg1"/>
                </a:solidFill>
                <a:latin typeface="黑体" panose="02010609060101010101" pitchFamily="2" charset="-122"/>
                <a:ea typeface="黑体" panose="02010609060101010101" pitchFamily="2" charset="-122"/>
              </a:endParaRPr>
            </a:p>
          </p:txBody>
        </p:sp>
        <p:pic>
          <p:nvPicPr>
            <p:cNvPr id="104" name="Picture 29" descr="信号处理器"/>
            <p:cNvPicPr>
              <a:picLocks noChangeAspect="1" noChangeArrowheads="1"/>
            </p:cNvPicPr>
            <p:nvPr/>
          </p:nvPicPr>
          <p:blipFill>
            <a:blip r:embed="rId4"/>
            <a:stretch>
              <a:fillRect/>
            </a:stretch>
          </p:blipFill>
          <p:spPr bwMode="auto">
            <a:xfrm>
              <a:off x="395288" y="3254375"/>
              <a:ext cx="2089837" cy="1639889"/>
            </a:xfrm>
            <a:prstGeom prst="rect">
              <a:avLst/>
            </a:prstGeom>
            <a:ln>
              <a:noFill/>
            </a:ln>
            <a:effectLst>
              <a:outerShdw blurRad="292100" dist="139700" dir="2700000" algn="tl" rotWithShape="0">
                <a:srgbClr val="333333">
                  <a:alpha val="65000"/>
                </a:srgbClr>
              </a:outerShdw>
            </a:effectLst>
          </p:spPr>
        </p:pic>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par>
                                <p:cTn id="12" presetID="22" presetClass="entr" presetSubtype="2"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right)">
                                      <p:cBhvr>
                                        <p:cTn id="14" dur="500"/>
                                        <p:tgtEl>
                                          <p:spTgt spid="3"/>
                                        </p:tgtEl>
                                      </p:cBhvr>
                                    </p:animEffect>
                                  </p:childTnLst>
                                </p:cTn>
                              </p:par>
                              <p:par>
                                <p:cTn id="15" presetID="22" presetClass="entr" presetSubtype="2"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par>
                                <p:cTn id="18" presetID="22" presetClass="entr" presetSubtype="8"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57200" y="-26988"/>
            <a:ext cx="8229600" cy="1143001"/>
          </a:xfrm>
        </p:spPr>
        <p:txBody>
          <a:bodyPr/>
          <a:lstStyle/>
          <a:p>
            <a:r>
              <a:rPr lang="zh-CN" altLang="en-US">
                <a:latin typeface="黑体" panose="02010609060101010101" pitchFamily="2" charset="-122"/>
                <a:ea typeface="黑体" panose="02010609060101010101" pitchFamily="2" charset="-122"/>
              </a:rPr>
              <a:t>信息安全的基本目标说明</a:t>
            </a:r>
            <a:endParaRPr lang="zh-CN" altLang="en-US">
              <a:latin typeface="黑体" panose="02010609060101010101" pitchFamily="2" charset="-122"/>
              <a:ea typeface="黑体" panose="02010609060101010101" pitchFamily="2" charset="-122"/>
            </a:endParaRPr>
          </a:p>
        </p:txBody>
      </p:sp>
      <p:sp>
        <p:nvSpPr>
          <p:cNvPr id="68611" name="Rectangle 3"/>
          <p:cNvSpPr>
            <a:spLocks noGrp="1" noChangeArrowheads="1"/>
          </p:cNvSpPr>
          <p:nvPr>
            <p:ph idx="1"/>
          </p:nvPr>
        </p:nvSpPr>
        <p:spPr>
          <a:xfrm>
            <a:off x="457200" y="1268413"/>
            <a:ext cx="8229600" cy="5113337"/>
          </a:xfrm>
        </p:spPr>
        <p:txBody>
          <a:bodyPr/>
          <a:lstStyle/>
          <a:p>
            <a:r>
              <a:rPr lang="zh-CN" altLang="en-US">
                <a:latin typeface="黑体" panose="02010609060101010101" pitchFamily="2" charset="-122"/>
                <a:ea typeface="黑体" panose="02010609060101010101" pitchFamily="2" charset="-122"/>
              </a:rPr>
              <a:t>保密性（</a:t>
            </a:r>
            <a:r>
              <a:rPr lang="en-US" altLang="zh-CN">
                <a:latin typeface="黑体" panose="02010609060101010101" pitchFamily="2" charset="-122"/>
                <a:ea typeface="黑体" panose="02010609060101010101" pitchFamily="2" charset="-122"/>
              </a:rPr>
              <a:t>Confidentiality</a:t>
            </a:r>
            <a:r>
              <a:rPr lang="zh-CN" altLang="en-US">
                <a:latin typeface="黑体" panose="02010609060101010101" pitchFamily="2" charset="-122"/>
                <a:ea typeface="黑体" panose="02010609060101010101" pitchFamily="2" charset="-122"/>
              </a:rPr>
              <a:t>）：确保信息不被泄露或呈现给非授权的人。</a:t>
            </a:r>
            <a:endParaRPr lang="zh-CN" altLang="en-US">
              <a:latin typeface="黑体" panose="02010609060101010101" pitchFamily="2" charset="-122"/>
              <a:ea typeface="黑体" panose="02010609060101010101" pitchFamily="2" charset="-122"/>
            </a:endParaRPr>
          </a:p>
          <a:p>
            <a:r>
              <a:rPr lang="zh-CN" altLang="en-US">
                <a:latin typeface="黑体" panose="02010609060101010101" pitchFamily="2" charset="-122"/>
                <a:ea typeface="黑体" panose="02010609060101010101" pitchFamily="2" charset="-122"/>
              </a:rPr>
              <a:t>完整性（</a:t>
            </a:r>
            <a:r>
              <a:rPr lang="en-US" altLang="zh-CN">
                <a:latin typeface="黑体" panose="02010609060101010101" pitchFamily="2" charset="-122"/>
                <a:ea typeface="黑体" panose="02010609060101010101" pitchFamily="2" charset="-122"/>
              </a:rPr>
              <a:t>Integrity</a:t>
            </a:r>
            <a:r>
              <a:rPr lang="zh-CN" altLang="en-US">
                <a:latin typeface="黑体" panose="02010609060101010101" pitchFamily="2" charset="-122"/>
                <a:ea typeface="黑体" panose="02010609060101010101" pitchFamily="2" charset="-122"/>
              </a:rPr>
              <a:t>）：确保数据的一致性，防止非授权地生成、修改或毁坏数据。</a:t>
            </a:r>
            <a:endParaRPr lang="zh-CN" altLang="en-US">
              <a:latin typeface="黑体" panose="02010609060101010101" pitchFamily="2" charset="-122"/>
              <a:ea typeface="黑体" panose="02010609060101010101" pitchFamily="2" charset="-122"/>
            </a:endParaRPr>
          </a:p>
          <a:p>
            <a:r>
              <a:rPr lang="zh-CN" altLang="en-US">
                <a:latin typeface="黑体" panose="02010609060101010101" pitchFamily="2" charset="-122"/>
                <a:ea typeface="黑体" panose="02010609060101010101" pitchFamily="2" charset="-122"/>
              </a:rPr>
              <a:t>可用性（</a:t>
            </a:r>
            <a:r>
              <a:rPr lang="en-US" altLang="zh-CN">
                <a:latin typeface="黑体" panose="02010609060101010101" pitchFamily="2" charset="-122"/>
                <a:ea typeface="黑体" panose="02010609060101010101" pitchFamily="2" charset="-122"/>
              </a:rPr>
              <a:t>availability</a:t>
            </a:r>
            <a:r>
              <a:rPr lang="zh-CN" altLang="en-US">
                <a:latin typeface="黑体" panose="02010609060101010101" pitchFamily="2" charset="-122"/>
                <a:ea typeface="黑体" panose="02010609060101010101" pitchFamily="2" charset="-122"/>
              </a:rPr>
              <a:t>）：确保合法用户不会无缘无故地被拒绝访问信息或资源。</a:t>
            </a:r>
            <a:endParaRPr lang="zh-CN" altLang="en-US">
              <a:latin typeface="黑体" panose="02010609060101010101" pitchFamily="2" charset="-122"/>
              <a:ea typeface="黑体" panose="02010609060101010101" pitchFamily="2" charset="-122"/>
            </a:endParaRPr>
          </a:p>
          <a:p>
            <a:r>
              <a:rPr lang="zh-CN" altLang="en-US">
                <a:latin typeface="黑体" panose="02010609060101010101" pitchFamily="2" charset="-122"/>
                <a:ea typeface="黑体" panose="02010609060101010101" pitchFamily="2" charset="-122"/>
              </a:rPr>
              <a:t>合法使用（</a:t>
            </a:r>
            <a:r>
              <a:rPr lang="en-US" altLang="zh-CN">
                <a:latin typeface="黑体" panose="02010609060101010101" pitchFamily="2" charset="-122"/>
                <a:ea typeface="黑体" panose="02010609060101010101" pitchFamily="2" charset="-122"/>
              </a:rPr>
              <a:t>Legitimate Use</a:t>
            </a:r>
            <a:r>
              <a:rPr lang="zh-CN" altLang="en-US">
                <a:latin typeface="黑体" panose="02010609060101010101" pitchFamily="2" charset="-122"/>
                <a:ea typeface="黑体" panose="02010609060101010101" pitchFamily="2" charset="-122"/>
              </a:rPr>
              <a:t>）：确保资源不被非授权的人或以非授权的方式使用。</a:t>
            </a:r>
            <a:endParaRPr lang="zh-CN" altLang="en-US">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a:spLocks noChangeArrowheads="1"/>
          </p:cNvSpPr>
          <p:nvPr/>
        </p:nvSpPr>
        <p:spPr bwMode="gray">
          <a:xfrm>
            <a:off x="214313" y="1857375"/>
            <a:ext cx="1500187" cy="3357563"/>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p:spPr>
        <p:style>
          <a:lnRef idx="0">
            <a:schemeClr val="accent1"/>
          </a:lnRef>
          <a:fillRef idx="3">
            <a:schemeClr val="accent1"/>
          </a:fillRef>
          <a:effectRef idx="3">
            <a:schemeClr val="accent1"/>
          </a:effectRef>
          <a:fontRef idx="minor">
            <a:schemeClr val="lt1"/>
          </a:fontRef>
        </p:style>
        <p:txBody>
          <a:bodyPr wrap="none" anchor="ctr">
            <a:flatTx/>
          </a:bodyP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algn="ctr" eaLnBrk="1" hangingPunct="1">
              <a:buFont typeface="Arial" panose="020B0604020202020204" pitchFamily="34" charset="0"/>
              <a:buNone/>
              <a:defRPr/>
            </a:pPr>
            <a:endParaRPr lang="zh-CN" altLang="en-US" sz="4400">
              <a:solidFill>
                <a:schemeClr val="bg1"/>
              </a:solidFill>
              <a:latin typeface="Gulim" pitchFamily="34" charset="-127"/>
            </a:endParaRPr>
          </a:p>
        </p:txBody>
      </p:sp>
      <p:sp>
        <p:nvSpPr>
          <p:cNvPr id="11269" name="Rectangle 2"/>
          <p:cNvSpPr txBox="1">
            <a:spLocks noChangeArrowheads="1"/>
          </p:cNvSpPr>
          <p:nvPr/>
        </p:nvSpPr>
        <p:spPr bwMode="auto">
          <a:xfrm>
            <a:off x="0" y="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zh-CN" altLang="en-US" sz="4000" b="1">
                <a:solidFill>
                  <a:schemeClr val="bg1"/>
                </a:solidFill>
                <a:latin typeface="黑体" panose="02010609060101010101" pitchFamily="2" charset="-122"/>
                <a:ea typeface="黑体" panose="02010609060101010101" pitchFamily="2" charset="-122"/>
              </a:rPr>
              <a:t>引言</a:t>
            </a:r>
            <a:endParaRPr lang="zh-CN" altLang="en-US" sz="4000" b="1">
              <a:solidFill>
                <a:schemeClr val="bg1"/>
              </a:solidFill>
              <a:latin typeface="黑体" panose="02010609060101010101" pitchFamily="2" charset="-122"/>
              <a:ea typeface="黑体" panose="02010609060101010101" pitchFamily="2" charset="-122"/>
            </a:endParaRPr>
          </a:p>
        </p:txBody>
      </p:sp>
      <p:sp>
        <p:nvSpPr>
          <p:cNvPr id="11270" name="TextBox 7"/>
          <p:cNvSpPr txBox="1">
            <a:spLocks noChangeArrowheads="1"/>
          </p:cNvSpPr>
          <p:nvPr/>
        </p:nvSpPr>
        <p:spPr bwMode="auto">
          <a:xfrm>
            <a:off x="214313" y="2286000"/>
            <a:ext cx="1500187"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zh-CN" altLang="en-US" sz="2800" b="1">
                <a:solidFill>
                  <a:srgbClr val="FFFFFF"/>
                </a:solidFill>
                <a:latin typeface="黑体" panose="02010609060101010101" pitchFamily="2" charset="-122"/>
                <a:ea typeface="黑体" panose="02010609060101010101" pitchFamily="2" charset="-122"/>
              </a:rPr>
              <a:t>信息</a:t>
            </a:r>
            <a:endParaRPr lang="en-US" altLang="zh-CN" sz="2800" b="1">
              <a:solidFill>
                <a:srgbClr val="FFFFFF"/>
              </a:solidFill>
              <a:latin typeface="黑体" panose="02010609060101010101" pitchFamily="2" charset="-122"/>
              <a:ea typeface="黑体" panose="02010609060101010101" pitchFamily="2" charset="-122"/>
            </a:endParaRPr>
          </a:p>
          <a:p>
            <a:pPr algn="ctr" eaLnBrk="1" hangingPunct="1"/>
            <a:r>
              <a:rPr lang="zh-CN" altLang="en-US" sz="2800" b="1">
                <a:solidFill>
                  <a:srgbClr val="FFFFFF"/>
                </a:solidFill>
                <a:latin typeface="黑体" panose="02010609060101010101" pitchFamily="2" charset="-122"/>
                <a:ea typeface="黑体" panose="02010609060101010101" pitchFamily="2" charset="-122"/>
              </a:rPr>
              <a:t>安全</a:t>
            </a:r>
            <a:endParaRPr lang="en-US" altLang="zh-CN" sz="2800" b="1">
              <a:solidFill>
                <a:srgbClr val="FFFFFF"/>
              </a:solidFill>
              <a:latin typeface="黑体" panose="02010609060101010101" pitchFamily="2" charset="-122"/>
              <a:ea typeface="黑体" panose="02010609060101010101" pitchFamily="2" charset="-122"/>
            </a:endParaRPr>
          </a:p>
          <a:p>
            <a:pPr algn="ctr" eaLnBrk="1" hangingPunct="1"/>
            <a:r>
              <a:rPr lang="zh-CN" altLang="en-US" sz="2800" b="1">
                <a:solidFill>
                  <a:srgbClr val="FFFFFF"/>
                </a:solidFill>
                <a:latin typeface="黑体" panose="02010609060101010101" pitchFamily="2" charset="-122"/>
                <a:ea typeface="黑体" panose="02010609060101010101" pitchFamily="2" charset="-122"/>
              </a:rPr>
              <a:t>的</a:t>
            </a:r>
            <a:endParaRPr lang="en-US" altLang="zh-CN" sz="2800" b="1">
              <a:solidFill>
                <a:srgbClr val="FFFFFF"/>
              </a:solidFill>
              <a:latin typeface="黑体" panose="02010609060101010101" pitchFamily="2" charset="-122"/>
              <a:ea typeface="黑体" panose="02010609060101010101" pitchFamily="2" charset="-122"/>
            </a:endParaRPr>
          </a:p>
          <a:p>
            <a:pPr algn="ctr" eaLnBrk="1" hangingPunct="1"/>
            <a:r>
              <a:rPr lang="zh-CN" altLang="en-US" sz="2800" b="1">
                <a:solidFill>
                  <a:srgbClr val="FFFFFF"/>
                </a:solidFill>
                <a:latin typeface="黑体" panose="02010609060101010101" pitchFamily="2" charset="-122"/>
                <a:ea typeface="黑体" panose="02010609060101010101" pitchFamily="2" charset="-122"/>
              </a:rPr>
              <a:t>两次</a:t>
            </a:r>
            <a:endParaRPr lang="en-US" altLang="zh-CN" sz="2800" b="1">
              <a:solidFill>
                <a:srgbClr val="FFFFFF"/>
              </a:solidFill>
              <a:latin typeface="黑体" panose="02010609060101010101" pitchFamily="2" charset="-122"/>
              <a:ea typeface="黑体" panose="02010609060101010101" pitchFamily="2" charset="-122"/>
            </a:endParaRPr>
          </a:p>
          <a:p>
            <a:pPr algn="ctr" eaLnBrk="1" hangingPunct="1"/>
            <a:r>
              <a:rPr lang="zh-CN" altLang="en-US" sz="2800" b="1">
                <a:solidFill>
                  <a:srgbClr val="FFFFFF"/>
                </a:solidFill>
                <a:latin typeface="黑体" panose="02010609060101010101" pitchFamily="2" charset="-122"/>
                <a:ea typeface="黑体" panose="02010609060101010101" pitchFamily="2" charset="-122"/>
              </a:rPr>
              <a:t>重大</a:t>
            </a:r>
            <a:endParaRPr lang="en-US" altLang="zh-CN" sz="2800" b="1">
              <a:solidFill>
                <a:srgbClr val="FFFFFF"/>
              </a:solidFill>
              <a:latin typeface="黑体" panose="02010609060101010101" pitchFamily="2" charset="-122"/>
              <a:ea typeface="黑体" panose="02010609060101010101" pitchFamily="2" charset="-122"/>
            </a:endParaRPr>
          </a:p>
          <a:p>
            <a:pPr algn="ctr" eaLnBrk="1" hangingPunct="1"/>
            <a:r>
              <a:rPr lang="zh-CN" altLang="en-US" sz="2800" b="1">
                <a:solidFill>
                  <a:srgbClr val="FFFFFF"/>
                </a:solidFill>
                <a:latin typeface="黑体" panose="02010609060101010101" pitchFamily="2" charset="-122"/>
                <a:ea typeface="黑体" panose="02010609060101010101" pitchFamily="2" charset="-122"/>
              </a:rPr>
              <a:t>变革</a:t>
            </a:r>
            <a:endParaRPr lang="zh-CN" altLang="en-US" sz="2800" b="1">
              <a:solidFill>
                <a:srgbClr val="FFFFFF"/>
              </a:solidFill>
              <a:latin typeface="黑体" panose="02010609060101010101" pitchFamily="2" charset="-122"/>
              <a:ea typeface="黑体" panose="02010609060101010101" pitchFamily="2" charset="-122"/>
            </a:endParaRPr>
          </a:p>
        </p:txBody>
      </p:sp>
      <p:grpSp>
        <p:nvGrpSpPr>
          <p:cNvPr id="2" name="Group 3"/>
          <p:cNvGrpSpPr/>
          <p:nvPr/>
        </p:nvGrpSpPr>
        <p:grpSpPr bwMode="auto">
          <a:xfrm>
            <a:off x="3429000" y="1516063"/>
            <a:ext cx="2366963" cy="1770062"/>
            <a:chOff x="699" y="1490"/>
            <a:chExt cx="1410" cy="2348"/>
          </a:xfrm>
        </p:grpSpPr>
        <p:sp>
          <p:nvSpPr>
            <p:cNvPr id="11282" name="AutoShape 4"/>
            <p:cNvSpPr>
              <a:spLocks noChangeArrowheads="1"/>
            </p:cNvSpPr>
            <p:nvPr/>
          </p:nvSpPr>
          <p:spPr bwMode="auto">
            <a:xfrm>
              <a:off x="720" y="1490"/>
              <a:ext cx="1363" cy="1800"/>
            </a:xfrm>
            <a:prstGeom prst="roundRect">
              <a:avLst>
                <a:gd name="adj" fmla="val 17509"/>
              </a:avLst>
            </a:prstGeom>
            <a:gradFill rotWithShape="1">
              <a:gsLst>
                <a:gs pos="0">
                  <a:srgbClr val="4E91D4"/>
                </a:gs>
                <a:gs pos="100000">
                  <a:srgbClr val="3477A4"/>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3" name="AutoShape 5"/>
            <p:cNvSpPr>
              <a:spLocks noChangeArrowheads="1"/>
            </p:cNvSpPr>
            <p:nvPr/>
          </p:nvSpPr>
          <p:spPr bwMode="gray">
            <a:xfrm>
              <a:off x="741" y="1494"/>
              <a:ext cx="1323" cy="1767"/>
            </a:xfrm>
            <a:prstGeom prst="roundRect">
              <a:avLst>
                <a:gd name="adj" fmla="val 16667"/>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6200000" scaled="1"/>
              <a:tileRect/>
            </a:gradFill>
          </p:spPr>
          <p:style>
            <a:lnRef idx="2">
              <a:schemeClr val="dk1"/>
            </a:lnRef>
            <a:fillRef idx="1">
              <a:schemeClr val="lt1"/>
            </a:fillRef>
            <a:effectRef idx="0">
              <a:schemeClr val="dk1"/>
            </a:effectRef>
            <a:fontRef idx="minor">
              <a:schemeClr val="dk1"/>
            </a:fontRef>
          </p:style>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algn="ctr" eaLnBrk="1" latinLnBrk="1" hangingPunct="1">
                <a:lnSpc>
                  <a:spcPct val="80000"/>
                </a:lnSpc>
                <a:spcBef>
                  <a:spcPct val="50000"/>
                </a:spcBef>
                <a:buClr>
                  <a:srgbClr val="FF0000"/>
                </a:buClr>
                <a:buFont typeface="Wingdings" panose="05000000000000000000" pitchFamily="2" charset="2"/>
                <a:buNone/>
                <a:defRPr/>
              </a:pPr>
              <a:endParaRPr lang="zh-CN" altLang="en-US">
                <a:solidFill>
                  <a:srgbClr val="000000"/>
                </a:solidFill>
                <a:latin typeface="Gulim" pitchFamily="34" charset="-127"/>
              </a:endParaRPr>
            </a:p>
          </p:txBody>
        </p:sp>
        <p:sp>
          <p:nvSpPr>
            <p:cNvPr id="11284" name="AutoShape 8"/>
            <p:cNvSpPr>
              <a:spLocks noChangeArrowheads="1"/>
            </p:cNvSpPr>
            <p:nvPr/>
          </p:nvSpPr>
          <p:spPr bwMode="auto">
            <a:xfrm>
              <a:off x="724" y="3290"/>
              <a:ext cx="1363" cy="548"/>
            </a:xfrm>
            <a:prstGeom prst="roundRect">
              <a:avLst>
                <a:gd name="adj" fmla="val 40389"/>
              </a:avLst>
            </a:prstGeom>
            <a:gradFill rotWithShape="1">
              <a:gsLst>
                <a:gs pos="0">
                  <a:srgbClr val="729EB4"/>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1285" name="AutoShape 9"/>
            <p:cNvSpPr>
              <a:spLocks noChangeArrowheads="1"/>
            </p:cNvSpPr>
            <p:nvPr/>
          </p:nvSpPr>
          <p:spPr bwMode="auto">
            <a:xfrm>
              <a:off x="752" y="3305"/>
              <a:ext cx="1304" cy="487"/>
            </a:xfrm>
            <a:prstGeom prst="roundRect">
              <a:avLst>
                <a:gd name="adj" fmla="val 50000"/>
              </a:avLst>
            </a:prstGeom>
            <a:gradFill rotWithShape="1">
              <a:gsLst>
                <a:gs pos="0">
                  <a:srgbClr val="7DAFD4"/>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1286" name="Text Box 17"/>
            <p:cNvSpPr txBox="1">
              <a:spLocks noChangeArrowheads="1"/>
            </p:cNvSpPr>
            <p:nvPr/>
          </p:nvSpPr>
          <p:spPr bwMode="auto">
            <a:xfrm>
              <a:off x="699" y="1944"/>
              <a:ext cx="1410" cy="1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lnSpc>
                  <a:spcPts val="2000"/>
                </a:lnSpc>
                <a:spcBef>
                  <a:spcPct val="50000"/>
                </a:spcBef>
                <a:buClr>
                  <a:srgbClr val="FF0000"/>
                </a:buClr>
              </a:pPr>
              <a:r>
                <a:rPr lang="zh-CN" altLang="en-US" sz="2800">
                  <a:solidFill>
                    <a:schemeClr val="bg1"/>
                  </a:solidFill>
                  <a:latin typeface="黑体" panose="02010609060101010101" pitchFamily="2" charset="-122"/>
                  <a:ea typeface="黑体" panose="02010609060101010101" pitchFamily="2" charset="-122"/>
                </a:rPr>
                <a:t>计算机</a:t>
              </a:r>
              <a:endParaRPr lang="en-US" altLang="zh-CN" sz="2800">
                <a:solidFill>
                  <a:schemeClr val="bg1"/>
                </a:solidFill>
                <a:latin typeface="黑体" panose="02010609060101010101" pitchFamily="2" charset="-122"/>
                <a:ea typeface="黑体" panose="02010609060101010101" pitchFamily="2" charset="-122"/>
              </a:endParaRPr>
            </a:p>
            <a:p>
              <a:pPr algn="ctr" eaLnBrk="1" hangingPunct="1">
                <a:lnSpc>
                  <a:spcPts val="2000"/>
                </a:lnSpc>
                <a:spcBef>
                  <a:spcPct val="50000"/>
                </a:spcBef>
                <a:buClr>
                  <a:srgbClr val="FF0000"/>
                </a:buClr>
              </a:pPr>
              <a:r>
                <a:rPr lang="zh-CN" altLang="en-US" sz="2800">
                  <a:solidFill>
                    <a:schemeClr val="bg1"/>
                  </a:solidFill>
                  <a:latin typeface="黑体" panose="02010609060101010101" pitchFamily="2" charset="-122"/>
                  <a:ea typeface="黑体" panose="02010609060101010101" pitchFamily="2" charset="-122"/>
                </a:rPr>
                <a:t>的发明</a:t>
              </a:r>
              <a:endParaRPr lang="en-US" altLang="zh-CN" sz="2800">
                <a:solidFill>
                  <a:schemeClr val="bg1"/>
                </a:solidFill>
                <a:latin typeface="黑体" panose="02010609060101010101" pitchFamily="2" charset="-122"/>
                <a:ea typeface="黑体" panose="02010609060101010101" pitchFamily="2" charset="-122"/>
              </a:endParaRPr>
            </a:p>
          </p:txBody>
        </p:sp>
      </p:grpSp>
      <p:grpSp>
        <p:nvGrpSpPr>
          <p:cNvPr id="3" name="Group 3"/>
          <p:cNvGrpSpPr/>
          <p:nvPr/>
        </p:nvGrpSpPr>
        <p:grpSpPr bwMode="auto">
          <a:xfrm>
            <a:off x="3571875" y="4286250"/>
            <a:ext cx="2295525" cy="1771650"/>
            <a:chOff x="720" y="1490"/>
            <a:chExt cx="1367" cy="2348"/>
          </a:xfrm>
        </p:grpSpPr>
        <p:sp>
          <p:nvSpPr>
            <p:cNvPr id="11277" name="AutoShape 4"/>
            <p:cNvSpPr>
              <a:spLocks noChangeArrowheads="1"/>
            </p:cNvSpPr>
            <p:nvPr/>
          </p:nvSpPr>
          <p:spPr bwMode="auto">
            <a:xfrm>
              <a:off x="720" y="1490"/>
              <a:ext cx="1363" cy="1800"/>
            </a:xfrm>
            <a:prstGeom prst="roundRect">
              <a:avLst>
                <a:gd name="adj" fmla="val 17509"/>
              </a:avLst>
            </a:prstGeom>
            <a:gradFill rotWithShape="1">
              <a:gsLst>
                <a:gs pos="0">
                  <a:srgbClr val="4E91D4"/>
                </a:gs>
                <a:gs pos="100000">
                  <a:srgbClr val="3477A4"/>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9" name="AutoShape 5"/>
            <p:cNvSpPr>
              <a:spLocks noChangeArrowheads="1"/>
            </p:cNvSpPr>
            <p:nvPr/>
          </p:nvSpPr>
          <p:spPr bwMode="gray">
            <a:xfrm>
              <a:off x="741" y="1494"/>
              <a:ext cx="1324" cy="1767"/>
            </a:xfrm>
            <a:prstGeom prst="roundRect">
              <a:avLst>
                <a:gd name="adj" fmla="val 16667"/>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6200000" scaled="1"/>
              <a:tileRect/>
            </a:gradFill>
          </p:spPr>
          <p:style>
            <a:lnRef idx="2">
              <a:schemeClr val="dk1"/>
            </a:lnRef>
            <a:fillRef idx="1">
              <a:schemeClr val="lt1"/>
            </a:fillRef>
            <a:effectRef idx="0">
              <a:schemeClr val="dk1"/>
            </a:effectRef>
            <a:fontRef idx="minor">
              <a:schemeClr val="dk1"/>
            </a:fontRef>
          </p:style>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algn="ctr" eaLnBrk="1" latinLnBrk="1" hangingPunct="1">
                <a:lnSpc>
                  <a:spcPct val="80000"/>
                </a:lnSpc>
                <a:spcBef>
                  <a:spcPct val="50000"/>
                </a:spcBef>
                <a:buClr>
                  <a:srgbClr val="FF0000"/>
                </a:buClr>
                <a:buFont typeface="Wingdings" panose="05000000000000000000" pitchFamily="2" charset="2"/>
                <a:buNone/>
                <a:defRPr/>
              </a:pPr>
              <a:endParaRPr lang="zh-CN" altLang="en-US">
                <a:solidFill>
                  <a:srgbClr val="000000"/>
                </a:solidFill>
                <a:latin typeface="Gulim" pitchFamily="34" charset="-127"/>
              </a:endParaRPr>
            </a:p>
          </p:txBody>
        </p:sp>
        <p:sp>
          <p:nvSpPr>
            <p:cNvPr id="11279" name="AutoShape 8"/>
            <p:cNvSpPr>
              <a:spLocks noChangeArrowheads="1"/>
            </p:cNvSpPr>
            <p:nvPr/>
          </p:nvSpPr>
          <p:spPr bwMode="auto">
            <a:xfrm>
              <a:off x="724" y="3290"/>
              <a:ext cx="1363" cy="548"/>
            </a:xfrm>
            <a:prstGeom prst="roundRect">
              <a:avLst>
                <a:gd name="adj" fmla="val 40389"/>
              </a:avLst>
            </a:prstGeom>
            <a:gradFill rotWithShape="1">
              <a:gsLst>
                <a:gs pos="0">
                  <a:srgbClr val="729EB4"/>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1280" name="AutoShape 9"/>
            <p:cNvSpPr>
              <a:spLocks noChangeArrowheads="1"/>
            </p:cNvSpPr>
            <p:nvPr/>
          </p:nvSpPr>
          <p:spPr bwMode="auto">
            <a:xfrm>
              <a:off x="752" y="3305"/>
              <a:ext cx="1304" cy="487"/>
            </a:xfrm>
            <a:prstGeom prst="roundRect">
              <a:avLst>
                <a:gd name="adj" fmla="val 50000"/>
              </a:avLst>
            </a:prstGeom>
            <a:gradFill rotWithShape="1">
              <a:gsLst>
                <a:gs pos="0">
                  <a:srgbClr val="7DAFD4"/>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1281" name="Text Box 17"/>
            <p:cNvSpPr txBox="1">
              <a:spLocks noChangeArrowheads="1"/>
            </p:cNvSpPr>
            <p:nvPr/>
          </p:nvSpPr>
          <p:spPr bwMode="auto">
            <a:xfrm>
              <a:off x="763" y="1701"/>
              <a:ext cx="1296" cy="1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lnSpc>
                  <a:spcPct val="80000"/>
                </a:lnSpc>
                <a:spcBef>
                  <a:spcPct val="50000"/>
                </a:spcBef>
                <a:buClr>
                  <a:srgbClr val="FF0000"/>
                </a:buClr>
              </a:pPr>
              <a:r>
                <a:rPr lang="zh-CN" altLang="en-US" sz="2800">
                  <a:solidFill>
                    <a:schemeClr val="bg1"/>
                  </a:solidFill>
                  <a:latin typeface="黑体" panose="02010609060101010101" pitchFamily="2" charset="-122"/>
                  <a:ea typeface="黑体" panose="02010609060101010101" pitchFamily="2" charset="-122"/>
                </a:rPr>
                <a:t>计算机网络及分布式系统的出现</a:t>
              </a:r>
              <a:endParaRPr lang="en-US" altLang="zh-CN" sz="2800">
                <a:solidFill>
                  <a:schemeClr val="bg1"/>
                </a:solidFill>
                <a:latin typeface="黑体" panose="02010609060101010101" pitchFamily="2" charset="-122"/>
                <a:ea typeface="黑体" panose="02010609060101010101" pitchFamily="2" charset="-122"/>
              </a:endParaRPr>
            </a:p>
          </p:txBody>
        </p:sp>
      </p:grpSp>
      <p:pic>
        <p:nvPicPr>
          <p:cNvPr id="1031"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72200" y="1143000"/>
            <a:ext cx="29718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7900" y="3214688"/>
            <a:ext cx="308610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右箭头 31"/>
          <p:cNvSpPr/>
          <p:nvPr/>
        </p:nvSpPr>
        <p:spPr bwMode="auto">
          <a:xfrm flipH="1">
            <a:off x="1928794" y="2000240"/>
            <a:ext cx="1441407" cy="686679"/>
          </a:xfrm>
          <a:prstGeom prst="rightArrow">
            <a:avLst/>
          </a:prstGeom>
          <a:solidFill>
            <a:srgbClr val="CC3300"/>
          </a:solidFill>
          <a:ln w="46990" cap="flat" cmpd="sng" algn="ctr">
            <a:noFill/>
            <a:prstDash val="solid"/>
            <a:round/>
            <a:headEnd type="none" w="med" len="med"/>
            <a:tailEnd type="none" w="med" len="sm"/>
          </a:ln>
          <a:effectLst/>
          <a:scene3d>
            <a:camera prst="orthographicFront">
              <a:rot lat="0" lon="0" rev="10800000"/>
            </a:camera>
            <a:lightRig rig="contrasting" dir="t">
              <a:rot lat="0" lon="0" rev="1500000"/>
            </a:lightRig>
          </a:scene3d>
          <a:sp3d prstMaterial="metal">
            <a:bevelT w="88900" h="88900"/>
          </a:sp3d>
        </p:spPr>
        <p:txBody>
          <a:bodyPr wrap="none" anchor="ctr"/>
          <a:lstStyle/>
          <a:p>
            <a:pPr algn="ctr" eaLnBrk="1" latinLnBrk="1" hangingPunct="1">
              <a:lnSpc>
                <a:spcPct val="80000"/>
              </a:lnSpc>
              <a:spcBef>
                <a:spcPct val="50000"/>
              </a:spcBef>
              <a:buClr>
                <a:srgbClr val="FF0000"/>
              </a:buClr>
              <a:buFont typeface="Wingdings" panose="05000000000000000000" pitchFamily="2" charset="2"/>
              <a:buNone/>
              <a:defRPr/>
            </a:pPr>
            <a:endParaRPr kumimoji="1" lang="zh-CN" altLang="en-US" sz="1000">
              <a:latin typeface="+mn-lt"/>
              <a:ea typeface="+mn-ea"/>
            </a:endParaRPr>
          </a:p>
        </p:txBody>
      </p:sp>
      <p:sp>
        <p:nvSpPr>
          <p:cNvPr id="33" name="右箭头 32"/>
          <p:cNvSpPr/>
          <p:nvPr/>
        </p:nvSpPr>
        <p:spPr bwMode="auto">
          <a:xfrm flipH="1">
            <a:off x="2000232" y="4572008"/>
            <a:ext cx="1441407" cy="686679"/>
          </a:xfrm>
          <a:prstGeom prst="rightArrow">
            <a:avLst/>
          </a:prstGeom>
          <a:solidFill>
            <a:srgbClr val="CC3300"/>
          </a:solidFill>
          <a:ln w="46990" cap="flat" cmpd="sng" algn="ctr">
            <a:noFill/>
            <a:prstDash val="solid"/>
            <a:round/>
            <a:headEnd type="none" w="med" len="med"/>
            <a:tailEnd type="none" w="med" len="sm"/>
          </a:ln>
          <a:effectLst/>
          <a:scene3d>
            <a:camera prst="orthographicFront">
              <a:rot lat="0" lon="0" rev="10800000"/>
            </a:camera>
            <a:lightRig rig="contrasting" dir="t">
              <a:rot lat="0" lon="0" rev="1500000"/>
            </a:lightRig>
          </a:scene3d>
          <a:sp3d prstMaterial="metal">
            <a:bevelT w="88900" h="88900"/>
          </a:sp3d>
        </p:spPr>
        <p:txBody>
          <a:bodyPr wrap="none" anchor="ctr"/>
          <a:lstStyle/>
          <a:p>
            <a:pPr algn="ctr" eaLnBrk="1" latinLnBrk="1" hangingPunct="1">
              <a:lnSpc>
                <a:spcPct val="80000"/>
              </a:lnSpc>
              <a:spcBef>
                <a:spcPct val="50000"/>
              </a:spcBef>
              <a:buClr>
                <a:srgbClr val="FF0000"/>
              </a:buClr>
              <a:buFont typeface="Wingdings" panose="05000000000000000000" pitchFamily="2" charset="2"/>
              <a:buNone/>
              <a:defRPr/>
            </a:pPr>
            <a:endParaRPr kumimoji="1" lang="zh-CN" altLang="en-US" sz="1000">
              <a:latin typeface="+mn-lt"/>
              <a:ea typeface="+mn-ea"/>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par>
                                <p:cTn id="12" presetID="22" presetClass="entr" presetSubtype="8"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ipe(left)">
                                      <p:cBhvr>
                                        <p:cTn id="14" dur="500"/>
                                        <p:tgtEl>
                                          <p:spTgt spid="33"/>
                                        </p:tgtEl>
                                      </p:cBhvr>
                                    </p:animEffect>
                                  </p:childTnLst>
                                </p:cTn>
                              </p:par>
                            </p:childTnLst>
                          </p:cTn>
                        </p:par>
                        <p:par>
                          <p:cTn id="15" fill="hold">
                            <p:stCondLst>
                              <p:cond delay="1000"/>
                            </p:stCondLst>
                            <p:childTnLst>
                              <p:par>
                                <p:cTn id="16" presetID="17" presetClass="entr" presetSubtype="4"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ppt_x</p:attrName>
                                        </p:attrNameLst>
                                      </p:cBhvr>
                                      <p:tavLst>
                                        <p:tav tm="0">
                                          <p:val>
                                            <p:strVal val="#ppt_x"/>
                                          </p:val>
                                        </p:tav>
                                        <p:tav tm="100000">
                                          <p:val>
                                            <p:strVal val="#ppt_x"/>
                                          </p:val>
                                        </p:tav>
                                      </p:tavLst>
                                    </p:anim>
                                    <p:anim calcmode="lin" valueType="num">
                                      <p:cBhvr>
                                        <p:cTn id="19" dur="500" fill="hold"/>
                                        <p:tgtEl>
                                          <p:spTgt spid="2"/>
                                        </p:tgtEl>
                                        <p:attrNameLst>
                                          <p:attrName>ppt_y</p:attrName>
                                        </p:attrNameLst>
                                      </p:cBhvr>
                                      <p:tavLst>
                                        <p:tav tm="0">
                                          <p:val>
                                            <p:strVal val="#ppt_y+#ppt_h/2"/>
                                          </p:val>
                                        </p:tav>
                                        <p:tav tm="100000">
                                          <p:val>
                                            <p:strVal val="#ppt_y"/>
                                          </p:val>
                                        </p:tav>
                                      </p:tavLst>
                                    </p:anim>
                                    <p:anim calcmode="lin" valueType="num">
                                      <p:cBhvr>
                                        <p:cTn id="20" dur="500" fill="hold"/>
                                        <p:tgtEl>
                                          <p:spTgt spid="2"/>
                                        </p:tgtEl>
                                        <p:attrNameLst>
                                          <p:attrName>ppt_w</p:attrName>
                                        </p:attrNameLst>
                                      </p:cBhvr>
                                      <p:tavLst>
                                        <p:tav tm="0">
                                          <p:val>
                                            <p:strVal val="#ppt_w"/>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childTnLst>
                                </p:cTn>
                              </p:par>
                              <p:par>
                                <p:cTn id="22" presetID="17" presetClass="entr" presetSubtype="4"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ppt_x</p:attrName>
                                        </p:attrNameLst>
                                      </p:cBhvr>
                                      <p:tavLst>
                                        <p:tav tm="0">
                                          <p:val>
                                            <p:strVal val="#ppt_x"/>
                                          </p:val>
                                        </p:tav>
                                        <p:tav tm="100000">
                                          <p:val>
                                            <p:strVal val="#ppt_x"/>
                                          </p:val>
                                        </p:tav>
                                      </p:tavLst>
                                    </p:anim>
                                    <p:anim calcmode="lin" valueType="num">
                                      <p:cBhvr>
                                        <p:cTn id="25" dur="500" fill="hold"/>
                                        <p:tgtEl>
                                          <p:spTgt spid="3"/>
                                        </p:tgtEl>
                                        <p:attrNameLst>
                                          <p:attrName>ppt_y</p:attrName>
                                        </p:attrNameLst>
                                      </p:cBhvr>
                                      <p:tavLst>
                                        <p:tav tm="0">
                                          <p:val>
                                            <p:strVal val="#ppt_y+#ppt_h/2"/>
                                          </p:val>
                                        </p:tav>
                                        <p:tav tm="100000">
                                          <p:val>
                                            <p:strVal val="#ppt_y"/>
                                          </p:val>
                                        </p:tav>
                                      </p:tavLst>
                                    </p:anim>
                                    <p:anim calcmode="lin" valueType="num">
                                      <p:cBhvr>
                                        <p:cTn id="26" dur="500" fill="hold"/>
                                        <p:tgtEl>
                                          <p:spTgt spid="3"/>
                                        </p:tgtEl>
                                        <p:attrNameLst>
                                          <p:attrName>ppt_w</p:attrName>
                                        </p:attrNameLst>
                                      </p:cBhvr>
                                      <p:tavLst>
                                        <p:tav tm="0">
                                          <p:val>
                                            <p:strVal val="#ppt_w"/>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nodeType="withEffect">
                                  <p:stCondLst>
                                    <p:cond delay="0"/>
                                  </p:stCondLst>
                                  <p:childTnLst>
                                    <p:set>
                                      <p:cBhvr>
                                        <p:cTn id="33" dur="1" fill="hold">
                                          <p:stCondLst>
                                            <p:cond delay="0"/>
                                          </p:stCondLst>
                                        </p:cTn>
                                        <p:tgtEl>
                                          <p:spTgt spid="1034"/>
                                        </p:tgtEl>
                                        <p:attrNameLst>
                                          <p:attrName>style.visibility</p:attrName>
                                        </p:attrNameLst>
                                      </p:cBhvr>
                                      <p:to>
                                        <p:strVal val="visible"/>
                                      </p:to>
                                    </p:set>
                                    <p:animEffect transition="in" filter="fade">
                                      <p:cBhvr>
                                        <p:cTn id="34"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57200" y="-26988"/>
            <a:ext cx="8229600" cy="1143001"/>
          </a:xfrm>
        </p:spPr>
        <p:txBody>
          <a:bodyPr/>
          <a:lstStyle/>
          <a:p>
            <a:endParaRPr lang="zh-CN" altLang="en-US">
              <a:latin typeface="黑体" panose="02010609060101010101" pitchFamily="2" charset="-122"/>
              <a:ea typeface="黑体" panose="02010609060101010101" pitchFamily="2" charset="-122"/>
            </a:endParaRPr>
          </a:p>
        </p:txBody>
      </p:sp>
      <p:sp>
        <p:nvSpPr>
          <p:cNvPr id="69635" name="Rectangle 3"/>
          <p:cNvSpPr>
            <a:spLocks noGrp="1" noChangeArrowheads="1"/>
          </p:cNvSpPr>
          <p:nvPr>
            <p:ph idx="1"/>
          </p:nvPr>
        </p:nvSpPr>
        <p:spPr>
          <a:xfrm>
            <a:off x="457200" y="1268413"/>
            <a:ext cx="8229600" cy="5113337"/>
          </a:xfrm>
        </p:spPr>
        <p:txBody>
          <a:bodyPr/>
          <a:lstStyle/>
          <a:p>
            <a:endParaRPr lang="zh-CN" altLang="en-US">
              <a:latin typeface="黑体" panose="02010609060101010101" pitchFamily="2" charset="-122"/>
              <a:ea typeface="黑体" panose="02010609060101010101" pitchFamily="2" charset="-122"/>
            </a:endParaRPr>
          </a:p>
        </p:txBody>
      </p:sp>
      <p:sp>
        <p:nvSpPr>
          <p:cNvPr id="53" name="Freeform 56"/>
          <p:cNvSpPr/>
          <p:nvPr/>
        </p:nvSpPr>
        <p:spPr bwMode="auto">
          <a:xfrm flipV="1">
            <a:off x="792163" y="1557338"/>
            <a:ext cx="7351712" cy="4729162"/>
          </a:xfrm>
          <a:custGeom>
            <a:avLst/>
            <a:gdLst/>
            <a:ahLst/>
            <a:cxnLst>
              <a:cxn ang="0">
                <a:pos x="121" y="242"/>
              </a:cxn>
              <a:cxn ang="0">
                <a:pos x="0" y="121"/>
              </a:cxn>
              <a:cxn ang="0">
                <a:pos x="121" y="0"/>
              </a:cxn>
              <a:cxn ang="0">
                <a:pos x="242" y="121"/>
              </a:cxn>
              <a:cxn ang="0">
                <a:pos x="206" y="207"/>
              </a:cxn>
              <a:cxn ang="0">
                <a:pos x="160" y="236"/>
              </a:cxn>
              <a:cxn ang="0">
                <a:pos x="164" y="244"/>
              </a:cxn>
              <a:cxn ang="0">
                <a:pos x="135" y="233"/>
              </a:cxn>
              <a:cxn ang="0">
                <a:pos x="154" y="209"/>
              </a:cxn>
              <a:cxn ang="0">
                <a:pos x="155" y="218"/>
              </a:cxn>
              <a:cxn ang="0">
                <a:pos x="193" y="194"/>
              </a:cxn>
              <a:cxn ang="0">
                <a:pos x="224" y="121"/>
              </a:cxn>
              <a:cxn ang="0">
                <a:pos x="121" y="19"/>
              </a:cxn>
              <a:cxn ang="0">
                <a:pos x="18" y="121"/>
              </a:cxn>
              <a:cxn ang="0">
                <a:pos x="121" y="224"/>
              </a:cxn>
              <a:cxn ang="0">
                <a:pos x="121" y="242"/>
              </a:cxn>
            </a:cxnLst>
            <a:rect l="0" t="0" r="r" b="b"/>
            <a:pathLst>
              <a:path w="242" h="244">
                <a:moveTo>
                  <a:pt x="121" y="242"/>
                </a:moveTo>
                <a:cubicBezTo>
                  <a:pt x="55" y="242"/>
                  <a:pt x="0" y="188"/>
                  <a:pt x="0" y="121"/>
                </a:cubicBezTo>
                <a:cubicBezTo>
                  <a:pt x="0" y="55"/>
                  <a:pt x="55" y="0"/>
                  <a:pt x="121" y="0"/>
                </a:cubicBezTo>
                <a:cubicBezTo>
                  <a:pt x="187" y="0"/>
                  <a:pt x="242" y="55"/>
                  <a:pt x="242" y="121"/>
                </a:cubicBezTo>
                <a:cubicBezTo>
                  <a:pt x="242" y="155"/>
                  <a:pt x="228" y="185"/>
                  <a:pt x="206" y="207"/>
                </a:cubicBezTo>
                <a:cubicBezTo>
                  <a:pt x="198" y="217"/>
                  <a:pt x="177" y="231"/>
                  <a:pt x="160" y="236"/>
                </a:cubicBezTo>
                <a:lnTo>
                  <a:pt x="164" y="244"/>
                </a:lnTo>
                <a:lnTo>
                  <a:pt x="135" y="233"/>
                </a:lnTo>
                <a:lnTo>
                  <a:pt x="154" y="209"/>
                </a:lnTo>
                <a:lnTo>
                  <a:pt x="155" y="218"/>
                </a:lnTo>
                <a:cubicBezTo>
                  <a:pt x="172" y="212"/>
                  <a:pt x="187" y="202"/>
                  <a:pt x="193" y="194"/>
                </a:cubicBezTo>
                <a:cubicBezTo>
                  <a:pt x="212" y="175"/>
                  <a:pt x="224" y="150"/>
                  <a:pt x="224" y="121"/>
                </a:cubicBezTo>
                <a:cubicBezTo>
                  <a:pt x="224" y="65"/>
                  <a:pt x="177" y="19"/>
                  <a:pt x="121" y="19"/>
                </a:cubicBezTo>
                <a:cubicBezTo>
                  <a:pt x="65" y="19"/>
                  <a:pt x="18" y="65"/>
                  <a:pt x="18" y="121"/>
                </a:cubicBezTo>
                <a:cubicBezTo>
                  <a:pt x="18" y="178"/>
                  <a:pt x="65" y="224"/>
                  <a:pt x="121" y="224"/>
                </a:cubicBezTo>
                <a:lnTo>
                  <a:pt x="121" y="242"/>
                </a:lnTo>
                <a:close/>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w="9525" cap="flat" cmpd="sng">
            <a:noFill/>
            <a:prstDash val="solid"/>
            <a:round/>
          </a:ln>
          <a:effectLst>
            <a:outerShdw blurRad="50800" dist="38100" algn="l" rotWithShape="0">
              <a:prstClr val="black">
                <a:alpha val="40000"/>
              </a:prstClr>
            </a:outerShdw>
          </a:effectLst>
        </p:spPr>
        <p:txBody>
          <a:bodyPr wrap="none" anchor="ctr"/>
          <a:lstStyle/>
          <a:p>
            <a:pPr eaLnBrk="1" fontAlgn="auto" hangingPunct="1">
              <a:spcBef>
                <a:spcPts val="0"/>
              </a:spcBef>
              <a:spcAft>
                <a:spcPts val="0"/>
              </a:spcAft>
              <a:defRPr/>
            </a:pPr>
            <a:endParaRPr lang="zh-CN" altLang="en-US" sz="1100">
              <a:latin typeface="Times New Roman" panose="02020603050405020304" pitchFamily="18" charset="0"/>
              <a:ea typeface="黑体" panose="02010609060101010101" pitchFamily="2" charset="-122"/>
            </a:endParaRPr>
          </a:p>
        </p:txBody>
      </p:sp>
      <p:sp>
        <p:nvSpPr>
          <p:cNvPr id="57" name="AutoShape 7"/>
          <p:cNvSpPr>
            <a:spLocks noChangeArrowheads="1"/>
          </p:cNvSpPr>
          <p:nvPr/>
        </p:nvSpPr>
        <p:spPr bwMode="auto">
          <a:xfrm>
            <a:off x="6516688" y="4221163"/>
            <a:ext cx="2071687" cy="992187"/>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lnSpc>
                <a:spcPct val="80000"/>
              </a:lnSpc>
              <a:spcBef>
                <a:spcPct val="20000"/>
              </a:spcBef>
            </a:pPr>
            <a:r>
              <a:rPr lang="zh-CN" altLang="en-US" sz="2800">
                <a:solidFill>
                  <a:srgbClr val="002060"/>
                </a:solidFill>
                <a:latin typeface="Times New Roman" panose="02020603050405020304" pitchFamily="18" charset="0"/>
                <a:ea typeface="黑体" panose="02010609060101010101" pitchFamily="2" charset="-122"/>
              </a:rPr>
              <a:t>安全措施</a:t>
            </a:r>
            <a:endParaRPr lang="zh-CN" altLang="en-US" sz="2800">
              <a:solidFill>
                <a:srgbClr val="002060"/>
              </a:solidFill>
              <a:latin typeface="Times New Roman" panose="02020603050405020304" pitchFamily="18" charset="0"/>
              <a:ea typeface="黑体" panose="02010609060101010101" pitchFamily="2" charset="-122"/>
            </a:endParaRPr>
          </a:p>
        </p:txBody>
      </p:sp>
      <p:sp>
        <p:nvSpPr>
          <p:cNvPr id="58" name="AutoShape 7"/>
          <p:cNvSpPr>
            <a:spLocks noChangeArrowheads="1"/>
          </p:cNvSpPr>
          <p:nvPr/>
        </p:nvSpPr>
        <p:spPr bwMode="auto">
          <a:xfrm>
            <a:off x="2843213" y="1268413"/>
            <a:ext cx="2071687" cy="992187"/>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lnSpc>
                <a:spcPct val="80000"/>
              </a:lnSpc>
              <a:spcBef>
                <a:spcPct val="20000"/>
              </a:spcBef>
            </a:pPr>
            <a:r>
              <a:rPr lang="zh-CN" altLang="en-US" sz="2800">
                <a:solidFill>
                  <a:srgbClr val="002060"/>
                </a:solidFill>
                <a:latin typeface="Times New Roman" panose="02020603050405020304" pitchFamily="18" charset="0"/>
                <a:ea typeface="黑体" panose="02010609060101010101" pitchFamily="2" charset="-122"/>
              </a:rPr>
              <a:t>安全目标</a:t>
            </a:r>
            <a:endParaRPr lang="zh-CN" altLang="en-US" sz="2800">
              <a:solidFill>
                <a:srgbClr val="002060"/>
              </a:solidFill>
              <a:latin typeface="Times New Roman" panose="02020603050405020304" pitchFamily="18" charset="0"/>
              <a:ea typeface="黑体" panose="02010609060101010101" pitchFamily="2" charset="-122"/>
            </a:endParaRPr>
          </a:p>
        </p:txBody>
      </p:sp>
      <p:sp>
        <p:nvSpPr>
          <p:cNvPr id="59" name="AutoShape 7"/>
          <p:cNvSpPr>
            <a:spLocks noChangeArrowheads="1"/>
          </p:cNvSpPr>
          <p:nvPr/>
        </p:nvSpPr>
        <p:spPr bwMode="auto">
          <a:xfrm>
            <a:off x="395288" y="4149725"/>
            <a:ext cx="2071687" cy="992188"/>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lnSpc>
                <a:spcPct val="80000"/>
              </a:lnSpc>
              <a:spcBef>
                <a:spcPct val="20000"/>
              </a:spcBef>
            </a:pPr>
            <a:r>
              <a:rPr lang="zh-CN" altLang="en-US" sz="2800">
                <a:solidFill>
                  <a:srgbClr val="002060"/>
                </a:solidFill>
                <a:latin typeface="Times New Roman" panose="02020603050405020304" pitchFamily="18" charset="0"/>
                <a:ea typeface="黑体" panose="02010609060101010101" pitchFamily="2" charset="-122"/>
              </a:rPr>
              <a:t>安全策略</a:t>
            </a:r>
            <a:endParaRPr lang="zh-CN" altLang="en-US" sz="2800">
              <a:solidFill>
                <a:srgbClr val="002060"/>
              </a:solidFill>
              <a:latin typeface="Times New Roman" panose="02020603050405020304" pitchFamily="18" charset="0"/>
              <a:ea typeface="黑体" panose="02010609060101010101" pitchFamily="2" charset="-122"/>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strVal val="#ppt_w*0.70"/>
                                          </p:val>
                                        </p:tav>
                                        <p:tav tm="100000">
                                          <p:val>
                                            <p:strVal val="#ppt_w"/>
                                          </p:val>
                                        </p:tav>
                                      </p:tavLst>
                                    </p:anim>
                                    <p:anim calcmode="lin" valueType="num">
                                      <p:cBhvr>
                                        <p:cTn id="8" dur="500" fill="hold"/>
                                        <p:tgtEl>
                                          <p:spTgt spid="53"/>
                                        </p:tgtEl>
                                        <p:attrNameLst>
                                          <p:attrName>ppt_h</p:attrName>
                                        </p:attrNameLst>
                                      </p:cBhvr>
                                      <p:tavLst>
                                        <p:tav tm="0">
                                          <p:val>
                                            <p:strVal val="#ppt_h"/>
                                          </p:val>
                                        </p:tav>
                                        <p:tav tm="100000">
                                          <p:val>
                                            <p:strVal val="#ppt_h"/>
                                          </p:val>
                                        </p:tav>
                                      </p:tavLst>
                                    </p:anim>
                                    <p:animEffect transition="in" filter="fade">
                                      <p:cBhvr>
                                        <p:cTn id="9" dur="500"/>
                                        <p:tgtEl>
                                          <p:spTgt spid="53"/>
                                        </p:tgtEl>
                                      </p:cBhvr>
                                    </p:animEffect>
                                  </p:childTnLst>
                                </p:cTn>
                              </p:par>
                              <p:par>
                                <p:cTn id="10" presetID="23" presetClass="entr" presetSubtype="16" fill="hold" grpId="0" nodeType="with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p:cTn id="12" dur="500" fill="hold"/>
                                        <p:tgtEl>
                                          <p:spTgt spid="57"/>
                                        </p:tgtEl>
                                        <p:attrNameLst>
                                          <p:attrName>ppt_w</p:attrName>
                                        </p:attrNameLst>
                                      </p:cBhvr>
                                      <p:tavLst>
                                        <p:tav tm="0">
                                          <p:val>
                                            <p:fltVal val="0"/>
                                          </p:val>
                                        </p:tav>
                                        <p:tav tm="100000">
                                          <p:val>
                                            <p:strVal val="#ppt_w"/>
                                          </p:val>
                                        </p:tav>
                                      </p:tavLst>
                                    </p:anim>
                                    <p:anim calcmode="lin" valueType="num">
                                      <p:cBhvr>
                                        <p:cTn id="13" dur="500" fill="hold"/>
                                        <p:tgtEl>
                                          <p:spTgt spid="57"/>
                                        </p:tgtEl>
                                        <p:attrNameLst>
                                          <p:attrName>ppt_h</p:attrName>
                                        </p:attrNameLst>
                                      </p:cBhvr>
                                      <p:tavLst>
                                        <p:tav tm="0">
                                          <p:val>
                                            <p:fltVal val="0"/>
                                          </p:val>
                                        </p:tav>
                                        <p:tav tm="100000">
                                          <p:val>
                                            <p:strVal val="#ppt_h"/>
                                          </p:val>
                                        </p:tav>
                                      </p:tavLst>
                                    </p:anim>
                                  </p:childTnLst>
                                </p:cTn>
                              </p:par>
                              <p:par>
                                <p:cTn id="14" presetID="23" presetClass="entr" presetSubtype="16"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 calcmode="lin" valueType="num">
                                      <p:cBhvr>
                                        <p:cTn id="16" dur="500" fill="hold"/>
                                        <p:tgtEl>
                                          <p:spTgt spid="58"/>
                                        </p:tgtEl>
                                        <p:attrNameLst>
                                          <p:attrName>ppt_w</p:attrName>
                                        </p:attrNameLst>
                                      </p:cBhvr>
                                      <p:tavLst>
                                        <p:tav tm="0">
                                          <p:val>
                                            <p:fltVal val="0"/>
                                          </p:val>
                                        </p:tav>
                                        <p:tav tm="100000">
                                          <p:val>
                                            <p:strVal val="#ppt_w"/>
                                          </p:val>
                                        </p:tav>
                                      </p:tavLst>
                                    </p:anim>
                                    <p:anim calcmode="lin" valueType="num">
                                      <p:cBhvr>
                                        <p:cTn id="17" dur="500" fill="hold"/>
                                        <p:tgtEl>
                                          <p:spTgt spid="58"/>
                                        </p:tgtEl>
                                        <p:attrNameLst>
                                          <p:attrName>ppt_h</p:attrName>
                                        </p:attrNameLst>
                                      </p:cBhvr>
                                      <p:tavLst>
                                        <p:tav tm="0">
                                          <p:val>
                                            <p:fltVal val="0"/>
                                          </p:val>
                                        </p:tav>
                                        <p:tav tm="100000">
                                          <p:val>
                                            <p:strVal val="#ppt_h"/>
                                          </p:val>
                                        </p:tav>
                                      </p:tavLst>
                                    </p:anim>
                                  </p:childTnLst>
                                </p:cTn>
                              </p:par>
                              <p:par>
                                <p:cTn id="18" presetID="23" presetClass="entr" presetSubtype="16" fill="hold" grpId="0" nodeType="withEffect">
                                  <p:stCondLst>
                                    <p:cond delay="0"/>
                                  </p:stCondLst>
                                  <p:childTnLst>
                                    <p:set>
                                      <p:cBhvr>
                                        <p:cTn id="19" dur="1" fill="hold">
                                          <p:stCondLst>
                                            <p:cond delay="0"/>
                                          </p:stCondLst>
                                        </p:cTn>
                                        <p:tgtEl>
                                          <p:spTgt spid="59"/>
                                        </p:tgtEl>
                                        <p:attrNameLst>
                                          <p:attrName>style.visibility</p:attrName>
                                        </p:attrNameLst>
                                      </p:cBhvr>
                                      <p:to>
                                        <p:strVal val="visible"/>
                                      </p:to>
                                    </p:set>
                                    <p:anim calcmode="lin" valueType="num">
                                      <p:cBhvr>
                                        <p:cTn id="20" dur="500" fill="hold"/>
                                        <p:tgtEl>
                                          <p:spTgt spid="59"/>
                                        </p:tgtEl>
                                        <p:attrNameLst>
                                          <p:attrName>ppt_w</p:attrName>
                                        </p:attrNameLst>
                                      </p:cBhvr>
                                      <p:tavLst>
                                        <p:tav tm="0">
                                          <p:val>
                                            <p:fltVal val="0"/>
                                          </p:val>
                                        </p:tav>
                                        <p:tav tm="100000">
                                          <p:val>
                                            <p:strVal val="#ppt_w"/>
                                          </p:val>
                                        </p:tav>
                                      </p:tavLst>
                                    </p:anim>
                                    <p:anim calcmode="lin" valueType="num">
                                      <p:cBhvr>
                                        <p:cTn id="21" dur="500" fill="hold"/>
                                        <p:tgtEl>
                                          <p:spTgt spid="5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57200" y="-26988"/>
            <a:ext cx="8229600" cy="1143001"/>
          </a:xfrm>
        </p:spPr>
        <p:txBody>
          <a:bodyPr/>
          <a:lstStyle/>
          <a:p>
            <a:r>
              <a:rPr lang="zh-CN" altLang="en-US">
                <a:latin typeface="黑体" panose="02010609060101010101" pitchFamily="2" charset="-122"/>
                <a:ea typeface="黑体" panose="02010609060101010101" pitchFamily="2" charset="-122"/>
              </a:rPr>
              <a:t>计算机网络安全的范畴</a:t>
            </a:r>
            <a:endParaRPr lang="en-US" altLang="zh-CN">
              <a:latin typeface="黑体" panose="02010609060101010101" pitchFamily="2" charset="-122"/>
              <a:ea typeface="黑体" panose="02010609060101010101" pitchFamily="2" charset="-122"/>
            </a:endParaRPr>
          </a:p>
        </p:txBody>
      </p:sp>
      <p:sp>
        <p:nvSpPr>
          <p:cNvPr id="70659" name="Rectangle 3"/>
          <p:cNvSpPr>
            <a:spLocks noGrp="1" noChangeArrowheads="1"/>
          </p:cNvSpPr>
          <p:nvPr>
            <p:ph idx="1"/>
          </p:nvPr>
        </p:nvSpPr>
        <p:spPr>
          <a:xfrm>
            <a:off x="457200" y="1503363"/>
            <a:ext cx="8229600" cy="4805362"/>
          </a:xfrm>
        </p:spPr>
        <p:txBody>
          <a:bodyPr/>
          <a:lstStyle/>
          <a:p>
            <a:pPr>
              <a:lnSpc>
                <a:spcPct val="90000"/>
              </a:lnSpc>
            </a:pPr>
            <a:r>
              <a:rPr lang="zh-CN" altLang="en-US" sz="2800">
                <a:latin typeface="黑体" panose="02010609060101010101" pitchFamily="2" charset="-122"/>
                <a:ea typeface="黑体" panose="02010609060101010101" pitchFamily="2" charset="-122"/>
              </a:rPr>
              <a:t>通信安全</a:t>
            </a:r>
            <a:endParaRPr lang="zh-CN" altLang="en-US" sz="2800">
              <a:latin typeface="黑体" panose="02010609060101010101" pitchFamily="2" charset="-122"/>
              <a:ea typeface="黑体" panose="02010609060101010101" pitchFamily="2" charset="-122"/>
            </a:endParaRPr>
          </a:p>
          <a:p>
            <a:pPr lvl="1">
              <a:lnSpc>
                <a:spcPct val="90000"/>
              </a:lnSpc>
            </a:pPr>
            <a:r>
              <a:rPr lang="zh-CN" altLang="en-US" sz="2400">
                <a:latin typeface="黑体" panose="02010609060101010101" pitchFamily="2" charset="-122"/>
                <a:ea typeface="黑体" panose="02010609060101010101" pitchFamily="2" charset="-122"/>
              </a:rPr>
              <a:t>对通信过程中所传输的信息施加保护</a:t>
            </a:r>
            <a:endParaRPr lang="zh-CN" altLang="en-US" sz="2400">
              <a:latin typeface="黑体" panose="02010609060101010101" pitchFamily="2" charset="-122"/>
              <a:ea typeface="黑体" panose="02010609060101010101" pitchFamily="2" charset="-122"/>
            </a:endParaRPr>
          </a:p>
          <a:p>
            <a:pPr>
              <a:lnSpc>
                <a:spcPct val="90000"/>
              </a:lnSpc>
            </a:pPr>
            <a:r>
              <a:rPr lang="zh-CN" altLang="en-US" sz="2800">
                <a:latin typeface="黑体" panose="02010609060101010101" pitchFamily="2" charset="-122"/>
                <a:ea typeface="黑体" panose="02010609060101010101" pitchFamily="2" charset="-122"/>
              </a:rPr>
              <a:t>计算机安全</a:t>
            </a:r>
            <a:endParaRPr lang="zh-CN" altLang="en-US" sz="2800">
              <a:latin typeface="黑体" panose="02010609060101010101" pitchFamily="2" charset="-122"/>
              <a:ea typeface="黑体" panose="02010609060101010101" pitchFamily="2" charset="-122"/>
            </a:endParaRPr>
          </a:p>
          <a:p>
            <a:pPr lvl="1">
              <a:lnSpc>
                <a:spcPct val="90000"/>
              </a:lnSpc>
            </a:pPr>
            <a:r>
              <a:rPr lang="zh-CN" altLang="en-US" sz="2400">
                <a:latin typeface="黑体" panose="02010609060101010101" pitchFamily="2" charset="-122"/>
                <a:ea typeface="黑体" panose="02010609060101010101" pitchFamily="2" charset="-122"/>
              </a:rPr>
              <a:t>对计算机系统中的信息施加保护，包括操作系统安全和数据库安全</a:t>
            </a:r>
            <a:endParaRPr lang="zh-CN" altLang="en-US" sz="2400">
              <a:latin typeface="黑体" panose="02010609060101010101" pitchFamily="2" charset="-122"/>
              <a:ea typeface="黑体" panose="02010609060101010101" pitchFamily="2" charset="-122"/>
            </a:endParaRPr>
          </a:p>
          <a:p>
            <a:pPr>
              <a:lnSpc>
                <a:spcPct val="90000"/>
              </a:lnSpc>
            </a:pPr>
            <a:r>
              <a:rPr lang="zh-CN" altLang="en-US" sz="2800">
                <a:latin typeface="黑体" panose="02010609060101010101" pitchFamily="2" charset="-122"/>
                <a:ea typeface="黑体" panose="02010609060101010101" pitchFamily="2" charset="-122"/>
              </a:rPr>
              <a:t>网络安全</a:t>
            </a:r>
            <a:endParaRPr lang="zh-CN" altLang="en-US" sz="2800">
              <a:latin typeface="黑体" panose="02010609060101010101" pitchFamily="2" charset="-122"/>
              <a:ea typeface="黑体" panose="02010609060101010101" pitchFamily="2" charset="-122"/>
            </a:endParaRPr>
          </a:p>
          <a:p>
            <a:pPr lvl="1">
              <a:lnSpc>
                <a:spcPct val="90000"/>
              </a:lnSpc>
            </a:pPr>
            <a:r>
              <a:rPr lang="zh-CN" altLang="en-US" sz="2400">
                <a:latin typeface="黑体" panose="02010609060101010101" pitchFamily="2" charset="-122"/>
                <a:ea typeface="黑体" panose="02010609060101010101" pitchFamily="2" charset="-122"/>
              </a:rPr>
              <a:t>包括网络边界安全、</a:t>
            </a:r>
            <a:r>
              <a:rPr lang="en-US" altLang="zh-CN" sz="2400">
                <a:latin typeface="黑体" panose="02010609060101010101" pitchFamily="2" charset="-122"/>
                <a:ea typeface="黑体" panose="02010609060101010101" pitchFamily="2" charset="-122"/>
              </a:rPr>
              <a:t>Web</a:t>
            </a:r>
            <a:r>
              <a:rPr lang="zh-CN" altLang="en-US" sz="2400">
                <a:latin typeface="黑体" panose="02010609060101010101" pitchFamily="2" charset="-122"/>
                <a:ea typeface="黑体" panose="02010609060101010101" pitchFamily="2" charset="-122"/>
              </a:rPr>
              <a:t>安全和电子邮件安全等</a:t>
            </a:r>
            <a:endParaRPr lang="zh-CN" altLang="en-US" sz="2400">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455613" y="0"/>
            <a:ext cx="8688387" cy="1143000"/>
          </a:xfrm>
        </p:spPr>
        <p:txBody>
          <a:bodyPr/>
          <a:lstStyle/>
          <a:p>
            <a:r>
              <a:rPr lang="zh-CN" altLang="en-US" sz="4000">
                <a:latin typeface="黑体" panose="02010609060101010101" pitchFamily="2" charset="-122"/>
                <a:ea typeface="黑体" panose="02010609060101010101" pitchFamily="2" charset="-122"/>
              </a:rPr>
              <a:t>第</a:t>
            </a:r>
            <a:r>
              <a:rPr lang="en-US" altLang="zh-CN" sz="4000">
                <a:latin typeface="黑体" panose="02010609060101010101" pitchFamily="2" charset="-122"/>
                <a:ea typeface="黑体" panose="02010609060101010101" pitchFamily="2" charset="-122"/>
              </a:rPr>
              <a:t>1</a:t>
            </a:r>
            <a:r>
              <a:rPr lang="zh-CN" altLang="en-US" sz="4000">
                <a:latin typeface="黑体" panose="02010609060101010101" pitchFamily="2" charset="-122"/>
                <a:ea typeface="黑体" panose="02010609060101010101" pitchFamily="2" charset="-122"/>
              </a:rPr>
              <a:t>章  网络安全基础</a:t>
            </a:r>
            <a:endParaRPr lang="zh-CN" altLang="en-US" sz="4000">
              <a:latin typeface="黑体" panose="02010609060101010101" pitchFamily="2" charset="-122"/>
              <a:ea typeface="黑体" panose="02010609060101010101" pitchFamily="2" charset="-122"/>
            </a:endParaRPr>
          </a:p>
        </p:txBody>
      </p:sp>
      <p:grpSp>
        <p:nvGrpSpPr>
          <p:cNvPr id="72707" name="Group 11"/>
          <p:cNvGrpSpPr/>
          <p:nvPr/>
        </p:nvGrpSpPr>
        <p:grpSpPr bwMode="auto">
          <a:xfrm>
            <a:off x="915988" y="1928813"/>
            <a:ext cx="7227887" cy="647700"/>
            <a:chOff x="385" y="1162"/>
            <a:chExt cx="4309" cy="399"/>
          </a:xfrm>
        </p:grpSpPr>
        <p:sp>
          <p:nvSpPr>
            <p:cNvPr id="72760" name="AutoShape 12"/>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72761" name="Group 13"/>
            <p:cNvGrpSpPr/>
            <p:nvPr/>
          </p:nvGrpSpPr>
          <p:grpSpPr bwMode="auto">
            <a:xfrm>
              <a:off x="385" y="1162"/>
              <a:ext cx="614" cy="389"/>
              <a:chOff x="720" y="960"/>
              <a:chExt cx="987" cy="795"/>
            </a:xfrm>
          </p:grpSpPr>
          <p:sp>
            <p:nvSpPr>
              <p:cNvPr id="72764" name="Oval 14"/>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72765" name="Oval 15"/>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72766" name="Oval 16"/>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72762" name="Text Box 17"/>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网络安全需求</a:t>
              </a:r>
              <a:endParaRPr lang="zh-CN" altLang="en-US" sz="3600">
                <a:solidFill>
                  <a:srgbClr val="000099"/>
                </a:solidFill>
                <a:latin typeface="Gulim" pitchFamily="34" charset="-127"/>
                <a:ea typeface="黑体" panose="02010609060101010101" pitchFamily="2" charset="-122"/>
              </a:endParaRPr>
            </a:p>
          </p:txBody>
        </p:sp>
        <p:sp>
          <p:nvSpPr>
            <p:cNvPr id="72763" name="Text Box 18"/>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二</a:t>
              </a:r>
              <a:endParaRPr lang="zh-CN" altLang="en-US" sz="3200">
                <a:solidFill>
                  <a:srgbClr val="FFFFFF"/>
                </a:solidFill>
                <a:ea typeface="黑体" panose="02010609060101010101" pitchFamily="2" charset="-122"/>
              </a:endParaRPr>
            </a:p>
          </p:txBody>
        </p:sp>
      </p:grpSp>
      <p:grpSp>
        <p:nvGrpSpPr>
          <p:cNvPr id="72708" name="Group 19"/>
          <p:cNvGrpSpPr/>
          <p:nvPr/>
        </p:nvGrpSpPr>
        <p:grpSpPr bwMode="auto">
          <a:xfrm>
            <a:off x="900113" y="2714625"/>
            <a:ext cx="7227887" cy="631825"/>
            <a:chOff x="385" y="1162"/>
            <a:chExt cx="4309" cy="389"/>
          </a:xfrm>
        </p:grpSpPr>
        <p:sp>
          <p:nvSpPr>
            <p:cNvPr id="72754" name="AutoShape 20"/>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72755" name="Group 21"/>
            <p:cNvGrpSpPr/>
            <p:nvPr/>
          </p:nvGrpSpPr>
          <p:grpSpPr bwMode="auto">
            <a:xfrm>
              <a:off x="385" y="1162"/>
              <a:ext cx="614" cy="389"/>
              <a:chOff x="720" y="960"/>
              <a:chExt cx="987" cy="795"/>
            </a:xfrm>
          </p:grpSpPr>
          <p:sp>
            <p:nvSpPr>
              <p:cNvPr id="72757" name="Oval 22"/>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72758" name="Oval 23"/>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72759" name="Oval 24"/>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72756" name="Text Box 26"/>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三</a:t>
              </a:r>
              <a:endParaRPr lang="zh-CN" altLang="en-US" sz="3200">
                <a:solidFill>
                  <a:srgbClr val="FFFFFF"/>
                </a:solidFill>
                <a:ea typeface="黑体" panose="02010609060101010101" pitchFamily="2" charset="-122"/>
              </a:endParaRPr>
            </a:p>
          </p:txBody>
        </p:sp>
      </p:grpSp>
      <p:grpSp>
        <p:nvGrpSpPr>
          <p:cNvPr id="72709" name="Group 27"/>
          <p:cNvGrpSpPr/>
          <p:nvPr/>
        </p:nvGrpSpPr>
        <p:grpSpPr bwMode="auto">
          <a:xfrm>
            <a:off x="900113" y="3571875"/>
            <a:ext cx="7227887" cy="647700"/>
            <a:chOff x="385" y="1162"/>
            <a:chExt cx="4309" cy="399"/>
          </a:xfrm>
        </p:grpSpPr>
        <p:sp>
          <p:nvSpPr>
            <p:cNvPr id="72747" name="AutoShape 28"/>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72748" name="Group 29"/>
            <p:cNvGrpSpPr/>
            <p:nvPr/>
          </p:nvGrpSpPr>
          <p:grpSpPr bwMode="auto">
            <a:xfrm>
              <a:off x="385" y="1162"/>
              <a:ext cx="614" cy="389"/>
              <a:chOff x="720" y="960"/>
              <a:chExt cx="987" cy="795"/>
            </a:xfrm>
          </p:grpSpPr>
          <p:sp>
            <p:nvSpPr>
              <p:cNvPr id="72751" name="Oval 30"/>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72752" name="Oval 31"/>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72753" name="Oval 32"/>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72749" name="Text Box 33"/>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en-US" altLang="zh-CN" sz="3200">
                  <a:solidFill>
                    <a:srgbClr val="000099"/>
                  </a:solidFill>
                  <a:latin typeface="Times New Roman" panose="02020603050405020304" pitchFamily="18" charset="0"/>
                  <a:ea typeface="黑体" panose="02010609060101010101" pitchFamily="2" charset="-122"/>
                </a:rPr>
                <a:t> </a:t>
              </a:r>
              <a:endParaRPr lang="zh-CN" altLang="en-US" sz="3200">
                <a:solidFill>
                  <a:srgbClr val="000099"/>
                </a:solidFill>
                <a:latin typeface="Gulim" pitchFamily="34" charset="-127"/>
                <a:ea typeface="黑体" panose="02010609060101010101" pitchFamily="2" charset="-122"/>
              </a:endParaRPr>
            </a:p>
          </p:txBody>
        </p:sp>
        <p:sp>
          <p:nvSpPr>
            <p:cNvPr id="72750" name="Text Box 34"/>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四</a:t>
              </a:r>
              <a:endParaRPr lang="zh-CN" altLang="en-US" sz="3200">
                <a:solidFill>
                  <a:srgbClr val="FFFFFF"/>
                </a:solidFill>
                <a:ea typeface="黑体" panose="02010609060101010101" pitchFamily="2" charset="-122"/>
              </a:endParaRPr>
            </a:p>
          </p:txBody>
        </p:sp>
      </p:grpSp>
      <p:grpSp>
        <p:nvGrpSpPr>
          <p:cNvPr id="72710" name="Group 19"/>
          <p:cNvGrpSpPr/>
          <p:nvPr/>
        </p:nvGrpSpPr>
        <p:grpSpPr bwMode="auto">
          <a:xfrm>
            <a:off x="928688" y="1214438"/>
            <a:ext cx="7162800" cy="604837"/>
            <a:chOff x="385" y="1162"/>
            <a:chExt cx="4309" cy="410"/>
          </a:xfrm>
        </p:grpSpPr>
        <p:sp>
          <p:nvSpPr>
            <p:cNvPr id="72740" name="AutoShape 20"/>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72741" name="Group 21"/>
            <p:cNvGrpSpPr/>
            <p:nvPr/>
          </p:nvGrpSpPr>
          <p:grpSpPr bwMode="auto">
            <a:xfrm>
              <a:off x="385" y="1162"/>
              <a:ext cx="614" cy="389"/>
              <a:chOff x="720" y="960"/>
              <a:chExt cx="987" cy="795"/>
            </a:xfrm>
          </p:grpSpPr>
          <p:sp>
            <p:nvSpPr>
              <p:cNvPr id="72744" name="Oval 22"/>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72745" name="Oval 23"/>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72746" name="Oval 24"/>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72742" name="Text Box 25"/>
            <p:cNvSpPr txBox="1">
              <a:spLocks noChangeArrowheads="1"/>
            </p:cNvSpPr>
            <p:nvPr/>
          </p:nvSpPr>
          <p:spPr bwMode="auto">
            <a:xfrm>
              <a:off x="987" y="1162"/>
              <a:ext cx="3694"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引言</a:t>
              </a:r>
              <a:endParaRPr lang="zh-CN" altLang="en-US" sz="3600">
                <a:solidFill>
                  <a:srgbClr val="000099"/>
                </a:solidFill>
                <a:latin typeface="Gulim" pitchFamily="34" charset="-127"/>
                <a:ea typeface="黑体" panose="02010609060101010101" pitchFamily="2" charset="-122"/>
              </a:endParaRPr>
            </a:p>
          </p:txBody>
        </p:sp>
        <p:sp>
          <p:nvSpPr>
            <p:cNvPr id="72743" name="Text Box 26"/>
            <p:cNvSpPr txBox="1">
              <a:spLocks noChangeArrowheads="1"/>
            </p:cNvSpPr>
            <p:nvPr/>
          </p:nvSpPr>
          <p:spPr bwMode="auto">
            <a:xfrm>
              <a:off x="561" y="1175"/>
              <a:ext cx="35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一</a:t>
              </a:r>
              <a:endParaRPr lang="zh-CN" altLang="en-US" sz="3200">
                <a:solidFill>
                  <a:srgbClr val="FFFFFF"/>
                </a:solidFill>
                <a:ea typeface="黑体" panose="02010609060101010101" pitchFamily="2" charset="-122"/>
              </a:endParaRPr>
            </a:p>
          </p:txBody>
        </p:sp>
      </p:grpSp>
      <p:grpSp>
        <p:nvGrpSpPr>
          <p:cNvPr id="72711" name="Group 27"/>
          <p:cNvGrpSpPr/>
          <p:nvPr/>
        </p:nvGrpSpPr>
        <p:grpSpPr bwMode="auto">
          <a:xfrm>
            <a:off x="857250" y="4429125"/>
            <a:ext cx="7227888" cy="647700"/>
            <a:chOff x="385" y="1162"/>
            <a:chExt cx="4309" cy="399"/>
          </a:xfrm>
        </p:grpSpPr>
        <p:sp>
          <p:nvSpPr>
            <p:cNvPr id="72733" name="AutoShape 28"/>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72734" name="Group 29"/>
            <p:cNvGrpSpPr/>
            <p:nvPr/>
          </p:nvGrpSpPr>
          <p:grpSpPr bwMode="auto">
            <a:xfrm>
              <a:off x="385" y="1162"/>
              <a:ext cx="614" cy="389"/>
              <a:chOff x="720" y="960"/>
              <a:chExt cx="987" cy="795"/>
            </a:xfrm>
          </p:grpSpPr>
          <p:sp>
            <p:nvSpPr>
              <p:cNvPr id="72737" name="Oval 30"/>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72738" name="Oval 31"/>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72739" name="Oval 32"/>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72735" name="Text Box 33"/>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endParaRPr lang="zh-CN" altLang="en-US" sz="3200">
                <a:solidFill>
                  <a:srgbClr val="000099"/>
                </a:solidFill>
                <a:latin typeface="Gulim" pitchFamily="34" charset="-127"/>
                <a:ea typeface="黑体" panose="02010609060101010101" pitchFamily="2" charset="-122"/>
              </a:endParaRPr>
            </a:p>
          </p:txBody>
        </p:sp>
        <p:sp>
          <p:nvSpPr>
            <p:cNvPr id="72736" name="Text Box 34"/>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五</a:t>
              </a:r>
              <a:endParaRPr lang="zh-CN" altLang="en-US" sz="3200">
                <a:solidFill>
                  <a:srgbClr val="FFFFFF"/>
                </a:solidFill>
                <a:ea typeface="黑体" panose="02010609060101010101" pitchFamily="2" charset="-122"/>
              </a:endParaRPr>
            </a:p>
          </p:txBody>
        </p:sp>
      </p:grpSp>
      <p:grpSp>
        <p:nvGrpSpPr>
          <p:cNvPr id="72712" name="Group 27"/>
          <p:cNvGrpSpPr/>
          <p:nvPr/>
        </p:nvGrpSpPr>
        <p:grpSpPr bwMode="auto">
          <a:xfrm>
            <a:off x="915988" y="5286375"/>
            <a:ext cx="7227887" cy="647700"/>
            <a:chOff x="385" y="1162"/>
            <a:chExt cx="4309" cy="399"/>
          </a:xfrm>
        </p:grpSpPr>
        <p:sp>
          <p:nvSpPr>
            <p:cNvPr id="72726" name="AutoShape 28"/>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72727" name="Group 29"/>
            <p:cNvGrpSpPr/>
            <p:nvPr/>
          </p:nvGrpSpPr>
          <p:grpSpPr bwMode="auto">
            <a:xfrm>
              <a:off x="385" y="1162"/>
              <a:ext cx="614" cy="389"/>
              <a:chOff x="720" y="960"/>
              <a:chExt cx="987" cy="795"/>
            </a:xfrm>
          </p:grpSpPr>
          <p:sp>
            <p:nvSpPr>
              <p:cNvPr id="72730" name="Oval 30"/>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72731" name="Oval 31"/>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72732" name="Oval 32"/>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72728" name="Text Box 33"/>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网络攻击的常见形式</a:t>
              </a:r>
              <a:endParaRPr lang="zh-CN" altLang="en-US" sz="3200">
                <a:solidFill>
                  <a:srgbClr val="000099"/>
                </a:solidFill>
                <a:latin typeface="Gulim" pitchFamily="34" charset="-127"/>
                <a:ea typeface="黑体" panose="02010609060101010101" pitchFamily="2" charset="-122"/>
              </a:endParaRPr>
            </a:p>
          </p:txBody>
        </p:sp>
        <p:sp>
          <p:nvSpPr>
            <p:cNvPr id="72729" name="Text Box 34"/>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六</a:t>
              </a:r>
              <a:endParaRPr lang="zh-CN" altLang="en-US" sz="3200">
                <a:solidFill>
                  <a:srgbClr val="FFFFFF"/>
                </a:solidFill>
                <a:ea typeface="黑体" panose="02010609060101010101" pitchFamily="2" charset="-122"/>
              </a:endParaRPr>
            </a:p>
          </p:txBody>
        </p:sp>
      </p:grpSp>
      <p:grpSp>
        <p:nvGrpSpPr>
          <p:cNvPr id="72713" name="Group 27"/>
          <p:cNvGrpSpPr/>
          <p:nvPr/>
        </p:nvGrpSpPr>
        <p:grpSpPr bwMode="auto">
          <a:xfrm>
            <a:off x="928688" y="6072188"/>
            <a:ext cx="7227887" cy="647700"/>
            <a:chOff x="385" y="1162"/>
            <a:chExt cx="4309" cy="399"/>
          </a:xfrm>
        </p:grpSpPr>
        <p:sp>
          <p:nvSpPr>
            <p:cNvPr id="72719" name="AutoShape 28"/>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72720" name="Group 29"/>
            <p:cNvGrpSpPr/>
            <p:nvPr/>
          </p:nvGrpSpPr>
          <p:grpSpPr bwMode="auto">
            <a:xfrm>
              <a:off x="385" y="1162"/>
              <a:ext cx="614" cy="389"/>
              <a:chOff x="720" y="960"/>
              <a:chExt cx="987" cy="795"/>
            </a:xfrm>
          </p:grpSpPr>
          <p:sp>
            <p:nvSpPr>
              <p:cNvPr id="72723" name="Oval 30"/>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72724" name="Oval 31"/>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72725" name="Oval 32"/>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72721" name="Text Box 33"/>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开放式系统互联安全体系结构</a:t>
              </a:r>
              <a:endParaRPr lang="zh-CN" altLang="en-US" sz="3200">
                <a:solidFill>
                  <a:srgbClr val="000099"/>
                </a:solidFill>
                <a:latin typeface="Gulim" pitchFamily="34" charset="-127"/>
                <a:ea typeface="黑体" panose="02010609060101010101" pitchFamily="2" charset="-122"/>
              </a:endParaRPr>
            </a:p>
          </p:txBody>
        </p:sp>
        <p:sp>
          <p:nvSpPr>
            <p:cNvPr id="72722" name="Text Box 34"/>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七</a:t>
              </a:r>
              <a:endParaRPr lang="zh-CN" altLang="en-US" sz="3200">
                <a:solidFill>
                  <a:srgbClr val="FFFFFF"/>
                </a:solidFill>
                <a:ea typeface="黑体" panose="02010609060101010101" pitchFamily="2" charset="-122"/>
              </a:endParaRPr>
            </a:p>
          </p:txBody>
        </p:sp>
      </p:grpSp>
      <p:sp>
        <p:nvSpPr>
          <p:cNvPr id="72714" name="Text Box 25"/>
          <p:cNvSpPr txBox="1">
            <a:spLocks noChangeArrowheads="1"/>
          </p:cNvSpPr>
          <p:nvPr/>
        </p:nvSpPr>
        <p:spPr bwMode="auto">
          <a:xfrm>
            <a:off x="1857375" y="4500563"/>
            <a:ext cx="6196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 安全攻击的分类</a:t>
            </a:r>
            <a:endParaRPr lang="zh-CN" altLang="en-US" sz="3600">
              <a:solidFill>
                <a:srgbClr val="000099"/>
              </a:solidFill>
              <a:latin typeface="Gulim" pitchFamily="34" charset="-127"/>
              <a:ea typeface="黑体" panose="02010609060101010101" pitchFamily="2" charset="-122"/>
            </a:endParaRPr>
          </a:p>
        </p:txBody>
      </p:sp>
      <p:sp>
        <p:nvSpPr>
          <p:cNvPr id="72715" name="Text Box 17"/>
          <p:cNvSpPr txBox="1">
            <a:spLocks noChangeArrowheads="1"/>
          </p:cNvSpPr>
          <p:nvPr/>
        </p:nvSpPr>
        <p:spPr bwMode="auto">
          <a:xfrm>
            <a:off x="2000250" y="2786063"/>
            <a:ext cx="6196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安全威胁与防护措施</a:t>
            </a:r>
            <a:endParaRPr lang="zh-CN" altLang="en-US" sz="3600">
              <a:solidFill>
                <a:srgbClr val="000099"/>
              </a:solidFill>
              <a:latin typeface="Gulim" pitchFamily="34" charset="-127"/>
              <a:ea typeface="黑体" panose="02010609060101010101" pitchFamily="2" charset="-122"/>
            </a:endParaRPr>
          </a:p>
        </p:txBody>
      </p:sp>
      <p:sp>
        <p:nvSpPr>
          <p:cNvPr id="72716" name="Text Box 17"/>
          <p:cNvSpPr txBox="1">
            <a:spLocks noChangeArrowheads="1"/>
          </p:cNvSpPr>
          <p:nvPr/>
        </p:nvSpPr>
        <p:spPr bwMode="auto">
          <a:xfrm>
            <a:off x="2000250" y="3643313"/>
            <a:ext cx="6196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网络安全策略</a:t>
            </a:r>
            <a:endParaRPr lang="zh-CN" altLang="en-US" sz="3600">
              <a:solidFill>
                <a:srgbClr val="000099"/>
              </a:solidFill>
              <a:latin typeface="Gulim" pitchFamily="34" charset="-127"/>
              <a:ea typeface="黑体" panose="02010609060101010101" pitchFamily="2" charset="-122"/>
            </a:endParaRPr>
          </a:p>
        </p:txBody>
      </p:sp>
      <p:sp>
        <p:nvSpPr>
          <p:cNvPr id="72717" name="Rectangle 43"/>
          <p:cNvSpPr>
            <a:spLocks noChangeArrowheads="1"/>
          </p:cNvSpPr>
          <p:nvPr/>
        </p:nvSpPr>
        <p:spPr bwMode="auto">
          <a:xfrm>
            <a:off x="571500" y="1143000"/>
            <a:ext cx="7786688" cy="714375"/>
          </a:xfrm>
          <a:prstGeom prst="rect">
            <a:avLst/>
          </a:prstGeom>
          <a:solidFill>
            <a:schemeClr val="bg1">
              <a:alpha val="74901"/>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en-US" altLang="zh-CN">
              <a:latin typeface="Gulim" pitchFamily="34" charset="-127"/>
            </a:endParaRPr>
          </a:p>
        </p:txBody>
      </p:sp>
      <p:sp>
        <p:nvSpPr>
          <p:cNvPr id="72718" name="Rectangle 43"/>
          <p:cNvSpPr>
            <a:spLocks noChangeArrowheads="1"/>
          </p:cNvSpPr>
          <p:nvPr/>
        </p:nvSpPr>
        <p:spPr bwMode="auto">
          <a:xfrm>
            <a:off x="642938" y="2643188"/>
            <a:ext cx="7643812" cy="4214812"/>
          </a:xfrm>
          <a:prstGeom prst="rect">
            <a:avLst/>
          </a:prstGeom>
          <a:solidFill>
            <a:schemeClr val="bg1">
              <a:alpha val="74901"/>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en-US" altLang="zh-CN">
              <a:latin typeface="Gulim" pitchFamily="34" charset="-127"/>
            </a:endParaRPr>
          </a:p>
        </p:txBody>
      </p:sp>
    </p:spTree>
  </p:cSld>
  <p:clrMapOvr>
    <a:masterClrMapping/>
  </p:clrMapOvr>
  <p:transition>
    <p:pull dir="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bwMode="auto">
          <a:xfrm>
            <a:off x="276225" y="1700213"/>
            <a:ext cx="4230688" cy="722312"/>
            <a:chOff x="174" y="1071"/>
            <a:chExt cx="2665" cy="455"/>
          </a:xfrm>
        </p:grpSpPr>
        <p:sp>
          <p:nvSpPr>
            <p:cNvPr id="41" name="Freeform 4"/>
            <p:cNvSpPr/>
            <p:nvPr/>
          </p:nvSpPr>
          <p:spPr bwMode="auto">
            <a:xfrm>
              <a:off x="223" y="1071"/>
              <a:ext cx="2616" cy="455"/>
            </a:xfrm>
            <a:custGeom>
              <a:avLst/>
              <a:gdLst>
                <a:gd name="T0" fmla="*/ 0 w 1710"/>
                <a:gd name="T1" fmla="*/ 0 h 433"/>
                <a:gd name="T2" fmla="*/ 1584 w 1710"/>
                <a:gd name="T3" fmla="*/ 0 h 433"/>
                <a:gd name="T4" fmla="*/ 1584 w 1710"/>
                <a:gd name="T5" fmla="*/ 0 h 433"/>
                <a:gd name="T6" fmla="*/ 1709 w 1710"/>
                <a:gd name="T7" fmla="*/ 216 h 433"/>
                <a:gd name="T8" fmla="*/ 1584 w 1710"/>
                <a:gd name="T9" fmla="*/ 432 h 433"/>
                <a:gd name="T10" fmla="*/ 1584 w 1710"/>
                <a:gd name="T11" fmla="*/ 432 h 433"/>
                <a:gd name="T12" fmla="*/ 0 w 1710"/>
                <a:gd name="T13" fmla="*/ 432 h 433"/>
                <a:gd name="T14" fmla="*/ 0 w 1710"/>
                <a:gd name="T15" fmla="*/ 432 h 433"/>
                <a:gd name="T16" fmla="*/ 125 w 1710"/>
                <a:gd name="T17" fmla="*/ 216 h 433"/>
                <a:gd name="T18" fmla="*/ 0 w 1710"/>
                <a:gd name="T19" fmla="*/ 0 h 433"/>
                <a:gd name="T20" fmla="*/ 0 w 1710"/>
                <a:gd name="T21" fmla="*/ 0 h 4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10"/>
                <a:gd name="T34" fmla="*/ 0 h 433"/>
                <a:gd name="T35" fmla="*/ 1710 w 1710"/>
                <a:gd name="T36" fmla="*/ 433 h 4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10" h="433">
                  <a:moveTo>
                    <a:pt x="0" y="0"/>
                  </a:moveTo>
                  <a:lnTo>
                    <a:pt x="1584" y="0"/>
                  </a:lnTo>
                  <a:lnTo>
                    <a:pt x="1709" y="216"/>
                  </a:lnTo>
                  <a:lnTo>
                    <a:pt x="1584" y="432"/>
                  </a:lnTo>
                  <a:lnTo>
                    <a:pt x="0" y="432"/>
                  </a:lnTo>
                  <a:lnTo>
                    <a:pt x="125" y="216"/>
                  </a:lnTo>
                  <a:lnTo>
                    <a:pt x="0" y="0"/>
                  </a:lnTo>
                  <a:close/>
                </a:path>
              </a:pathLst>
            </a:custGeom>
            <a:solidFill>
              <a:schemeClr val="bg1"/>
            </a:solidFill>
            <a:ln w="38100">
              <a:solidFill>
                <a:srgbClr val="3E79BD"/>
              </a:solidFill>
              <a:round/>
            </a:ln>
            <a:effectLst>
              <a:outerShdw dist="57150" dir="2700000" algn="ctr" rotWithShape="0">
                <a:srgbClr val="888888">
                  <a:alpha val="50000"/>
                </a:srgbClr>
              </a:outerShdw>
            </a:effectLst>
          </p:spPr>
          <p:txBody>
            <a:bodyPr wrap="none" anchor="ct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lang="zh-CN" altLang="en-US" kern="0">
                <a:solidFill>
                  <a:sysClr val="windowText" lastClr="000000"/>
                </a:solidFill>
                <a:ea typeface="黑体" panose="02010609060101010101" pitchFamily="2" charset="-122"/>
              </a:endParaRPr>
            </a:p>
          </p:txBody>
        </p:sp>
        <p:sp>
          <p:nvSpPr>
            <p:cNvPr id="74759" name="Text Box 13"/>
            <p:cNvSpPr txBox="1">
              <a:spLocks noChangeArrowheads="1"/>
            </p:cNvSpPr>
            <p:nvPr/>
          </p:nvSpPr>
          <p:spPr bwMode="auto">
            <a:xfrm>
              <a:off x="521" y="1162"/>
              <a:ext cx="204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indent="-440055">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marL="0" lvl="1" algn="r" latinLnBrk="1">
                <a:lnSpc>
                  <a:spcPct val="90000"/>
                </a:lnSpc>
                <a:spcBef>
                  <a:spcPct val="20000"/>
                </a:spcBef>
                <a:buClr>
                  <a:srgbClr val="6699FF"/>
                </a:buClr>
                <a:buFont typeface="Wingdings" panose="05000000000000000000" pitchFamily="2" charset="2"/>
                <a:buNone/>
              </a:pPr>
              <a:r>
                <a:rPr lang="zh-CN" altLang="en-US" sz="2800">
                  <a:solidFill>
                    <a:srgbClr val="333399"/>
                  </a:solidFill>
                  <a:latin typeface="黑体" panose="02010609060101010101" pitchFamily="2" charset="-122"/>
                  <a:ea typeface="黑体" panose="02010609060101010101" pitchFamily="2" charset="-122"/>
                </a:rPr>
                <a:t>计算机病毒层出不穷</a:t>
              </a:r>
              <a:endParaRPr lang="zh-CN" altLang="en-US" sz="2800">
                <a:solidFill>
                  <a:srgbClr val="333399"/>
                </a:solidFill>
                <a:latin typeface="黑体" panose="02010609060101010101" pitchFamily="2" charset="-122"/>
                <a:ea typeface="黑体" panose="02010609060101010101" pitchFamily="2" charset="-122"/>
              </a:endParaRPr>
            </a:p>
          </p:txBody>
        </p:sp>
        <p:pic>
          <p:nvPicPr>
            <p:cNvPr id="74760" name="Picture 26" descr="1-2"/>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 y="1162"/>
              <a:ext cx="268"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矩形 7"/>
          <p:cNvSpPr/>
          <p:nvPr/>
        </p:nvSpPr>
        <p:spPr>
          <a:xfrm>
            <a:off x="2597150" y="3244850"/>
            <a:ext cx="3949700" cy="368300"/>
          </a:xfrm>
          <a:prstGeom prst="rect">
            <a:avLst/>
          </a:prstGeom>
        </p:spPr>
        <p:txBody>
          <a:bodyPr wrap="none">
            <a:spAutoFit/>
          </a:bodyPr>
          <a:lstStyle/>
          <a:p>
            <a:pPr algn="ctr" latinLnBrk="1">
              <a:defRPr/>
            </a:pPr>
            <a:r>
              <a:rPr kumimoji="1" lang="en-US" altLang="zh-CN" b="1" kern="0" dirty="0">
                <a:solidFill>
                  <a:schemeClr val="bg1"/>
                </a:solidFill>
                <a:latin typeface="黑体" panose="02010609060101010101" pitchFamily="2" charset="-122"/>
                <a:ea typeface="黑体" panose="02010609060101010101" pitchFamily="2" charset="-122"/>
              </a:rPr>
              <a:t>1.2 </a:t>
            </a:r>
            <a:r>
              <a:rPr kumimoji="1" lang="zh-CN" altLang="en-US" b="1" kern="0" dirty="0">
                <a:solidFill>
                  <a:schemeClr val="bg1"/>
                </a:solidFill>
                <a:latin typeface="黑体" panose="02010609060101010101" pitchFamily="2" charset="-122"/>
                <a:ea typeface="黑体" panose="02010609060101010101" pitchFamily="2" charset="-122"/>
              </a:rPr>
              <a:t>网络安全需求</a:t>
            </a:r>
            <a:r>
              <a:rPr kumimoji="1" lang="en-US" altLang="zh-CN" b="1" kern="0" dirty="0">
                <a:solidFill>
                  <a:schemeClr val="bg1"/>
                </a:solidFill>
                <a:latin typeface="黑体" panose="02010609060101010101" pitchFamily="2" charset="-122"/>
                <a:ea typeface="黑体" panose="02010609060101010101" pitchFamily="2" charset="-122"/>
              </a:rPr>
              <a:t>——</a:t>
            </a:r>
            <a:r>
              <a:rPr kumimoji="1" lang="zh-CN" altLang="en-US" sz="1400" b="1" kern="0" dirty="0">
                <a:solidFill>
                  <a:schemeClr val="bg1"/>
                </a:solidFill>
                <a:latin typeface="黑体" panose="02010609060101010101" pitchFamily="2" charset="-122"/>
                <a:ea typeface="黑体" panose="02010609060101010101" pitchFamily="2" charset="-122"/>
              </a:rPr>
              <a:t>网络安全发展态势</a:t>
            </a:r>
            <a:endParaRPr kumimoji="1" lang="zh-CN" altLang="en-US" sz="1400" b="1" kern="0" dirty="0">
              <a:solidFill>
                <a:schemeClr val="bg1"/>
              </a:solidFill>
              <a:latin typeface="黑体" panose="02010609060101010101" pitchFamily="2" charset="-122"/>
              <a:ea typeface="黑体" panose="02010609060101010101" pitchFamily="2" charset="-122"/>
            </a:endParaRPr>
          </a:p>
        </p:txBody>
      </p:sp>
      <p:sp>
        <p:nvSpPr>
          <p:cNvPr id="74756" name="Rectangle 2"/>
          <p:cNvSpPr txBox="1">
            <a:spLocks noChangeArrowheads="1"/>
          </p:cNvSpPr>
          <p:nvPr/>
        </p:nvSpPr>
        <p:spPr bwMode="auto">
          <a:xfrm>
            <a:off x="0" y="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4000" b="1">
                <a:solidFill>
                  <a:schemeClr val="bg1"/>
                </a:solidFill>
                <a:latin typeface="Times New Roman" panose="02020603050405020304" pitchFamily="18" charset="0"/>
                <a:ea typeface="黑体" panose="02010609060101010101" pitchFamily="2" charset="-122"/>
              </a:rPr>
              <a:t>1.1 </a:t>
            </a:r>
            <a:r>
              <a:rPr lang="zh-CN" altLang="en-US" sz="4000" b="1">
                <a:solidFill>
                  <a:schemeClr val="bg1"/>
                </a:solidFill>
                <a:latin typeface="黑体" panose="02010609060101010101" pitchFamily="2" charset="-122"/>
                <a:ea typeface="黑体" panose="02010609060101010101" pitchFamily="2" charset="-122"/>
              </a:rPr>
              <a:t>网络安全需求</a:t>
            </a:r>
            <a:r>
              <a:rPr lang="en-US" altLang="zh-CN" sz="4000" b="1">
                <a:solidFill>
                  <a:schemeClr val="bg1"/>
                </a:solidFill>
                <a:latin typeface="黑体" panose="02010609060101010101" pitchFamily="2" charset="-122"/>
                <a:ea typeface="黑体" panose="02010609060101010101" pitchFamily="2" charset="-122"/>
              </a:rPr>
              <a:t>——</a:t>
            </a:r>
            <a:r>
              <a:rPr lang="zh-CN" altLang="en-US" sz="3200" b="1">
                <a:solidFill>
                  <a:schemeClr val="bg1"/>
                </a:solidFill>
                <a:latin typeface="黑体" panose="02010609060101010101" pitchFamily="2" charset="-122"/>
                <a:ea typeface="黑体" panose="02010609060101010101" pitchFamily="2" charset="-122"/>
              </a:rPr>
              <a:t>网络安全发展态势</a:t>
            </a:r>
            <a:endParaRPr lang="zh-CN" altLang="en-US" sz="3200" b="1">
              <a:solidFill>
                <a:schemeClr val="bg1"/>
              </a:solidFill>
              <a:latin typeface="黑体" panose="02010609060101010101" pitchFamily="2" charset="-122"/>
              <a:ea typeface="黑体" panose="02010609060101010101" pitchFamily="2" charset="-122"/>
            </a:endParaRPr>
          </a:p>
        </p:txBody>
      </p:sp>
      <p:pic>
        <p:nvPicPr>
          <p:cNvPr id="573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9088" y="1143000"/>
            <a:ext cx="30607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7349"/>
                                        </p:tgtEl>
                                        <p:attrNameLst>
                                          <p:attrName>style.visibility</p:attrName>
                                        </p:attrNameLst>
                                      </p:cBhvr>
                                      <p:to>
                                        <p:strVal val="visible"/>
                                      </p:to>
                                    </p:set>
                                    <p:animEffect transition="in" filter="fade">
                                      <p:cBhvr>
                                        <p:cTn id="14" dur="500"/>
                                        <p:tgtEl>
                                          <p:spTgt spid="5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802" name="组合 71"/>
          <p:cNvGrpSpPr/>
          <p:nvPr/>
        </p:nvGrpSpPr>
        <p:grpSpPr bwMode="auto">
          <a:xfrm>
            <a:off x="276225" y="1700213"/>
            <a:ext cx="4230688" cy="722312"/>
            <a:chOff x="304800" y="1700235"/>
            <a:chExt cx="3979806" cy="722290"/>
          </a:xfrm>
        </p:grpSpPr>
        <p:sp>
          <p:nvSpPr>
            <p:cNvPr id="4" name="Freeform 4"/>
            <p:cNvSpPr/>
            <p:nvPr/>
          </p:nvSpPr>
          <p:spPr bwMode="auto">
            <a:xfrm>
              <a:off x="377975" y="1700235"/>
              <a:ext cx="3906631" cy="722290"/>
            </a:xfrm>
            <a:custGeom>
              <a:avLst/>
              <a:gdLst>
                <a:gd name="T0" fmla="*/ 0 w 1710"/>
                <a:gd name="T1" fmla="*/ 0 h 433"/>
                <a:gd name="T2" fmla="*/ 1584 w 1710"/>
                <a:gd name="T3" fmla="*/ 0 h 433"/>
                <a:gd name="T4" fmla="*/ 1584 w 1710"/>
                <a:gd name="T5" fmla="*/ 0 h 433"/>
                <a:gd name="T6" fmla="*/ 1709 w 1710"/>
                <a:gd name="T7" fmla="*/ 216 h 433"/>
                <a:gd name="T8" fmla="*/ 1584 w 1710"/>
                <a:gd name="T9" fmla="*/ 432 h 433"/>
                <a:gd name="T10" fmla="*/ 1584 w 1710"/>
                <a:gd name="T11" fmla="*/ 432 h 433"/>
                <a:gd name="T12" fmla="*/ 0 w 1710"/>
                <a:gd name="T13" fmla="*/ 432 h 433"/>
                <a:gd name="T14" fmla="*/ 0 w 1710"/>
                <a:gd name="T15" fmla="*/ 432 h 433"/>
                <a:gd name="T16" fmla="*/ 125 w 1710"/>
                <a:gd name="T17" fmla="*/ 216 h 433"/>
                <a:gd name="T18" fmla="*/ 0 w 1710"/>
                <a:gd name="T19" fmla="*/ 0 h 433"/>
                <a:gd name="T20" fmla="*/ 0 w 1710"/>
                <a:gd name="T21" fmla="*/ 0 h 4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10"/>
                <a:gd name="T34" fmla="*/ 0 h 433"/>
                <a:gd name="T35" fmla="*/ 1710 w 1710"/>
                <a:gd name="T36" fmla="*/ 433 h 4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10" h="433">
                  <a:moveTo>
                    <a:pt x="0" y="0"/>
                  </a:moveTo>
                  <a:lnTo>
                    <a:pt x="1584" y="0"/>
                  </a:lnTo>
                  <a:lnTo>
                    <a:pt x="1709" y="216"/>
                  </a:lnTo>
                  <a:lnTo>
                    <a:pt x="1584" y="432"/>
                  </a:lnTo>
                  <a:lnTo>
                    <a:pt x="0" y="432"/>
                  </a:lnTo>
                  <a:lnTo>
                    <a:pt x="125" y="216"/>
                  </a:lnTo>
                  <a:lnTo>
                    <a:pt x="0" y="0"/>
                  </a:lnTo>
                  <a:close/>
                </a:path>
              </a:pathLst>
            </a:custGeom>
            <a:solidFill>
              <a:schemeClr val="bg1"/>
            </a:solidFill>
            <a:ln w="38100">
              <a:solidFill>
                <a:srgbClr val="3E79BD"/>
              </a:solidFill>
              <a:round/>
            </a:ln>
            <a:effectLst>
              <a:outerShdw dist="57150" dir="2700000" algn="ctr" rotWithShape="0">
                <a:srgbClr val="888888">
                  <a:alpha val="50000"/>
                </a:srgbClr>
              </a:outerShdw>
            </a:effectLst>
          </p:spPr>
          <p:txBody>
            <a:bodyPr wrap="none" anchor="ct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lang="zh-CN" altLang="en-US" kern="0">
                <a:solidFill>
                  <a:sysClr val="windowText" lastClr="000000"/>
                </a:solidFill>
                <a:ea typeface="黑体" panose="02010609060101010101" pitchFamily="2" charset="-122"/>
              </a:endParaRPr>
            </a:p>
          </p:txBody>
        </p:sp>
        <p:sp>
          <p:nvSpPr>
            <p:cNvPr id="76810" name="Text Box 13"/>
            <p:cNvSpPr txBox="1">
              <a:spLocks noChangeArrowheads="1"/>
            </p:cNvSpPr>
            <p:nvPr/>
          </p:nvSpPr>
          <p:spPr bwMode="auto">
            <a:xfrm>
              <a:off x="741357" y="1857392"/>
              <a:ext cx="2571713" cy="49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indent="-440055">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marL="0" lvl="1" latinLnBrk="1">
                <a:lnSpc>
                  <a:spcPct val="90000"/>
                </a:lnSpc>
                <a:spcBef>
                  <a:spcPct val="20000"/>
                </a:spcBef>
                <a:buClr>
                  <a:srgbClr val="6699FF"/>
                </a:buClr>
                <a:buFont typeface="Wingdings" panose="05000000000000000000" pitchFamily="2" charset="2"/>
                <a:buNone/>
              </a:pPr>
              <a:r>
                <a:rPr lang="zh-CN" altLang="en-US" sz="2800">
                  <a:solidFill>
                    <a:srgbClr val="333399"/>
                  </a:solidFill>
                  <a:latin typeface="黑体" panose="02010609060101010101" pitchFamily="2" charset="-122"/>
                  <a:ea typeface="黑体" panose="02010609060101010101" pitchFamily="2" charset="-122"/>
                </a:rPr>
                <a:t>计算机病毒层出不穷</a:t>
              </a:r>
              <a:endParaRPr lang="zh-CN" altLang="en-US" sz="2800">
                <a:solidFill>
                  <a:srgbClr val="333399"/>
                </a:solidFill>
                <a:latin typeface="黑体" panose="02010609060101010101" pitchFamily="2" charset="-122"/>
                <a:ea typeface="黑体" panose="02010609060101010101" pitchFamily="2" charset="-122"/>
              </a:endParaRPr>
            </a:p>
          </p:txBody>
        </p:sp>
        <p:pic>
          <p:nvPicPr>
            <p:cNvPr id="76811" name="Picture 26" descr="1-2"/>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1844675"/>
              <a:ext cx="399692"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组合 72"/>
          <p:cNvGrpSpPr/>
          <p:nvPr/>
        </p:nvGrpSpPr>
        <p:grpSpPr bwMode="auto">
          <a:xfrm>
            <a:off x="282575" y="2706688"/>
            <a:ext cx="4224338" cy="722312"/>
            <a:chOff x="311151" y="2706688"/>
            <a:chExt cx="3973455" cy="722313"/>
          </a:xfrm>
        </p:grpSpPr>
        <p:sp>
          <p:nvSpPr>
            <p:cNvPr id="20" name="Freeform 7"/>
            <p:cNvSpPr/>
            <p:nvPr/>
          </p:nvSpPr>
          <p:spPr bwMode="auto">
            <a:xfrm>
              <a:off x="376853" y="2706688"/>
              <a:ext cx="3907753" cy="722313"/>
            </a:xfrm>
            <a:custGeom>
              <a:avLst/>
              <a:gdLst>
                <a:gd name="T0" fmla="*/ 0 w 1710"/>
                <a:gd name="T1" fmla="*/ 0 h 433"/>
                <a:gd name="T2" fmla="*/ 1584 w 1710"/>
                <a:gd name="T3" fmla="*/ 0 h 433"/>
                <a:gd name="T4" fmla="*/ 1584 w 1710"/>
                <a:gd name="T5" fmla="*/ 0 h 433"/>
                <a:gd name="T6" fmla="*/ 1709 w 1710"/>
                <a:gd name="T7" fmla="*/ 216 h 433"/>
                <a:gd name="T8" fmla="*/ 1584 w 1710"/>
                <a:gd name="T9" fmla="*/ 432 h 433"/>
                <a:gd name="T10" fmla="*/ 1584 w 1710"/>
                <a:gd name="T11" fmla="*/ 432 h 433"/>
                <a:gd name="T12" fmla="*/ 0 w 1710"/>
                <a:gd name="T13" fmla="*/ 432 h 433"/>
                <a:gd name="T14" fmla="*/ 0 w 1710"/>
                <a:gd name="T15" fmla="*/ 432 h 433"/>
                <a:gd name="T16" fmla="*/ 125 w 1710"/>
                <a:gd name="T17" fmla="*/ 216 h 433"/>
                <a:gd name="T18" fmla="*/ 0 w 1710"/>
                <a:gd name="T19" fmla="*/ 0 h 433"/>
                <a:gd name="T20" fmla="*/ 0 w 1710"/>
                <a:gd name="T21" fmla="*/ 0 h 4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10"/>
                <a:gd name="T34" fmla="*/ 0 h 433"/>
                <a:gd name="T35" fmla="*/ 1710 w 1710"/>
                <a:gd name="T36" fmla="*/ 433 h 4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10" h="433">
                  <a:moveTo>
                    <a:pt x="0" y="0"/>
                  </a:moveTo>
                  <a:lnTo>
                    <a:pt x="1584" y="0"/>
                  </a:lnTo>
                  <a:lnTo>
                    <a:pt x="1709" y="216"/>
                  </a:lnTo>
                  <a:lnTo>
                    <a:pt x="1584" y="432"/>
                  </a:lnTo>
                  <a:lnTo>
                    <a:pt x="0" y="432"/>
                  </a:lnTo>
                  <a:lnTo>
                    <a:pt x="125" y="216"/>
                  </a:lnTo>
                  <a:lnTo>
                    <a:pt x="0" y="0"/>
                  </a:lnTo>
                  <a:close/>
                </a:path>
              </a:pathLst>
            </a:custGeom>
            <a:solidFill>
              <a:schemeClr val="bg1"/>
            </a:solidFill>
            <a:ln w="38100">
              <a:solidFill>
                <a:srgbClr val="3E79BD"/>
              </a:solidFill>
              <a:round/>
            </a:ln>
            <a:effectLst>
              <a:outerShdw dist="57150" dir="2700000" algn="ctr" rotWithShape="0">
                <a:srgbClr val="888888">
                  <a:alpha val="50000"/>
                </a:srgbClr>
              </a:outerShdw>
            </a:effectLst>
          </p:spPr>
          <p:txBody>
            <a:bodyPr wrap="none" anchor="ct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lang="zh-CN" altLang="en-US" kern="0">
                <a:solidFill>
                  <a:sysClr val="windowText" lastClr="000000"/>
                </a:solidFill>
                <a:ea typeface="黑体" panose="02010609060101010101" pitchFamily="2" charset="-122"/>
              </a:endParaRPr>
            </a:p>
          </p:txBody>
        </p:sp>
        <p:sp>
          <p:nvSpPr>
            <p:cNvPr id="76807" name="Text Box 14"/>
            <p:cNvSpPr txBox="1">
              <a:spLocks noChangeArrowheads="1"/>
            </p:cNvSpPr>
            <p:nvPr/>
          </p:nvSpPr>
          <p:spPr bwMode="auto">
            <a:xfrm>
              <a:off x="736594" y="2865437"/>
              <a:ext cx="2971757" cy="492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indent="-440055">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marL="0" lvl="1" latinLnBrk="1">
                <a:lnSpc>
                  <a:spcPct val="90000"/>
                </a:lnSpc>
                <a:spcBef>
                  <a:spcPct val="20000"/>
                </a:spcBef>
                <a:buClr>
                  <a:srgbClr val="6699FF"/>
                </a:buClr>
                <a:buFont typeface="Wingdings" panose="05000000000000000000" pitchFamily="2" charset="2"/>
                <a:buNone/>
              </a:pPr>
              <a:r>
                <a:rPr lang="zh-CN" altLang="en-US" sz="2800">
                  <a:solidFill>
                    <a:srgbClr val="333399"/>
                  </a:solidFill>
                  <a:latin typeface="黑体" panose="02010609060101010101" pitchFamily="2" charset="-122"/>
                  <a:ea typeface="黑体" panose="02010609060101010101" pitchFamily="2" charset="-122"/>
                </a:rPr>
                <a:t>黑客攻势逐年攀升</a:t>
              </a:r>
              <a:endParaRPr lang="zh-CN" altLang="en-US" sz="2800">
                <a:solidFill>
                  <a:srgbClr val="333399"/>
                </a:solidFill>
                <a:latin typeface="黑体" panose="02010609060101010101" pitchFamily="2" charset="-122"/>
                <a:ea typeface="黑体" panose="02010609060101010101" pitchFamily="2" charset="-122"/>
              </a:endParaRPr>
            </a:p>
          </p:txBody>
        </p:sp>
        <p:pic>
          <p:nvPicPr>
            <p:cNvPr id="76808" name="Picture 27" descr="2-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51" y="2859534"/>
              <a:ext cx="39418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6804" name="Rectangle 2"/>
          <p:cNvSpPr txBox="1">
            <a:spLocks noChangeArrowheads="1"/>
          </p:cNvSpPr>
          <p:nvPr/>
        </p:nvSpPr>
        <p:spPr bwMode="auto">
          <a:xfrm>
            <a:off x="0" y="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4000" b="1">
                <a:solidFill>
                  <a:schemeClr val="bg1"/>
                </a:solidFill>
                <a:latin typeface="Times New Roman" panose="02020603050405020304" pitchFamily="18" charset="0"/>
                <a:ea typeface="黑体" panose="02010609060101010101" pitchFamily="2" charset="-122"/>
              </a:rPr>
              <a:t>1.1</a:t>
            </a:r>
            <a:r>
              <a:rPr lang="en-US" altLang="zh-CN" sz="4000" b="1">
                <a:solidFill>
                  <a:schemeClr val="bg1"/>
                </a:solidFill>
                <a:latin typeface="黑体" panose="02010609060101010101" pitchFamily="2" charset="-122"/>
                <a:ea typeface="黑体" panose="02010609060101010101" pitchFamily="2" charset="-122"/>
              </a:rPr>
              <a:t> </a:t>
            </a:r>
            <a:r>
              <a:rPr lang="zh-CN" altLang="en-US" sz="4000" b="1">
                <a:solidFill>
                  <a:schemeClr val="bg1"/>
                </a:solidFill>
                <a:latin typeface="黑体" panose="02010609060101010101" pitchFamily="2" charset="-122"/>
                <a:ea typeface="黑体" panose="02010609060101010101" pitchFamily="2" charset="-122"/>
              </a:rPr>
              <a:t>网络安全需求</a:t>
            </a:r>
            <a:r>
              <a:rPr lang="en-US" altLang="zh-CN" sz="4000" b="1">
                <a:solidFill>
                  <a:schemeClr val="bg1"/>
                </a:solidFill>
                <a:latin typeface="黑体" panose="02010609060101010101" pitchFamily="2" charset="-122"/>
                <a:ea typeface="黑体" panose="02010609060101010101" pitchFamily="2" charset="-122"/>
              </a:rPr>
              <a:t>——</a:t>
            </a:r>
            <a:r>
              <a:rPr lang="zh-CN" altLang="en-US" sz="3200" b="1">
                <a:solidFill>
                  <a:schemeClr val="bg1"/>
                </a:solidFill>
                <a:latin typeface="黑体" panose="02010609060101010101" pitchFamily="2" charset="-122"/>
                <a:ea typeface="黑体" panose="02010609060101010101" pitchFamily="2" charset="-122"/>
              </a:rPr>
              <a:t>网络安全发展态势</a:t>
            </a:r>
            <a:endParaRPr lang="zh-CN" altLang="en-US" sz="3200" b="1">
              <a:solidFill>
                <a:schemeClr val="bg1"/>
              </a:solidFill>
              <a:latin typeface="黑体" panose="02010609060101010101" pitchFamily="2" charset="-122"/>
              <a:ea typeface="黑体" panose="02010609060101010101" pitchFamily="2" charset="-122"/>
            </a:endParaRPr>
          </a:p>
        </p:txBody>
      </p:sp>
      <p:pic>
        <p:nvPicPr>
          <p:cNvPr id="55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75" y="1785938"/>
            <a:ext cx="4214813" cy="320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ppt_w/2"/>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ppt_w</p:attrName>
                                        </p:attrNameLst>
                                      </p:cBhvr>
                                      <p:tavLst>
                                        <p:tav tm="0">
                                          <p:val>
                                            <p:fltVal val="0"/>
                                          </p:val>
                                        </p:tav>
                                        <p:tav tm="100000">
                                          <p:val>
                                            <p:strVal val="#ppt_w"/>
                                          </p:val>
                                        </p:tav>
                                      </p:tavLst>
                                    </p:anim>
                                    <p:anim calcmode="lin" valueType="num">
                                      <p:cBhvr>
                                        <p:cTn id="10" dur="500" fill="hold"/>
                                        <p:tgtEl>
                                          <p:spTgt spid="3"/>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5299"/>
                                        </p:tgtEl>
                                        <p:attrNameLst>
                                          <p:attrName>style.visibility</p:attrName>
                                        </p:attrNameLst>
                                      </p:cBhvr>
                                      <p:to>
                                        <p:strVal val="visible"/>
                                      </p:to>
                                    </p:set>
                                    <p:animEffect transition="in" filter="fade">
                                      <p:cBhvr>
                                        <p:cTn id="14" dur="500"/>
                                        <p:tgtEl>
                                          <p:spTgt spid="55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826" name="组合 71"/>
          <p:cNvGrpSpPr/>
          <p:nvPr/>
        </p:nvGrpSpPr>
        <p:grpSpPr bwMode="auto">
          <a:xfrm>
            <a:off x="276225" y="1700213"/>
            <a:ext cx="4230688" cy="722312"/>
            <a:chOff x="304800" y="1700235"/>
            <a:chExt cx="3979806" cy="722290"/>
          </a:xfrm>
        </p:grpSpPr>
        <p:sp>
          <p:nvSpPr>
            <p:cNvPr id="4" name="Freeform 4"/>
            <p:cNvSpPr/>
            <p:nvPr/>
          </p:nvSpPr>
          <p:spPr bwMode="auto">
            <a:xfrm>
              <a:off x="377975" y="1700235"/>
              <a:ext cx="3906631" cy="722290"/>
            </a:xfrm>
            <a:custGeom>
              <a:avLst/>
              <a:gdLst>
                <a:gd name="T0" fmla="*/ 0 w 1710"/>
                <a:gd name="T1" fmla="*/ 0 h 433"/>
                <a:gd name="T2" fmla="*/ 1584 w 1710"/>
                <a:gd name="T3" fmla="*/ 0 h 433"/>
                <a:gd name="T4" fmla="*/ 1584 w 1710"/>
                <a:gd name="T5" fmla="*/ 0 h 433"/>
                <a:gd name="T6" fmla="*/ 1709 w 1710"/>
                <a:gd name="T7" fmla="*/ 216 h 433"/>
                <a:gd name="T8" fmla="*/ 1584 w 1710"/>
                <a:gd name="T9" fmla="*/ 432 h 433"/>
                <a:gd name="T10" fmla="*/ 1584 w 1710"/>
                <a:gd name="T11" fmla="*/ 432 h 433"/>
                <a:gd name="T12" fmla="*/ 0 w 1710"/>
                <a:gd name="T13" fmla="*/ 432 h 433"/>
                <a:gd name="T14" fmla="*/ 0 w 1710"/>
                <a:gd name="T15" fmla="*/ 432 h 433"/>
                <a:gd name="T16" fmla="*/ 125 w 1710"/>
                <a:gd name="T17" fmla="*/ 216 h 433"/>
                <a:gd name="T18" fmla="*/ 0 w 1710"/>
                <a:gd name="T19" fmla="*/ 0 h 433"/>
                <a:gd name="T20" fmla="*/ 0 w 1710"/>
                <a:gd name="T21" fmla="*/ 0 h 4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10"/>
                <a:gd name="T34" fmla="*/ 0 h 433"/>
                <a:gd name="T35" fmla="*/ 1710 w 1710"/>
                <a:gd name="T36" fmla="*/ 433 h 4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10" h="433">
                  <a:moveTo>
                    <a:pt x="0" y="0"/>
                  </a:moveTo>
                  <a:lnTo>
                    <a:pt x="1584" y="0"/>
                  </a:lnTo>
                  <a:lnTo>
                    <a:pt x="1709" y="216"/>
                  </a:lnTo>
                  <a:lnTo>
                    <a:pt x="1584" y="432"/>
                  </a:lnTo>
                  <a:lnTo>
                    <a:pt x="0" y="432"/>
                  </a:lnTo>
                  <a:lnTo>
                    <a:pt x="125" y="216"/>
                  </a:lnTo>
                  <a:lnTo>
                    <a:pt x="0" y="0"/>
                  </a:lnTo>
                  <a:close/>
                </a:path>
              </a:pathLst>
            </a:custGeom>
            <a:solidFill>
              <a:schemeClr val="bg1"/>
            </a:solidFill>
            <a:ln w="38100">
              <a:solidFill>
                <a:srgbClr val="3E79BD"/>
              </a:solidFill>
              <a:round/>
            </a:ln>
            <a:effectLst>
              <a:outerShdw dist="57150" dir="2700000" algn="ctr" rotWithShape="0">
                <a:srgbClr val="888888">
                  <a:alpha val="50000"/>
                </a:srgbClr>
              </a:outerShdw>
            </a:effectLst>
          </p:spPr>
          <p:txBody>
            <a:bodyPr wrap="none" anchor="ct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lang="zh-CN" altLang="en-US" kern="0">
                <a:solidFill>
                  <a:sysClr val="windowText" lastClr="000000"/>
                </a:solidFill>
                <a:ea typeface="黑体" panose="02010609060101010101" pitchFamily="2" charset="-122"/>
              </a:endParaRPr>
            </a:p>
          </p:txBody>
        </p:sp>
        <p:sp>
          <p:nvSpPr>
            <p:cNvPr id="77838" name="Text Box 13"/>
            <p:cNvSpPr txBox="1">
              <a:spLocks noChangeArrowheads="1"/>
            </p:cNvSpPr>
            <p:nvPr/>
          </p:nvSpPr>
          <p:spPr bwMode="auto">
            <a:xfrm>
              <a:off x="741357" y="1857392"/>
              <a:ext cx="2571713" cy="49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indent="-440055">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marL="0" lvl="1" latinLnBrk="1">
                <a:lnSpc>
                  <a:spcPct val="90000"/>
                </a:lnSpc>
                <a:spcBef>
                  <a:spcPct val="20000"/>
                </a:spcBef>
                <a:buClr>
                  <a:srgbClr val="6699FF"/>
                </a:buClr>
                <a:buFont typeface="Wingdings" panose="05000000000000000000" pitchFamily="2" charset="2"/>
                <a:buNone/>
              </a:pPr>
              <a:r>
                <a:rPr lang="zh-CN" altLang="en-US" sz="2800">
                  <a:solidFill>
                    <a:srgbClr val="333399"/>
                  </a:solidFill>
                  <a:latin typeface="黑体" panose="02010609060101010101" pitchFamily="2" charset="-122"/>
                  <a:ea typeface="黑体" panose="02010609060101010101" pitchFamily="2" charset="-122"/>
                </a:rPr>
                <a:t>计算机病毒层出不穷</a:t>
              </a:r>
              <a:endParaRPr lang="zh-CN" altLang="en-US" sz="2800">
                <a:solidFill>
                  <a:srgbClr val="333399"/>
                </a:solidFill>
                <a:latin typeface="黑体" panose="02010609060101010101" pitchFamily="2" charset="-122"/>
                <a:ea typeface="黑体" panose="02010609060101010101" pitchFamily="2" charset="-122"/>
              </a:endParaRPr>
            </a:p>
          </p:txBody>
        </p:sp>
        <p:pic>
          <p:nvPicPr>
            <p:cNvPr id="77839" name="Picture 26" descr="1-2"/>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1844675"/>
              <a:ext cx="399692"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7827" name="组合 72"/>
          <p:cNvGrpSpPr/>
          <p:nvPr/>
        </p:nvGrpSpPr>
        <p:grpSpPr bwMode="auto">
          <a:xfrm>
            <a:off x="282575" y="2706688"/>
            <a:ext cx="4224338" cy="722312"/>
            <a:chOff x="311151" y="2706688"/>
            <a:chExt cx="3973455" cy="722313"/>
          </a:xfrm>
        </p:grpSpPr>
        <p:sp>
          <p:nvSpPr>
            <p:cNvPr id="20" name="Freeform 7"/>
            <p:cNvSpPr/>
            <p:nvPr/>
          </p:nvSpPr>
          <p:spPr bwMode="auto">
            <a:xfrm>
              <a:off x="376853" y="2706688"/>
              <a:ext cx="3907753" cy="722313"/>
            </a:xfrm>
            <a:custGeom>
              <a:avLst/>
              <a:gdLst>
                <a:gd name="T0" fmla="*/ 0 w 1710"/>
                <a:gd name="T1" fmla="*/ 0 h 433"/>
                <a:gd name="T2" fmla="*/ 1584 w 1710"/>
                <a:gd name="T3" fmla="*/ 0 h 433"/>
                <a:gd name="T4" fmla="*/ 1584 w 1710"/>
                <a:gd name="T5" fmla="*/ 0 h 433"/>
                <a:gd name="T6" fmla="*/ 1709 w 1710"/>
                <a:gd name="T7" fmla="*/ 216 h 433"/>
                <a:gd name="T8" fmla="*/ 1584 w 1710"/>
                <a:gd name="T9" fmla="*/ 432 h 433"/>
                <a:gd name="T10" fmla="*/ 1584 w 1710"/>
                <a:gd name="T11" fmla="*/ 432 h 433"/>
                <a:gd name="T12" fmla="*/ 0 w 1710"/>
                <a:gd name="T13" fmla="*/ 432 h 433"/>
                <a:gd name="T14" fmla="*/ 0 w 1710"/>
                <a:gd name="T15" fmla="*/ 432 h 433"/>
                <a:gd name="T16" fmla="*/ 125 w 1710"/>
                <a:gd name="T17" fmla="*/ 216 h 433"/>
                <a:gd name="T18" fmla="*/ 0 w 1710"/>
                <a:gd name="T19" fmla="*/ 0 h 433"/>
                <a:gd name="T20" fmla="*/ 0 w 1710"/>
                <a:gd name="T21" fmla="*/ 0 h 4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10"/>
                <a:gd name="T34" fmla="*/ 0 h 433"/>
                <a:gd name="T35" fmla="*/ 1710 w 1710"/>
                <a:gd name="T36" fmla="*/ 433 h 4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10" h="433">
                  <a:moveTo>
                    <a:pt x="0" y="0"/>
                  </a:moveTo>
                  <a:lnTo>
                    <a:pt x="1584" y="0"/>
                  </a:lnTo>
                  <a:lnTo>
                    <a:pt x="1709" y="216"/>
                  </a:lnTo>
                  <a:lnTo>
                    <a:pt x="1584" y="432"/>
                  </a:lnTo>
                  <a:lnTo>
                    <a:pt x="0" y="432"/>
                  </a:lnTo>
                  <a:lnTo>
                    <a:pt x="125" y="216"/>
                  </a:lnTo>
                  <a:lnTo>
                    <a:pt x="0" y="0"/>
                  </a:lnTo>
                  <a:close/>
                </a:path>
              </a:pathLst>
            </a:custGeom>
            <a:solidFill>
              <a:schemeClr val="bg1"/>
            </a:solidFill>
            <a:ln w="38100">
              <a:solidFill>
                <a:srgbClr val="3E79BD"/>
              </a:solidFill>
              <a:round/>
            </a:ln>
            <a:effectLst>
              <a:outerShdw dist="57150" dir="2700000" algn="ctr" rotWithShape="0">
                <a:srgbClr val="888888">
                  <a:alpha val="50000"/>
                </a:srgbClr>
              </a:outerShdw>
            </a:effectLst>
          </p:spPr>
          <p:txBody>
            <a:bodyPr wrap="none" anchor="ct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lang="zh-CN" altLang="en-US" kern="0">
                <a:solidFill>
                  <a:sysClr val="windowText" lastClr="000000"/>
                </a:solidFill>
                <a:ea typeface="黑体" panose="02010609060101010101" pitchFamily="2" charset="-122"/>
              </a:endParaRPr>
            </a:p>
          </p:txBody>
        </p:sp>
        <p:sp>
          <p:nvSpPr>
            <p:cNvPr id="77835" name="Text Box 14"/>
            <p:cNvSpPr txBox="1">
              <a:spLocks noChangeArrowheads="1"/>
            </p:cNvSpPr>
            <p:nvPr/>
          </p:nvSpPr>
          <p:spPr bwMode="auto">
            <a:xfrm>
              <a:off x="736594" y="2865437"/>
              <a:ext cx="2971757" cy="492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indent="-440055">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marL="0" lvl="1" latinLnBrk="1">
                <a:lnSpc>
                  <a:spcPct val="90000"/>
                </a:lnSpc>
                <a:spcBef>
                  <a:spcPct val="20000"/>
                </a:spcBef>
                <a:buClr>
                  <a:srgbClr val="6699FF"/>
                </a:buClr>
                <a:buFont typeface="Wingdings" panose="05000000000000000000" pitchFamily="2" charset="2"/>
                <a:buNone/>
              </a:pPr>
              <a:r>
                <a:rPr lang="zh-CN" altLang="en-US" sz="2800">
                  <a:solidFill>
                    <a:srgbClr val="333399"/>
                  </a:solidFill>
                  <a:latin typeface="黑体" panose="02010609060101010101" pitchFamily="2" charset="-122"/>
                  <a:ea typeface="黑体" panose="02010609060101010101" pitchFamily="2" charset="-122"/>
                </a:rPr>
                <a:t>黑客攻势逐年攀升</a:t>
              </a:r>
              <a:endParaRPr lang="zh-CN" altLang="en-US" sz="2800">
                <a:solidFill>
                  <a:srgbClr val="333399"/>
                </a:solidFill>
                <a:latin typeface="黑体" panose="02010609060101010101" pitchFamily="2" charset="-122"/>
                <a:ea typeface="黑体" panose="02010609060101010101" pitchFamily="2" charset="-122"/>
              </a:endParaRPr>
            </a:p>
          </p:txBody>
        </p:sp>
        <p:pic>
          <p:nvPicPr>
            <p:cNvPr id="77836" name="Picture 27" descr="2-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51" y="2859534"/>
              <a:ext cx="39418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7828" name="Rectangle 2"/>
          <p:cNvSpPr txBox="1">
            <a:spLocks noChangeArrowheads="1"/>
          </p:cNvSpPr>
          <p:nvPr/>
        </p:nvSpPr>
        <p:spPr bwMode="auto">
          <a:xfrm>
            <a:off x="0" y="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4000" b="1">
                <a:solidFill>
                  <a:schemeClr val="bg1"/>
                </a:solidFill>
                <a:latin typeface="Times New Roman" panose="02020603050405020304" pitchFamily="18" charset="0"/>
                <a:ea typeface="黑体" panose="02010609060101010101" pitchFamily="2" charset="-122"/>
              </a:rPr>
              <a:t>1.1 </a:t>
            </a:r>
            <a:r>
              <a:rPr lang="zh-CN" altLang="en-US" sz="4000" b="1">
                <a:solidFill>
                  <a:schemeClr val="bg1"/>
                </a:solidFill>
                <a:latin typeface="黑体" panose="02010609060101010101" pitchFamily="2" charset="-122"/>
                <a:ea typeface="黑体" panose="02010609060101010101" pitchFamily="2" charset="-122"/>
              </a:rPr>
              <a:t>网络安全需求</a:t>
            </a:r>
            <a:r>
              <a:rPr lang="en-US" altLang="zh-CN" sz="4000" b="1">
                <a:solidFill>
                  <a:schemeClr val="bg1"/>
                </a:solidFill>
                <a:latin typeface="黑体" panose="02010609060101010101" pitchFamily="2" charset="-122"/>
                <a:ea typeface="黑体" panose="02010609060101010101" pitchFamily="2" charset="-122"/>
              </a:rPr>
              <a:t>——</a:t>
            </a:r>
            <a:r>
              <a:rPr lang="zh-CN" altLang="en-US" sz="3200" b="1">
                <a:solidFill>
                  <a:schemeClr val="bg1"/>
                </a:solidFill>
                <a:latin typeface="黑体" panose="02010609060101010101" pitchFamily="2" charset="-122"/>
                <a:ea typeface="黑体" panose="02010609060101010101" pitchFamily="2" charset="-122"/>
              </a:rPr>
              <a:t>网络安全发展态势</a:t>
            </a:r>
            <a:endParaRPr lang="zh-CN" altLang="en-US" sz="3200" b="1">
              <a:solidFill>
                <a:schemeClr val="bg1"/>
              </a:solidFill>
              <a:latin typeface="黑体" panose="02010609060101010101" pitchFamily="2" charset="-122"/>
              <a:ea typeface="黑体" panose="02010609060101010101" pitchFamily="2" charset="-122"/>
            </a:endParaRPr>
          </a:p>
        </p:txBody>
      </p:sp>
      <p:grpSp>
        <p:nvGrpSpPr>
          <p:cNvPr id="5" name="组合 73"/>
          <p:cNvGrpSpPr/>
          <p:nvPr/>
        </p:nvGrpSpPr>
        <p:grpSpPr bwMode="auto">
          <a:xfrm>
            <a:off x="214313" y="3786188"/>
            <a:ext cx="4237037" cy="723900"/>
            <a:chOff x="314326" y="3786796"/>
            <a:chExt cx="3983856" cy="722987"/>
          </a:xfrm>
        </p:grpSpPr>
        <p:sp>
          <p:nvSpPr>
            <p:cNvPr id="14" name="Freeform 10"/>
            <p:cNvSpPr/>
            <p:nvPr/>
          </p:nvSpPr>
          <p:spPr bwMode="auto">
            <a:xfrm>
              <a:off x="390450" y="3786796"/>
              <a:ext cx="3907732" cy="722987"/>
            </a:xfrm>
            <a:custGeom>
              <a:avLst/>
              <a:gdLst/>
              <a:ahLst/>
              <a:cxnLst>
                <a:cxn ang="0">
                  <a:pos x="0" y="0"/>
                </a:cxn>
                <a:cxn ang="0">
                  <a:pos x="1584" y="0"/>
                </a:cxn>
                <a:cxn ang="0">
                  <a:pos x="1584" y="0"/>
                </a:cxn>
                <a:cxn ang="0">
                  <a:pos x="1709" y="216"/>
                </a:cxn>
                <a:cxn ang="0">
                  <a:pos x="1584" y="432"/>
                </a:cxn>
                <a:cxn ang="0">
                  <a:pos x="1584" y="432"/>
                </a:cxn>
                <a:cxn ang="0">
                  <a:pos x="0" y="432"/>
                </a:cxn>
                <a:cxn ang="0">
                  <a:pos x="0" y="432"/>
                </a:cxn>
                <a:cxn ang="0">
                  <a:pos x="125" y="216"/>
                </a:cxn>
                <a:cxn ang="0">
                  <a:pos x="0" y="0"/>
                </a:cxn>
                <a:cxn ang="0">
                  <a:pos x="0" y="0"/>
                </a:cxn>
              </a:cxnLst>
              <a:rect l="0" t="0" r="r" b="b"/>
              <a:pathLst>
                <a:path w="1710" h="433">
                  <a:moveTo>
                    <a:pt x="0" y="0"/>
                  </a:moveTo>
                  <a:lnTo>
                    <a:pt x="1584" y="0"/>
                  </a:lnTo>
                  <a:lnTo>
                    <a:pt x="1709" y="216"/>
                  </a:lnTo>
                  <a:lnTo>
                    <a:pt x="1584" y="432"/>
                  </a:lnTo>
                  <a:lnTo>
                    <a:pt x="0" y="432"/>
                  </a:lnTo>
                  <a:lnTo>
                    <a:pt x="125" y="216"/>
                  </a:lnTo>
                  <a:lnTo>
                    <a:pt x="0" y="0"/>
                  </a:lnTo>
                  <a:close/>
                </a:path>
              </a:pathLst>
            </a:custGeom>
            <a:solidFill>
              <a:schemeClr val="bg1"/>
            </a:solidFill>
            <a:ln w="38100" cap="flat" cmpd="sng">
              <a:solidFill>
                <a:srgbClr val="3E79BD"/>
              </a:solidFill>
              <a:prstDash val="solid"/>
              <a:round/>
            </a:ln>
            <a:effectLst>
              <a:outerShdw dist="57150" dir="2700000" algn="ctr" rotWithShape="0">
                <a:srgbClr val="888888">
                  <a:alpha val="50000"/>
                </a:srgbClr>
              </a:outerShdw>
            </a:effectLst>
          </p:spPr>
          <p:txBody>
            <a:bodyPr lIns="91446" tIns="91446" rIns="91446" bIns="91446"/>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lang="zh-CN" altLang="en-US" kern="0">
                <a:solidFill>
                  <a:sysClr val="windowText" lastClr="000000"/>
                </a:solidFill>
                <a:ea typeface="黑体" panose="02010609060101010101" pitchFamily="2" charset="-122"/>
              </a:endParaRPr>
            </a:p>
          </p:txBody>
        </p:sp>
        <p:sp>
          <p:nvSpPr>
            <p:cNvPr id="77832" name="Text Box 15"/>
            <p:cNvSpPr txBox="1">
              <a:spLocks noChangeArrowheads="1"/>
            </p:cNvSpPr>
            <p:nvPr/>
          </p:nvSpPr>
          <p:spPr bwMode="auto">
            <a:xfrm>
              <a:off x="736594" y="3935837"/>
              <a:ext cx="3187654" cy="49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indent="-440055">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marL="0" lvl="1" latinLnBrk="1">
                <a:lnSpc>
                  <a:spcPct val="90000"/>
                </a:lnSpc>
                <a:spcBef>
                  <a:spcPct val="20000"/>
                </a:spcBef>
                <a:buClr>
                  <a:srgbClr val="6699FF"/>
                </a:buClr>
                <a:buFont typeface="Wingdings" panose="05000000000000000000" pitchFamily="2" charset="2"/>
                <a:buNone/>
              </a:pPr>
              <a:r>
                <a:rPr lang="zh-CN" altLang="en-US" sz="2800">
                  <a:solidFill>
                    <a:srgbClr val="333399"/>
                  </a:solidFill>
                  <a:latin typeface="黑体" panose="02010609060101010101" pitchFamily="2" charset="-122"/>
                  <a:ea typeface="黑体" panose="02010609060101010101" pitchFamily="2" charset="-122"/>
                </a:rPr>
                <a:t>系统存在安全漏洞</a:t>
              </a:r>
              <a:endParaRPr lang="zh-CN" altLang="en-US" sz="2800">
                <a:solidFill>
                  <a:srgbClr val="333399"/>
                </a:solidFill>
                <a:latin typeface="黑体" panose="02010609060101010101" pitchFamily="2" charset="-122"/>
                <a:ea typeface="黑体" panose="02010609060101010101" pitchFamily="2" charset="-122"/>
              </a:endParaRPr>
            </a:p>
          </p:txBody>
        </p:sp>
        <p:pic>
          <p:nvPicPr>
            <p:cNvPr id="77833" name="Picture 28" descr="3-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6" y="3939654"/>
              <a:ext cx="39142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2226" name="Picture 2" descr="http://www.timedg.com/shuma/image/attachement/jpg/site1/20081030/001a4bb61cb10a7370ec0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5" y="1428750"/>
            <a:ext cx="3714750" cy="479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2226"/>
                                        </p:tgtEl>
                                        <p:attrNameLst>
                                          <p:attrName>style.visibility</p:attrName>
                                        </p:attrNameLst>
                                      </p:cBhvr>
                                      <p:to>
                                        <p:strVal val="visible"/>
                                      </p:to>
                                    </p:set>
                                    <p:animEffect transition="in" filter="fade">
                                      <p:cBhvr>
                                        <p:cTn id="14" dur="500"/>
                                        <p:tgtEl>
                                          <p:spTgt spid="52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50" name="Group 24"/>
          <p:cNvGrpSpPr/>
          <p:nvPr/>
        </p:nvGrpSpPr>
        <p:grpSpPr bwMode="auto">
          <a:xfrm>
            <a:off x="276225" y="1700213"/>
            <a:ext cx="4230688" cy="722312"/>
            <a:chOff x="174" y="1071"/>
            <a:chExt cx="2665" cy="455"/>
          </a:xfrm>
        </p:grpSpPr>
        <p:sp>
          <p:nvSpPr>
            <p:cNvPr id="4" name="Freeform 4"/>
            <p:cNvSpPr/>
            <p:nvPr/>
          </p:nvSpPr>
          <p:spPr bwMode="auto">
            <a:xfrm>
              <a:off x="223" y="1071"/>
              <a:ext cx="2616" cy="455"/>
            </a:xfrm>
            <a:custGeom>
              <a:avLst/>
              <a:gdLst>
                <a:gd name="T0" fmla="*/ 0 w 1710"/>
                <a:gd name="T1" fmla="*/ 0 h 433"/>
                <a:gd name="T2" fmla="*/ 1584 w 1710"/>
                <a:gd name="T3" fmla="*/ 0 h 433"/>
                <a:gd name="T4" fmla="*/ 1584 w 1710"/>
                <a:gd name="T5" fmla="*/ 0 h 433"/>
                <a:gd name="T6" fmla="*/ 1709 w 1710"/>
                <a:gd name="T7" fmla="*/ 216 h 433"/>
                <a:gd name="T8" fmla="*/ 1584 w 1710"/>
                <a:gd name="T9" fmla="*/ 432 h 433"/>
                <a:gd name="T10" fmla="*/ 1584 w 1710"/>
                <a:gd name="T11" fmla="*/ 432 h 433"/>
                <a:gd name="T12" fmla="*/ 0 w 1710"/>
                <a:gd name="T13" fmla="*/ 432 h 433"/>
                <a:gd name="T14" fmla="*/ 0 w 1710"/>
                <a:gd name="T15" fmla="*/ 432 h 433"/>
                <a:gd name="T16" fmla="*/ 125 w 1710"/>
                <a:gd name="T17" fmla="*/ 216 h 433"/>
                <a:gd name="T18" fmla="*/ 0 w 1710"/>
                <a:gd name="T19" fmla="*/ 0 h 433"/>
                <a:gd name="T20" fmla="*/ 0 w 1710"/>
                <a:gd name="T21" fmla="*/ 0 h 4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10"/>
                <a:gd name="T34" fmla="*/ 0 h 433"/>
                <a:gd name="T35" fmla="*/ 1710 w 1710"/>
                <a:gd name="T36" fmla="*/ 433 h 4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10" h="433">
                  <a:moveTo>
                    <a:pt x="0" y="0"/>
                  </a:moveTo>
                  <a:lnTo>
                    <a:pt x="1584" y="0"/>
                  </a:lnTo>
                  <a:lnTo>
                    <a:pt x="1709" y="216"/>
                  </a:lnTo>
                  <a:lnTo>
                    <a:pt x="1584" y="432"/>
                  </a:lnTo>
                  <a:lnTo>
                    <a:pt x="0" y="432"/>
                  </a:lnTo>
                  <a:lnTo>
                    <a:pt x="125" y="216"/>
                  </a:lnTo>
                  <a:lnTo>
                    <a:pt x="0" y="0"/>
                  </a:lnTo>
                  <a:close/>
                </a:path>
              </a:pathLst>
            </a:custGeom>
            <a:solidFill>
              <a:schemeClr val="bg1"/>
            </a:solidFill>
            <a:ln w="38100">
              <a:solidFill>
                <a:srgbClr val="3E79BD"/>
              </a:solidFill>
              <a:round/>
            </a:ln>
            <a:effectLst>
              <a:outerShdw dist="57150" dir="2700000" algn="ctr" rotWithShape="0">
                <a:srgbClr val="888888">
                  <a:alpha val="50000"/>
                </a:srgbClr>
              </a:outerShdw>
            </a:effectLst>
          </p:spPr>
          <p:txBody>
            <a:bodyPr wrap="none" anchor="ct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lang="zh-CN" altLang="en-US" kern="0">
                <a:solidFill>
                  <a:sysClr val="windowText" lastClr="000000"/>
                </a:solidFill>
                <a:ea typeface="黑体" panose="02010609060101010101" pitchFamily="2" charset="-122"/>
              </a:endParaRPr>
            </a:p>
          </p:txBody>
        </p:sp>
        <p:sp>
          <p:nvSpPr>
            <p:cNvPr id="78869" name="Text Box 13"/>
            <p:cNvSpPr txBox="1">
              <a:spLocks noChangeArrowheads="1"/>
            </p:cNvSpPr>
            <p:nvPr/>
          </p:nvSpPr>
          <p:spPr bwMode="auto">
            <a:xfrm>
              <a:off x="466" y="1170"/>
              <a:ext cx="172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indent="-440055">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marL="0" lvl="1" latinLnBrk="1">
                <a:lnSpc>
                  <a:spcPct val="90000"/>
                </a:lnSpc>
                <a:spcBef>
                  <a:spcPct val="20000"/>
                </a:spcBef>
                <a:buClr>
                  <a:srgbClr val="6699FF"/>
                </a:buClr>
                <a:buFont typeface="Wingdings" panose="05000000000000000000" pitchFamily="2" charset="2"/>
                <a:buNone/>
              </a:pPr>
              <a:r>
                <a:rPr lang="zh-CN" altLang="en-US" sz="2800">
                  <a:solidFill>
                    <a:srgbClr val="333399"/>
                  </a:solidFill>
                  <a:latin typeface="黑体" panose="02010609060101010101" pitchFamily="2" charset="-122"/>
                  <a:ea typeface="黑体" panose="02010609060101010101" pitchFamily="2" charset="-122"/>
                </a:rPr>
                <a:t>  计算机病毒层出不穷</a:t>
              </a:r>
              <a:endParaRPr lang="zh-CN" altLang="en-US" sz="2800">
                <a:solidFill>
                  <a:srgbClr val="333399"/>
                </a:solidFill>
                <a:latin typeface="黑体" panose="02010609060101010101" pitchFamily="2" charset="-122"/>
                <a:ea typeface="黑体" panose="02010609060101010101" pitchFamily="2" charset="-122"/>
              </a:endParaRPr>
            </a:p>
          </p:txBody>
        </p:sp>
        <p:pic>
          <p:nvPicPr>
            <p:cNvPr id="78870" name="Picture 26" descr="1-2"/>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 y="1162"/>
              <a:ext cx="268"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851" name="Group 25"/>
          <p:cNvGrpSpPr/>
          <p:nvPr/>
        </p:nvGrpSpPr>
        <p:grpSpPr bwMode="auto">
          <a:xfrm>
            <a:off x="282575" y="2706688"/>
            <a:ext cx="4224338" cy="722312"/>
            <a:chOff x="178" y="1705"/>
            <a:chExt cx="2661" cy="455"/>
          </a:xfrm>
        </p:grpSpPr>
        <p:sp>
          <p:nvSpPr>
            <p:cNvPr id="20" name="Freeform 7"/>
            <p:cNvSpPr/>
            <p:nvPr/>
          </p:nvSpPr>
          <p:spPr bwMode="auto">
            <a:xfrm>
              <a:off x="222" y="1705"/>
              <a:ext cx="2617" cy="455"/>
            </a:xfrm>
            <a:custGeom>
              <a:avLst/>
              <a:gdLst>
                <a:gd name="T0" fmla="*/ 0 w 1710"/>
                <a:gd name="T1" fmla="*/ 0 h 433"/>
                <a:gd name="T2" fmla="*/ 1584 w 1710"/>
                <a:gd name="T3" fmla="*/ 0 h 433"/>
                <a:gd name="T4" fmla="*/ 1584 w 1710"/>
                <a:gd name="T5" fmla="*/ 0 h 433"/>
                <a:gd name="T6" fmla="*/ 1709 w 1710"/>
                <a:gd name="T7" fmla="*/ 216 h 433"/>
                <a:gd name="T8" fmla="*/ 1584 w 1710"/>
                <a:gd name="T9" fmla="*/ 432 h 433"/>
                <a:gd name="T10" fmla="*/ 1584 w 1710"/>
                <a:gd name="T11" fmla="*/ 432 h 433"/>
                <a:gd name="T12" fmla="*/ 0 w 1710"/>
                <a:gd name="T13" fmla="*/ 432 h 433"/>
                <a:gd name="T14" fmla="*/ 0 w 1710"/>
                <a:gd name="T15" fmla="*/ 432 h 433"/>
                <a:gd name="T16" fmla="*/ 125 w 1710"/>
                <a:gd name="T17" fmla="*/ 216 h 433"/>
                <a:gd name="T18" fmla="*/ 0 w 1710"/>
                <a:gd name="T19" fmla="*/ 0 h 433"/>
                <a:gd name="T20" fmla="*/ 0 w 1710"/>
                <a:gd name="T21" fmla="*/ 0 h 4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10"/>
                <a:gd name="T34" fmla="*/ 0 h 433"/>
                <a:gd name="T35" fmla="*/ 1710 w 1710"/>
                <a:gd name="T36" fmla="*/ 433 h 4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10" h="433">
                  <a:moveTo>
                    <a:pt x="0" y="0"/>
                  </a:moveTo>
                  <a:lnTo>
                    <a:pt x="1584" y="0"/>
                  </a:lnTo>
                  <a:lnTo>
                    <a:pt x="1709" y="216"/>
                  </a:lnTo>
                  <a:lnTo>
                    <a:pt x="1584" y="432"/>
                  </a:lnTo>
                  <a:lnTo>
                    <a:pt x="0" y="432"/>
                  </a:lnTo>
                  <a:lnTo>
                    <a:pt x="125" y="216"/>
                  </a:lnTo>
                  <a:lnTo>
                    <a:pt x="0" y="0"/>
                  </a:lnTo>
                  <a:close/>
                </a:path>
              </a:pathLst>
            </a:custGeom>
            <a:solidFill>
              <a:schemeClr val="bg1"/>
            </a:solidFill>
            <a:ln w="38100">
              <a:solidFill>
                <a:srgbClr val="3E79BD"/>
              </a:solidFill>
              <a:round/>
            </a:ln>
            <a:effectLst>
              <a:outerShdw dist="57150" dir="2700000" algn="ctr" rotWithShape="0">
                <a:srgbClr val="888888">
                  <a:alpha val="50000"/>
                </a:srgbClr>
              </a:outerShdw>
            </a:effectLst>
          </p:spPr>
          <p:txBody>
            <a:bodyPr wrap="none" anchor="ct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lang="zh-CN" altLang="en-US" kern="0">
                <a:solidFill>
                  <a:sysClr val="windowText" lastClr="000000"/>
                </a:solidFill>
                <a:ea typeface="黑体" panose="02010609060101010101" pitchFamily="2" charset="-122"/>
              </a:endParaRPr>
            </a:p>
          </p:txBody>
        </p:sp>
        <p:sp>
          <p:nvSpPr>
            <p:cNvPr id="78866" name="Text Box 14"/>
            <p:cNvSpPr txBox="1">
              <a:spLocks noChangeArrowheads="1"/>
            </p:cNvSpPr>
            <p:nvPr/>
          </p:nvSpPr>
          <p:spPr bwMode="auto">
            <a:xfrm>
              <a:off x="463" y="1805"/>
              <a:ext cx="199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indent="-440055">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marL="0" lvl="1" latinLnBrk="1">
                <a:lnSpc>
                  <a:spcPct val="90000"/>
                </a:lnSpc>
                <a:spcBef>
                  <a:spcPct val="20000"/>
                </a:spcBef>
                <a:buClr>
                  <a:srgbClr val="6699FF"/>
                </a:buClr>
                <a:buFont typeface="Wingdings" panose="05000000000000000000" pitchFamily="2" charset="2"/>
                <a:buNone/>
              </a:pPr>
              <a:r>
                <a:rPr lang="zh-CN" altLang="en-US" sz="2800">
                  <a:solidFill>
                    <a:srgbClr val="333399"/>
                  </a:solidFill>
                  <a:latin typeface="黑体" panose="02010609060101010101" pitchFamily="2" charset="-122"/>
                  <a:ea typeface="黑体" panose="02010609060101010101" pitchFamily="2" charset="-122"/>
                </a:rPr>
                <a:t>  黑客攻势逐年攀升</a:t>
              </a:r>
              <a:endParaRPr lang="zh-CN" altLang="en-US" sz="2800">
                <a:solidFill>
                  <a:srgbClr val="333399"/>
                </a:solidFill>
                <a:latin typeface="黑体" panose="02010609060101010101" pitchFamily="2" charset="-122"/>
                <a:ea typeface="黑体" panose="02010609060101010101" pitchFamily="2" charset="-122"/>
              </a:endParaRPr>
            </a:p>
          </p:txBody>
        </p:sp>
        <p:pic>
          <p:nvPicPr>
            <p:cNvPr id="78867" name="Picture 27" descr="2-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 y="1801"/>
              <a:ext cx="264"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8852" name="Rectangle 2"/>
          <p:cNvSpPr txBox="1">
            <a:spLocks noChangeArrowheads="1"/>
          </p:cNvSpPr>
          <p:nvPr/>
        </p:nvSpPr>
        <p:spPr bwMode="auto">
          <a:xfrm>
            <a:off x="0" y="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4000" b="1">
                <a:solidFill>
                  <a:schemeClr val="bg1"/>
                </a:solidFill>
                <a:latin typeface="Times New Roman" panose="02020603050405020304" pitchFamily="18" charset="0"/>
                <a:ea typeface="黑体" panose="02010609060101010101" pitchFamily="2" charset="-122"/>
              </a:rPr>
              <a:t>1.1</a:t>
            </a:r>
            <a:r>
              <a:rPr lang="en-US" altLang="zh-CN" sz="4000" b="1">
                <a:solidFill>
                  <a:schemeClr val="bg1"/>
                </a:solidFill>
                <a:latin typeface="黑体" panose="02010609060101010101" pitchFamily="2" charset="-122"/>
                <a:ea typeface="黑体" panose="02010609060101010101" pitchFamily="2" charset="-122"/>
              </a:rPr>
              <a:t> </a:t>
            </a:r>
            <a:r>
              <a:rPr lang="zh-CN" altLang="en-US" sz="4000" b="1">
                <a:solidFill>
                  <a:schemeClr val="bg1"/>
                </a:solidFill>
                <a:latin typeface="黑体" panose="02010609060101010101" pitchFamily="2" charset="-122"/>
                <a:ea typeface="黑体" panose="02010609060101010101" pitchFamily="2" charset="-122"/>
              </a:rPr>
              <a:t>网络安全需求</a:t>
            </a:r>
            <a:r>
              <a:rPr lang="en-US" altLang="zh-CN" sz="4000" b="1">
                <a:solidFill>
                  <a:schemeClr val="bg1"/>
                </a:solidFill>
                <a:latin typeface="黑体" panose="02010609060101010101" pitchFamily="2" charset="-122"/>
                <a:ea typeface="黑体" panose="02010609060101010101" pitchFamily="2" charset="-122"/>
              </a:rPr>
              <a:t>——</a:t>
            </a:r>
            <a:r>
              <a:rPr lang="zh-CN" altLang="en-US" sz="3200" b="1">
                <a:solidFill>
                  <a:schemeClr val="bg1"/>
                </a:solidFill>
                <a:latin typeface="黑体" panose="02010609060101010101" pitchFamily="2" charset="-122"/>
                <a:ea typeface="黑体" panose="02010609060101010101" pitchFamily="2" charset="-122"/>
              </a:rPr>
              <a:t>网络安全发展态势</a:t>
            </a:r>
            <a:endParaRPr lang="zh-CN" altLang="en-US" sz="3200" b="1">
              <a:solidFill>
                <a:schemeClr val="bg1"/>
              </a:solidFill>
              <a:latin typeface="黑体" panose="02010609060101010101" pitchFamily="2" charset="-122"/>
              <a:ea typeface="黑体" panose="02010609060101010101" pitchFamily="2" charset="-122"/>
            </a:endParaRPr>
          </a:p>
        </p:txBody>
      </p:sp>
      <p:grpSp>
        <p:nvGrpSpPr>
          <p:cNvPr id="78853" name="组合 73"/>
          <p:cNvGrpSpPr/>
          <p:nvPr/>
        </p:nvGrpSpPr>
        <p:grpSpPr bwMode="auto">
          <a:xfrm>
            <a:off x="214313" y="3786188"/>
            <a:ext cx="4237037" cy="723900"/>
            <a:chOff x="314326" y="3786796"/>
            <a:chExt cx="3983856" cy="722987"/>
          </a:xfrm>
        </p:grpSpPr>
        <p:sp>
          <p:nvSpPr>
            <p:cNvPr id="14" name="Freeform 10"/>
            <p:cNvSpPr/>
            <p:nvPr/>
          </p:nvSpPr>
          <p:spPr bwMode="auto">
            <a:xfrm>
              <a:off x="390450" y="3786796"/>
              <a:ext cx="3907732" cy="722987"/>
            </a:xfrm>
            <a:custGeom>
              <a:avLst/>
              <a:gdLst/>
              <a:ahLst/>
              <a:cxnLst>
                <a:cxn ang="0">
                  <a:pos x="0" y="0"/>
                </a:cxn>
                <a:cxn ang="0">
                  <a:pos x="1584" y="0"/>
                </a:cxn>
                <a:cxn ang="0">
                  <a:pos x="1584" y="0"/>
                </a:cxn>
                <a:cxn ang="0">
                  <a:pos x="1709" y="216"/>
                </a:cxn>
                <a:cxn ang="0">
                  <a:pos x="1584" y="432"/>
                </a:cxn>
                <a:cxn ang="0">
                  <a:pos x="1584" y="432"/>
                </a:cxn>
                <a:cxn ang="0">
                  <a:pos x="0" y="432"/>
                </a:cxn>
                <a:cxn ang="0">
                  <a:pos x="0" y="432"/>
                </a:cxn>
                <a:cxn ang="0">
                  <a:pos x="125" y="216"/>
                </a:cxn>
                <a:cxn ang="0">
                  <a:pos x="0" y="0"/>
                </a:cxn>
                <a:cxn ang="0">
                  <a:pos x="0" y="0"/>
                </a:cxn>
              </a:cxnLst>
              <a:rect l="0" t="0" r="r" b="b"/>
              <a:pathLst>
                <a:path w="1710" h="433">
                  <a:moveTo>
                    <a:pt x="0" y="0"/>
                  </a:moveTo>
                  <a:lnTo>
                    <a:pt x="1584" y="0"/>
                  </a:lnTo>
                  <a:lnTo>
                    <a:pt x="1709" y="216"/>
                  </a:lnTo>
                  <a:lnTo>
                    <a:pt x="1584" y="432"/>
                  </a:lnTo>
                  <a:lnTo>
                    <a:pt x="0" y="432"/>
                  </a:lnTo>
                  <a:lnTo>
                    <a:pt x="125" y="216"/>
                  </a:lnTo>
                  <a:lnTo>
                    <a:pt x="0" y="0"/>
                  </a:lnTo>
                  <a:close/>
                </a:path>
              </a:pathLst>
            </a:custGeom>
            <a:solidFill>
              <a:schemeClr val="bg1"/>
            </a:solidFill>
            <a:ln w="38100" cap="flat" cmpd="sng">
              <a:solidFill>
                <a:srgbClr val="3E79BD"/>
              </a:solidFill>
              <a:prstDash val="solid"/>
              <a:round/>
            </a:ln>
            <a:effectLst>
              <a:outerShdw dist="57150" dir="2700000" algn="ctr" rotWithShape="0">
                <a:srgbClr val="888888">
                  <a:alpha val="50000"/>
                </a:srgbClr>
              </a:outerShdw>
            </a:effectLst>
          </p:spPr>
          <p:txBody>
            <a:bodyPr lIns="91446" tIns="91446" rIns="91446" bIns="91446"/>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lang="zh-CN" altLang="en-US" kern="0">
                <a:solidFill>
                  <a:sysClr val="windowText" lastClr="000000"/>
                </a:solidFill>
                <a:ea typeface="黑体" panose="02010609060101010101" pitchFamily="2" charset="-122"/>
              </a:endParaRPr>
            </a:p>
          </p:txBody>
        </p:sp>
        <p:sp>
          <p:nvSpPr>
            <p:cNvPr id="78863" name="Text Box 15"/>
            <p:cNvSpPr txBox="1">
              <a:spLocks noChangeArrowheads="1"/>
            </p:cNvSpPr>
            <p:nvPr/>
          </p:nvSpPr>
          <p:spPr bwMode="auto">
            <a:xfrm>
              <a:off x="736594" y="3935837"/>
              <a:ext cx="3187654" cy="49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indent="-440055">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marL="0" lvl="1" latinLnBrk="1">
                <a:lnSpc>
                  <a:spcPct val="90000"/>
                </a:lnSpc>
                <a:spcBef>
                  <a:spcPct val="20000"/>
                </a:spcBef>
                <a:buClr>
                  <a:srgbClr val="6699FF"/>
                </a:buClr>
                <a:buFont typeface="Wingdings" panose="05000000000000000000" pitchFamily="2" charset="2"/>
                <a:buNone/>
              </a:pPr>
              <a:r>
                <a:rPr lang="zh-CN" altLang="en-US" sz="2800">
                  <a:solidFill>
                    <a:srgbClr val="333399"/>
                  </a:solidFill>
                  <a:latin typeface="黑体" panose="02010609060101010101" pitchFamily="2" charset="-122"/>
                  <a:ea typeface="黑体" panose="02010609060101010101" pitchFamily="2" charset="-122"/>
                </a:rPr>
                <a:t>  系统存在安全漏洞</a:t>
              </a:r>
              <a:endParaRPr lang="zh-CN" altLang="en-US" sz="2800">
                <a:solidFill>
                  <a:srgbClr val="333399"/>
                </a:solidFill>
                <a:latin typeface="黑体" panose="02010609060101010101" pitchFamily="2" charset="-122"/>
                <a:ea typeface="黑体" panose="02010609060101010101" pitchFamily="2" charset="-122"/>
              </a:endParaRPr>
            </a:p>
          </p:txBody>
        </p:sp>
        <p:pic>
          <p:nvPicPr>
            <p:cNvPr id="78864" name="Picture 28" descr="3-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6" y="3939654"/>
              <a:ext cx="39142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854" name="Group 26"/>
          <p:cNvGrpSpPr/>
          <p:nvPr/>
        </p:nvGrpSpPr>
        <p:grpSpPr bwMode="auto">
          <a:xfrm>
            <a:off x="152400" y="4797425"/>
            <a:ext cx="4706938" cy="781050"/>
            <a:chOff x="96" y="3022"/>
            <a:chExt cx="2965" cy="492"/>
          </a:xfrm>
        </p:grpSpPr>
        <p:sp>
          <p:nvSpPr>
            <p:cNvPr id="18" name="Freeform 10"/>
            <p:cNvSpPr/>
            <p:nvPr/>
          </p:nvSpPr>
          <p:spPr bwMode="auto">
            <a:xfrm>
              <a:off x="146" y="3022"/>
              <a:ext cx="2915" cy="457"/>
            </a:xfrm>
            <a:custGeom>
              <a:avLst/>
              <a:gdLst/>
              <a:ahLst/>
              <a:cxnLst>
                <a:cxn ang="0">
                  <a:pos x="0" y="0"/>
                </a:cxn>
                <a:cxn ang="0">
                  <a:pos x="1584" y="0"/>
                </a:cxn>
                <a:cxn ang="0">
                  <a:pos x="1584" y="0"/>
                </a:cxn>
                <a:cxn ang="0">
                  <a:pos x="1709" y="216"/>
                </a:cxn>
                <a:cxn ang="0">
                  <a:pos x="1584" y="432"/>
                </a:cxn>
                <a:cxn ang="0">
                  <a:pos x="1584" y="432"/>
                </a:cxn>
                <a:cxn ang="0">
                  <a:pos x="0" y="432"/>
                </a:cxn>
                <a:cxn ang="0">
                  <a:pos x="0" y="432"/>
                </a:cxn>
                <a:cxn ang="0">
                  <a:pos x="125" y="216"/>
                </a:cxn>
                <a:cxn ang="0">
                  <a:pos x="0" y="0"/>
                </a:cxn>
                <a:cxn ang="0">
                  <a:pos x="0" y="0"/>
                </a:cxn>
              </a:cxnLst>
              <a:rect l="0" t="0" r="r" b="b"/>
              <a:pathLst>
                <a:path w="1710" h="433">
                  <a:moveTo>
                    <a:pt x="0" y="0"/>
                  </a:moveTo>
                  <a:lnTo>
                    <a:pt x="1584" y="0"/>
                  </a:lnTo>
                  <a:lnTo>
                    <a:pt x="1709" y="216"/>
                  </a:lnTo>
                  <a:lnTo>
                    <a:pt x="1584" y="432"/>
                  </a:lnTo>
                  <a:lnTo>
                    <a:pt x="0" y="432"/>
                  </a:lnTo>
                  <a:lnTo>
                    <a:pt x="125" y="216"/>
                  </a:lnTo>
                  <a:lnTo>
                    <a:pt x="0" y="0"/>
                  </a:lnTo>
                  <a:close/>
                </a:path>
              </a:pathLst>
            </a:custGeom>
            <a:solidFill>
              <a:schemeClr val="bg1"/>
            </a:solidFill>
            <a:ln w="38100" cap="flat" cmpd="sng">
              <a:solidFill>
                <a:srgbClr val="3E79BD"/>
              </a:solidFill>
              <a:prstDash val="solid"/>
              <a:round/>
            </a:ln>
            <a:effectLst>
              <a:outerShdw dist="57150" dir="2700000" algn="ctr" rotWithShape="0">
                <a:srgbClr val="888888">
                  <a:alpha val="50000"/>
                </a:srgbClr>
              </a:outerShdw>
            </a:effectLst>
          </p:spPr>
          <p:txBody>
            <a:bodyPr lIns="91446" tIns="91446" rIns="91446" bIns="91446"/>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lang="zh-CN" altLang="en-US" kern="0">
                <a:solidFill>
                  <a:sysClr val="windowText" lastClr="000000"/>
                </a:solidFill>
                <a:ea typeface="黑体" panose="02010609060101010101" pitchFamily="2" charset="-122"/>
              </a:endParaRPr>
            </a:p>
          </p:txBody>
        </p:sp>
        <p:sp>
          <p:nvSpPr>
            <p:cNvPr id="78860" name="Text Box 15"/>
            <p:cNvSpPr txBox="1">
              <a:spLocks noChangeArrowheads="1"/>
            </p:cNvSpPr>
            <p:nvPr/>
          </p:nvSpPr>
          <p:spPr bwMode="auto">
            <a:xfrm>
              <a:off x="393" y="3139"/>
              <a:ext cx="2215"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indent="-440055">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marL="0" lvl="1" latinLnBrk="1">
                <a:lnSpc>
                  <a:spcPct val="90000"/>
                </a:lnSpc>
                <a:spcBef>
                  <a:spcPct val="20000"/>
                </a:spcBef>
                <a:buClr>
                  <a:srgbClr val="6699FF"/>
                </a:buClr>
              </a:pPr>
              <a:r>
                <a:rPr lang="zh-CN" altLang="en-US" sz="2800">
                  <a:solidFill>
                    <a:srgbClr val="333399"/>
                  </a:solidFill>
                  <a:latin typeface="黑体" panose="02010609060101010101" pitchFamily="2" charset="-122"/>
                  <a:ea typeface="黑体" panose="02010609060101010101" pitchFamily="2" charset="-122"/>
                </a:rPr>
                <a:t>  各国军方加紧信息战研究</a:t>
              </a:r>
              <a:endParaRPr lang="zh-CN" altLang="en-US" sz="2800">
                <a:solidFill>
                  <a:srgbClr val="333399"/>
                </a:solidFill>
                <a:latin typeface="黑体" panose="02010609060101010101" pitchFamily="2" charset="-122"/>
                <a:ea typeface="黑体" panose="02010609060101010101" pitchFamily="2" charset="-122"/>
              </a:endParaRPr>
            </a:p>
          </p:txBody>
        </p:sp>
        <p:pic>
          <p:nvPicPr>
            <p:cNvPr id="78861" name="Picture 29" descr="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 y="3120"/>
              <a:ext cx="257"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Picture 6" descr="http://img1.gtimg.com/news/pics/hv1/88/239/755/4915490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3625" y="5072063"/>
            <a:ext cx="2357438" cy="178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6" name="AutoShape 8" descr="http://t2.baidu.com/it/u=1776333195,1104477631&amp;fm=6&amp;gp=0.jpg"/>
          <p:cNvSpPr>
            <a:spLocks noChangeAspect="1" noChangeArrowheads="1"/>
          </p:cNvSpPr>
          <p:nvPr/>
        </p:nvSpPr>
        <p:spPr bwMode="auto">
          <a:xfrm>
            <a:off x="155575" y="-136525"/>
            <a:ext cx="296863"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pic>
        <p:nvPicPr>
          <p:cNvPr id="51210" name="Picture 10" descr="http://news.xinhuanet.com/mil/2011-04/14/121304296_21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3625" y="2928938"/>
            <a:ext cx="2357438" cy="20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2" descr="http://news.0513.org/attachments/2009/04/1309_2009041400065129P1V.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3625" y="1071563"/>
            <a:ext cx="2357438" cy="177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1210"/>
                                        </p:tgtEl>
                                        <p:attrNameLst>
                                          <p:attrName>style.visibility</p:attrName>
                                        </p:attrNameLst>
                                      </p:cBhvr>
                                      <p:to>
                                        <p:strVal val="visible"/>
                                      </p:to>
                                    </p:set>
                                    <p:animEffect transition="in" filter="fade">
                                      <p:cBhvr>
                                        <p:cTn id="10" dur="500"/>
                                        <p:tgtEl>
                                          <p:spTgt spid="51210"/>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txBox="1">
            <a:spLocks noChangeArrowheads="1"/>
          </p:cNvSpPr>
          <p:nvPr/>
        </p:nvSpPr>
        <p:spPr bwMode="auto">
          <a:xfrm>
            <a:off x="0" y="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4000" b="1">
                <a:solidFill>
                  <a:schemeClr val="bg1"/>
                </a:solidFill>
                <a:latin typeface="Times New Roman" panose="02020603050405020304" pitchFamily="18" charset="0"/>
                <a:ea typeface="黑体" panose="02010609060101010101" pitchFamily="2" charset="-122"/>
              </a:rPr>
              <a:t>1.1 </a:t>
            </a:r>
            <a:r>
              <a:rPr lang="zh-CN" altLang="en-US" sz="4000" b="1">
                <a:solidFill>
                  <a:schemeClr val="bg1"/>
                </a:solidFill>
                <a:latin typeface="Times New Roman" panose="02020603050405020304" pitchFamily="18" charset="0"/>
                <a:ea typeface="黑体" panose="02010609060101010101" pitchFamily="2" charset="-122"/>
              </a:rPr>
              <a:t>网络安全需求</a:t>
            </a:r>
            <a:endParaRPr lang="zh-CN" altLang="en-US" sz="3200" b="1">
              <a:solidFill>
                <a:schemeClr val="bg1"/>
              </a:solidFill>
              <a:latin typeface="Times New Roman" panose="02020603050405020304" pitchFamily="18" charset="0"/>
              <a:ea typeface="黑体" panose="02010609060101010101" pitchFamily="2" charset="-122"/>
            </a:endParaRPr>
          </a:p>
        </p:txBody>
      </p:sp>
      <p:sp>
        <p:nvSpPr>
          <p:cNvPr id="7" name="TextBox 3"/>
          <p:cNvSpPr txBox="1">
            <a:spLocks noChangeArrowheads="1"/>
          </p:cNvSpPr>
          <p:nvPr/>
        </p:nvSpPr>
        <p:spPr bwMode="auto">
          <a:xfrm>
            <a:off x="555625" y="2000250"/>
            <a:ext cx="5230813" cy="127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lnSpc>
                <a:spcPct val="120000"/>
              </a:lnSpc>
              <a:buClr>
                <a:srgbClr val="CC0000"/>
              </a:buClr>
              <a:buFont typeface="Wingdings" panose="05000000000000000000" pitchFamily="2" charset="2"/>
              <a:buChar char="n"/>
            </a:pPr>
            <a:r>
              <a:rPr lang="zh-CN" altLang="en-US" sz="2200">
                <a:solidFill>
                  <a:srgbClr val="0000CC"/>
                </a:solidFill>
                <a:latin typeface="Times New Roman" panose="02020603050405020304" pitchFamily="18" charset="0"/>
                <a:ea typeface="黑体" panose="02010609060101010101" pitchFamily="2" charset="-122"/>
              </a:rPr>
              <a:t> 根据多级安全模型，信息密级由低到高划分为秘密级、机密级、绝密级；</a:t>
            </a:r>
            <a:endParaRPr lang="en-US" altLang="zh-CN" sz="2200">
              <a:solidFill>
                <a:srgbClr val="0000CC"/>
              </a:solidFill>
              <a:latin typeface="Times New Roman" panose="02020603050405020304" pitchFamily="18" charset="0"/>
              <a:ea typeface="黑体" panose="02010609060101010101" pitchFamily="2" charset="-122"/>
            </a:endParaRPr>
          </a:p>
          <a:p>
            <a:pPr eaLnBrk="1" hangingPunct="1">
              <a:lnSpc>
                <a:spcPct val="120000"/>
              </a:lnSpc>
              <a:buClr>
                <a:srgbClr val="C00000"/>
              </a:buClr>
              <a:buFont typeface="Wingdings" panose="05000000000000000000" pitchFamily="2" charset="2"/>
              <a:buChar char="n"/>
            </a:pPr>
            <a:r>
              <a:rPr lang="zh-CN" altLang="en-US" sz="2200">
                <a:solidFill>
                  <a:srgbClr val="0000CC"/>
                </a:solidFill>
                <a:latin typeface="Times New Roman" panose="02020603050405020304" pitchFamily="18" charset="0"/>
                <a:ea typeface="黑体" panose="02010609060101010101" pitchFamily="2" charset="-122"/>
              </a:rPr>
              <a:t> 敏感非机密信息也应进行加密保护；</a:t>
            </a:r>
            <a:endParaRPr lang="zh-CN" altLang="en-US" sz="2200">
              <a:solidFill>
                <a:srgbClr val="0000CC"/>
              </a:solidFill>
              <a:latin typeface="Times New Roman" panose="02020603050405020304" pitchFamily="18" charset="0"/>
              <a:ea typeface="黑体" panose="02010609060101010101" pitchFamily="2" charset="-122"/>
            </a:endParaRPr>
          </a:p>
        </p:txBody>
      </p:sp>
      <p:sp>
        <p:nvSpPr>
          <p:cNvPr id="8" name="标题 1"/>
          <p:cNvSpPr>
            <a:spLocks noChangeArrowheads="1"/>
          </p:cNvSpPr>
          <p:nvPr/>
        </p:nvSpPr>
        <p:spPr bwMode="auto">
          <a:xfrm>
            <a:off x="500063" y="1285875"/>
            <a:ext cx="40719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zh-CN" altLang="en-US" sz="2400" b="1">
                <a:latin typeface="Times New Roman" panose="02020603050405020304" pitchFamily="18" charset="0"/>
                <a:ea typeface="黑体" panose="02010609060101010101" pitchFamily="2" charset="-122"/>
              </a:rPr>
              <a:t>敏感信息对安全的需求：</a:t>
            </a:r>
            <a:endParaRPr lang="en-US" altLang="zh-CN" sz="2400" b="1">
              <a:latin typeface="Times New Roman" panose="02020603050405020304" pitchFamily="18" charset="0"/>
              <a:ea typeface="黑体" panose="02010609060101010101" pitchFamily="2" charset="-122"/>
            </a:endParaRPr>
          </a:p>
        </p:txBody>
      </p:sp>
      <p:cxnSp>
        <p:nvCxnSpPr>
          <p:cNvPr id="9" name="直接连接符 8"/>
          <p:cNvCxnSpPr>
            <a:cxnSpLocks noChangeShapeType="1"/>
          </p:cNvCxnSpPr>
          <p:nvPr/>
        </p:nvCxnSpPr>
        <p:spPr bwMode="auto">
          <a:xfrm rot="10800000" flipV="1">
            <a:off x="628650" y="1797050"/>
            <a:ext cx="3095625" cy="1588"/>
          </a:xfrm>
          <a:prstGeom prst="line">
            <a:avLst/>
          </a:prstGeom>
          <a:noFill/>
          <a:ln w="38100">
            <a:solidFill>
              <a:srgbClr val="0000FF"/>
            </a:solidFill>
            <a:round/>
          </a:ln>
          <a:effectLst>
            <a:outerShdw dist="23000" dir="5400000" rotWithShape="0">
              <a:srgbClr val="000000">
                <a:alpha val="34998"/>
              </a:srgbClr>
            </a:outerShdw>
          </a:effectLst>
          <a:extLst>
            <a:ext uri="{909E8E84-426E-40DD-AFC4-6F175D3DCCD1}">
              <a14:hiddenFill xmlns:a14="http://schemas.microsoft.com/office/drawing/2010/main">
                <a:noFill/>
              </a14:hiddenFill>
            </a:ext>
          </a:extLst>
        </p:spPr>
      </p:cxnSp>
      <p:sp>
        <p:nvSpPr>
          <p:cNvPr id="10" name="标题 1"/>
          <p:cNvSpPr>
            <a:spLocks noChangeArrowheads="1"/>
          </p:cNvSpPr>
          <p:nvPr/>
        </p:nvSpPr>
        <p:spPr bwMode="auto">
          <a:xfrm>
            <a:off x="555625" y="3778250"/>
            <a:ext cx="38020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zh-CN" altLang="en-US" sz="2400" b="1">
                <a:latin typeface="Times New Roman" panose="02020603050405020304" pitchFamily="18" charset="0"/>
                <a:ea typeface="黑体" panose="02010609060101010101" pitchFamily="2" charset="-122"/>
              </a:rPr>
              <a:t>网络应用对安全的需求：</a:t>
            </a:r>
            <a:endParaRPr lang="en-US" altLang="zh-CN" sz="2400" b="1">
              <a:latin typeface="Times New Roman" panose="02020603050405020304" pitchFamily="18" charset="0"/>
              <a:ea typeface="黑体" panose="02010609060101010101" pitchFamily="2" charset="-122"/>
            </a:endParaRPr>
          </a:p>
        </p:txBody>
      </p:sp>
      <p:sp>
        <p:nvSpPr>
          <p:cNvPr id="11" name="TextBox 3"/>
          <p:cNvSpPr txBox="1">
            <a:spLocks noChangeArrowheads="1"/>
          </p:cNvSpPr>
          <p:nvPr/>
        </p:nvSpPr>
        <p:spPr bwMode="auto">
          <a:xfrm>
            <a:off x="571500" y="4635500"/>
            <a:ext cx="5143500"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lnSpc>
                <a:spcPct val="120000"/>
              </a:lnSpc>
              <a:buClr>
                <a:srgbClr val="CC0000"/>
              </a:buClr>
              <a:buFont typeface="Wingdings" panose="05000000000000000000" pitchFamily="2" charset="2"/>
              <a:buChar char="n"/>
            </a:pPr>
            <a:r>
              <a:rPr lang="zh-CN" altLang="en-US" sz="2200">
                <a:solidFill>
                  <a:srgbClr val="0000CC"/>
                </a:solidFill>
                <a:latin typeface="Times New Roman" panose="02020603050405020304" pitchFamily="18" charset="0"/>
                <a:ea typeface="黑体" panose="02010609060101010101" pitchFamily="2" charset="-122"/>
              </a:rPr>
              <a:t> </a:t>
            </a:r>
            <a:r>
              <a:rPr lang="en-US" altLang="zh-CN" sz="2200">
                <a:solidFill>
                  <a:srgbClr val="0000CC"/>
                </a:solidFill>
                <a:latin typeface="Times New Roman" panose="02020603050405020304" pitchFamily="18" charset="0"/>
                <a:ea typeface="黑体" panose="02010609060101010101" pitchFamily="2" charset="-122"/>
              </a:rPr>
              <a:t>Internet</a:t>
            </a:r>
            <a:r>
              <a:rPr lang="zh-CN" altLang="en-US" sz="2200">
                <a:solidFill>
                  <a:srgbClr val="0000CC"/>
                </a:solidFill>
                <a:latin typeface="Times New Roman" panose="02020603050405020304" pitchFamily="18" charset="0"/>
                <a:ea typeface="黑体" panose="02010609060101010101" pitchFamily="2" charset="-122"/>
              </a:rPr>
              <a:t>发展速度迅猛，存在着巨大的发展空间和潜力；</a:t>
            </a:r>
            <a:endParaRPr lang="zh-CN" altLang="en-US" sz="2200">
              <a:solidFill>
                <a:srgbClr val="0000CC"/>
              </a:solidFill>
              <a:latin typeface="Times New Roman" panose="02020603050405020304" pitchFamily="18" charset="0"/>
              <a:ea typeface="黑体" panose="02010609060101010101" pitchFamily="2" charset="-122"/>
            </a:endParaRPr>
          </a:p>
          <a:p>
            <a:pPr eaLnBrk="1" hangingPunct="1">
              <a:lnSpc>
                <a:spcPct val="120000"/>
              </a:lnSpc>
              <a:buClr>
                <a:srgbClr val="CC0000"/>
              </a:buClr>
              <a:buFont typeface="Wingdings" panose="05000000000000000000" pitchFamily="2" charset="2"/>
              <a:buChar char="n"/>
            </a:pPr>
            <a:r>
              <a:rPr lang="zh-CN" altLang="en-US" sz="2200">
                <a:solidFill>
                  <a:srgbClr val="0000CC"/>
                </a:solidFill>
                <a:latin typeface="Times New Roman" panose="02020603050405020304" pitchFamily="18" charset="0"/>
                <a:ea typeface="黑体" panose="02010609060101010101" pitchFamily="2" charset="-122"/>
              </a:rPr>
              <a:t> 网络安全是互联网发展中需要解决的一个重要问题； </a:t>
            </a:r>
            <a:endParaRPr lang="zh-CN" altLang="en-US" sz="2200">
              <a:latin typeface="Times New Roman" panose="02020603050405020304" pitchFamily="18" charset="0"/>
              <a:ea typeface="黑体" panose="02010609060101010101" pitchFamily="2" charset="-122"/>
            </a:endParaRPr>
          </a:p>
        </p:txBody>
      </p:sp>
      <p:cxnSp>
        <p:nvCxnSpPr>
          <p:cNvPr id="12" name="直接连接符 7"/>
          <p:cNvCxnSpPr>
            <a:cxnSpLocks noChangeShapeType="1"/>
          </p:cNvCxnSpPr>
          <p:nvPr/>
        </p:nvCxnSpPr>
        <p:spPr bwMode="auto">
          <a:xfrm rot="10800000" flipV="1">
            <a:off x="628650" y="4349750"/>
            <a:ext cx="3157538" cy="4763"/>
          </a:xfrm>
          <a:prstGeom prst="line">
            <a:avLst/>
          </a:prstGeom>
          <a:noFill/>
          <a:ln w="38100">
            <a:solidFill>
              <a:srgbClr val="0000FF"/>
            </a:solidFill>
            <a:round/>
          </a:ln>
          <a:effectLst>
            <a:outerShdw dist="23000" dir="5400000" rotWithShape="0">
              <a:srgbClr val="000000">
                <a:alpha val="34998"/>
              </a:srgbClr>
            </a:outerShdw>
          </a:effectLst>
          <a:extLst>
            <a:ext uri="{909E8E84-426E-40DD-AFC4-6F175D3DCCD1}">
              <a14:hiddenFill xmlns:a14="http://schemas.microsoft.com/office/drawing/2010/main">
                <a:noFill/>
              </a14:hiddenFill>
            </a:ext>
          </a:extLst>
        </p:spPr>
      </p:cxnSp>
      <p:pic>
        <p:nvPicPr>
          <p:cNvPr id="46082" name="Picture 2" descr="http://www.it.com.cn/edu/artdesign/photoshop/exap/2009/10/30/18/Licences002.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15063" y="1285875"/>
            <a:ext cx="249555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4" descr="http://www.ec-china.com/admin/edit/images/clip_image008_0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875" y="4429125"/>
            <a:ext cx="3195638"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5"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heckerboard(across)">
                                      <p:cBhvr>
                                        <p:cTn id="10" dur="500"/>
                                        <p:tgtEl>
                                          <p:spTgt spid="9"/>
                                        </p:tgtEl>
                                      </p:cBhvr>
                                    </p:animEffect>
                                  </p:childTnLst>
                                </p:cTn>
                              </p:par>
                            </p:childTnLst>
                          </p:cTn>
                        </p:par>
                        <p:par>
                          <p:cTn id="11" fill="hold">
                            <p:stCondLst>
                              <p:cond delay="500"/>
                            </p:stCondLst>
                            <p:childTnLst>
                              <p:par>
                                <p:cTn id="12" presetID="18" presetClass="entr" presetSubtype="6"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strips(downRight)">
                                      <p:cBhvr>
                                        <p:cTn id="14" dur="500"/>
                                        <p:tgtEl>
                                          <p:spTgt spid="7"/>
                                        </p:tgtEl>
                                      </p:cBhvr>
                                    </p:animEffect>
                                  </p:childTnLst>
                                </p:cTn>
                              </p:par>
                            </p:childTnLst>
                          </p:cTn>
                        </p:par>
                        <p:par>
                          <p:cTn id="15" fill="hold">
                            <p:stCondLst>
                              <p:cond delay="1000"/>
                            </p:stCondLst>
                            <p:childTnLst>
                              <p:par>
                                <p:cTn id="16" presetID="21" presetClass="entr" presetSubtype="8" fill="hold" nodeType="afterEffect">
                                  <p:stCondLst>
                                    <p:cond delay="0"/>
                                  </p:stCondLst>
                                  <p:childTnLst>
                                    <p:set>
                                      <p:cBhvr>
                                        <p:cTn id="17" dur="1" fill="hold">
                                          <p:stCondLst>
                                            <p:cond delay="0"/>
                                          </p:stCondLst>
                                        </p:cTn>
                                        <p:tgtEl>
                                          <p:spTgt spid="46082"/>
                                        </p:tgtEl>
                                        <p:attrNameLst>
                                          <p:attrName>style.visibility</p:attrName>
                                        </p:attrNameLst>
                                      </p:cBhvr>
                                      <p:to>
                                        <p:strVal val="visible"/>
                                      </p:to>
                                    </p:set>
                                    <p:animEffect transition="in" filter="wheel(8)">
                                      <p:cBhvr>
                                        <p:cTn id="18" dur="500"/>
                                        <p:tgtEl>
                                          <p:spTgt spid="46082"/>
                                        </p:tgtEl>
                                      </p:cBhvr>
                                    </p:animEffect>
                                  </p:childTnLst>
                                </p:cTn>
                              </p:par>
                            </p:childTnLst>
                          </p:cTn>
                        </p:par>
                        <p:par>
                          <p:cTn id="19" fill="hold">
                            <p:stCondLst>
                              <p:cond delay="1500"/>
                            </p:stCondLst>
                            <p:childTnLst>
                              <p:par>
                                <p:cTn id="20" presetID="5" presetClass="entr" presetSubtype="1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par>
                                <p:cTn id="23" presetID="5" presetClass="entr" presetSubtype="1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checkerboard(across)">
                                      <p:cBhvr>
                                        <p:cTn id="25" dur="500"/>
                                        <p:tgtEl>
                                          <p:spTgt spid="12"/>
                                        </p:tgtEl>
                                      </p:cBhvr>
                                    </p:animEffect>
                                  </p:childTnLst>
                                </p:cTn>
                              </p:par>
                            </p:childTnLst>
                          </p:cTn>
                        </p:par>
                        <p:par>
                          <p:cTn id="26" fill="hold">
                            <p:stCondLst>
                              <p:cond delay="2000"/>
                            </p:stCondLst>
                            <p:childTnLst>
                              <p:par>
                                <p:cTn id="27" presetID="18" presetClass="entr" presetSubtype="6"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strips(downRight)">
                                      <p:cBhvr>
                                        <p:cTn id="29" dur="500"/>
                                        <p:tgtEl>
                                          <p:spTgt spid="11"/>
                                        </p:tgtEl>
                                      </p:cBhvr>
                                    </p:animEffect>
                                  </p:childTnLst>
                                </p:cTn>
                              </p:par>
                            </p:childTnLst>
                          </p:cTn>
                        </p:par>
                        <p:par>
                          <p:cTn id="30" fill="hold">
                            <p:stCondLst>
                              <p:cond delay="2500"/>
                            </p:stCondLst>
                            <p:childTnLst>
                              <p:par>
                                <p:cTn id="31" presetID="21" presetClass="entr" presetSubtype="8" fill="hold" nodeType="afterEffect">
                                  <p:stCondLst>
                                    <p:cond delay="0"/>
                                  </p:stCondLst>
                                  <p:childTnLst>
                                    <p:set>
                                      <p:cBhvr>
                                        <p:cTn id="32" dur="1" fill="hold">
                                          <p:stCondLst>
                                            <p:cond delay="0"/>
                                          </p:stCondLst>
                                        </p:cTn>
                                        <p:tgtEl>
                                          <p:spTgt spid="46084"/>
                                        </p:tgtEl>
                                        <p:attrNameLst>
                                          <p:attrName>style.visibility</p:attrName>
                                        </p:attrNameLst>
                                      </p:cBhvr>
                                      <p:to>
                                        <p:strVal val="visible"/>
                                      </p:to>
                                    </p:set>
                                    <p:animEffect transition="in" filter="wheel(8)">
                                      <p:cBhvr>
                                        <p:cTn id="33" dur="500"/>
                                        <p:tgtEl>
                                          <p:spTgt spid="46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a:xfrm>
            <a:off x="250825" y="0"/>
            <a:ext cx="8688388" cy="1143000"/>
          </a:xfrm>
        </p:spPr>
        <p:txBody>
          <a:bodyPr/>
          <a:lstStyle/>
          <a:p>
            <a:r>
              <a:rPr lang="zh-CN" altLang="en-US" sz="4000">
                <a:latin typeface="黑体" panose="02010609060101010101" pitchFamily="2" charset="-122"/>
                <a:ea typeface="黑体" panose="02010609060101010101" pitchFamily="2" charset="-122"/>
              </a:rPr>
              <a:t>第</a:t>
            </a:r>
            <a:r>
              <a:rPr lang="en-US" altLang="zh-CN" sz="4000">
                <a:latin typeface="黑体" panose="02010609060101010101" pitchFamily="2" charset="-122"/>
                <a:ea typeface="黑体" panose="02010609060101010101" pitchFamily="2" charset="-122"/>
              </a:rPr>
              <a:t>1</a:t>
            </a:r>
            <a:r>
              <a:rPr lang="zh-CN" altLang="en-US" sz="4000">
                <a:latin typeface="黑体" panose="02010609060101010101" pitchFamily="2" charset="-122"/>
                <a:ea typeface="黑体" panose="02010609060101010101" pitchFamily="2" charset="-122"/>
              </a:rPr>
              <a:t>章  网络安全基础</a:t>
            </a:r>
            <a:endParaRPr lang="zh-CN" altLang="en-US" sz="4000">
              <a:latin typeface="黑体" panose="02010609060101010101" pitchFamily="2" charset="-122"/>
              <a:ea typeface="黑体" panose="02010609060101010101" pitchFamily="2" charset="-122"/>
            </a:endParaRPr>
          </a:p>
        </p:txBody>
      </p:sp>
      <p:grpSp>
        <p:nvGrpSpPr>
          <p:cNvPr id="80899" name="Group 11"/>
          <p:cNvGrpSpPr/>
          <p:nvPr/>
        </p:nvGrpSpPr>
        <p:grpSpPr bwMode="auto">
          <a:xfrm>
            <a:off x="915988" y="1928813"/>
            <a:ext cx="7227887" cy="647700"/>
            <a:chOff x="385" y="1162"/>
            <a:chExt cx="4309" cy="399"/>
          </a:xfrm>
        </p:grpSpPr>
        <p:sp>
          <p:nvSpPr>
            <p:cNvPr id="80952" name="AutoShape 12"/>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80953" name="Group 13"/>
            <p:cNvGrpSpPr/>
            <p:nvPr/>
          </p:nvGrpSpPr>
          <p:grpSpPr bwMode="auto">
            <a:xfrm>
              <a:off x="385" y="1162"/>
              <a:ext cx="614" cy="389"/>
              <a:chOff x="720" y="960"/>
              <a:chExt cx="987" cy="795"/>
            </a:xfrm>
          </p:grpSpPr>
          <p:sp>
            <p:nvSpPr>
              <p:cNvPr id="80956" name="Oval 14"/>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80957" name="Oval 15"/>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80958" name="Oval 16"/>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80954" name="Text Box 17"/>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网络安全需求</a:t>
              </a:r>
              <a:endParaRPr lang="zh-CN" altLang="en-US" sz="3600">
                <a:solidFill>
                  <a:srgbClr val="000099"/>
                </a:solidFill>
                <a:latin typeface="Gulim" pitchFamily="34" charset="-127"/>
                <a:ea typeface="黑体" panose="02010609060101010101" pitchFamily="2" charset="-122"/>
              </a:endParaRPr>
            </a:p>
          </p:txBody>
        </p:sp>
        <p:sp>
          <p:nvSpPr>
            <p:cNvPr id="80955" name="Text Box 18"/>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二</a:t>
              </a:r>
              <a:endParaRPr lang="zh-CN" altLang="en-US" sz="3200">
                <a:solidFill>
                  <a:srgbClr val="FFFFFF"/>
                </a:solidFill>
                <a:ea typeface="黑体" panose="02010609060101010101" pitchFamily="2" charset="-122"/>
              </a:endParaRPr>
            </a:p>
          </p:txBody>
        </p:sp>
      </p:grpSp>
      <p:grpSp>
        <p:nvGrpSpPr>
          <p:cNvPr id="80900" name="Group 19"/>
          <p:cNvGrpSpPr/>
          <p:nvPr/>
        </p:nvGrpSpPr>
        <p:grpSpPr bwMode="auto">
          <a:xfrm>
            <a:off x="900113" y="2714625"/>
            <a:ext cx="7227887" cy="631825"/>
            <a:chOff x="385" y="1162"/>
            <a:chExt cx="4309" cy="389"/>
          </a:xfrm>
        </p:grpSpPr>
        <p:sp>
          <p:nvSpPr>
            <p:cNvPr id="80946" name="AutoShape 20"/>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80947" name="Group 21"/>
            <p:cNvGrpSpPr/>
            <p:nvPr/>
          </p:nvGrpSpPr>
          <p:grpSpPr bwMode="auto">
            <a:xfrm>
              <a:off x="385" y="1162"/>
              <a:ext cx="614" cy="389"/>
              <a:chOff x="720" y="960"/>
              <a:chExt cx="987" cy="795"/>
            </a:xfrm>
          </p:grpSpPr>
          <p:sp>
            <p:nvSpPr>
              <p:cNvPr id="80949" name="Oval 22"/>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80950" name="Oval 23"/>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80951" name="Oval 24"/>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80948" name="Text Box 26"/>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三</a:t>
              </a:r>
              <a:endParaRPr lang="zh-CN" altLang="en-US" sz="3200">
                <a:solidFill>
                  <a:srgbClr val="FFFFFF"/>
                </a:solidFill>
                <a:ea typeface="黑体" panose="02010609060101010101" pitchFamily="2" charset="-122"/>
              </a:endParaRPr>
            </a:p>
          </p:txBody>
        </p:sp>
      </p:grpSp>
      <p:grpSp>
        <p:nvGrpSpPr>
          <p:cNvPr id="80901" name="Group 27"/>
          <p:cNvGrpSpPr/>
          <p:nvPr/>
        </p:nvGrpSpPr>
        <p:grpSpPr bwMode="auto">
          <a:xfrm>
            <a:off x="900113" y="3571875"/>
            <a:ext cx="7227887" cy="647700"/>
            <a:chOff x="385" y="1162"/>
            <a:chExt cx="4309" cy="399"/>
          </a:xfrm>
        </p:grpSpPr>
        <p:sp>
          <p:nvSpPr>
            <p:cNvPr id="80939" name="AutoShape 28"/>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80940" name="Group 29"/>
            <p:cNvGrpSpPr/>
            <p:nvPr/>
          </p:nvGrpSpPr>
          <p:grpSpPr bwMode="auto">
            <a:xfrm>
              <a:off x="385" y="1162"/>
              <a:ext cx="614" cy="389"/>
              <a:chOff x="720" y="960"/>
              <a:chExt cx="987" cy="795"/>
            </a:xfrm>
          </p:grpSpPr>
          <p:sp>
            <p:nvSpPr>
              <p:cNvPr id="80943" name="Oval 30"/>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80944" name="Oval 31"/>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80945" name="Oval 32"/>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80941" name="Text Box 33"/>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en-US" altLang="zh-CN" sz="3200">
                  <a:solidFill>
                    <a:srgbClr val="000099"/>
                  </a:solidFill>
                  <a:latin typeface="Times New Roman" panose="02020603050405020304" pitchFamily="18" charset="0"/>
                  <a:ea typeface="黑体" panose="02010609060101010101" pitchFamily="2" charset="-122"/>
                </a:rPr>
                <a:t> </a:t>
              </a:r>
              <a:endParaRPr lang="zh-CN" altLang="en-US" sz="3200">
                <a:solidFill>
                  <a:srgbClr val="000099"/>
                </a:solidFill>
                <a:latin typeface="Gulim" pitchFamily="34" charset="-127"/>
                <a:ea typeface="黑体" panose="02010609060101010101" pitchFamily="2" charset="-122"/>
              </a:endParaRPr>
            </a:p>
          </p:txBody>
        </p:sp>
        <p:sp>
          <p:nvSpPr>
            <p:cNvPr id="80942" name="Text Box 34"/>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四</a:t>
              </a:r>
              <a:endParaRPr lang="zh-CN" altLang="en-US" sz="3200">
                <a:solidFill>
                  <a:srgbClr val="FFFFFF"/>
                </a:solidFill>
                <a:ea typeface="黑体" panose="02010609060101010101" pitchFamily="2" charset="-122"/>
              </a:endParaRPr>
            </a:p>
          </p:txBody>
        </p:sp>
      </p:grpSp>
      <p:grpSp>
        <p:nvGrpSpPr>
          <p:cNvPr id="80902" name="Group 19"/>
          <p:cNvGrpSpPr/>
          <p:nvPr/>
        </p:nvGrpSpPr>
        <p:grpSpPr bwMode="auto">
          <a:xfrm>
            <a:off x="928688" y="1214438"/>
            <a:ext cx="7162800" cy="604837"/>
            <a:chOff x="385" y="1162"/>
            <a:chExt cx="4309" cy="410"/>
          </a:xfrm>
        </p:grpSpPr>
        <p:sp>
          <p:nvSpPr>
            <p:cNvPr id="80932" name="AutoShape 20"/>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80933" name="Group 21"/>
            <p:cNvGrpSpPr/>
            <p:nvPr/>
          </p:nvGrpSpPr>
          <p:grpSpPr bwMode="auto">
            <a:xfrm>
              <a:off x="385" y="1162"/>
              <a:ext cx="614" cy="389"/>
              <a:chOff x="720" y="960"/>
              <a:chExt cx="987" cy="795"/>
            </a:xfrm>
          </p:grpSpPr>
          <p:sp>
            <p:nvSpPr>
              <p:cNvPr id="80936" name="Oval 22"/>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80937" name="Oval 23"/>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80938" name="Oval 24"/>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80934" name="Text Box 25"/>
            <p:cNvSpPr txBox="1">
              <a:spLocks noChangeArrowheads="1"/>
            </p:cNvSpPr>
            <p:nvPr/>
          </p:nvSpPr>
          <p:spPr bwMode="auto">
            <a:xfrm>
              <a:off x="987" y="1162"/>
              <a:ext cx="3694"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引言</a:t>
              </a:r>
              <a:endParaRPr lang="zh-CN" altLang="en-US" sz="3600">
                <a:solidFill>
                  <a:srgbClr val="000099"/>
                </a:solidFill>
                <a:latin typeface="Gulim" pitchFamily="34" charset="-127"/>
                <a:ea typeface="黑体" panose="02010609060101010101" pitchFamily="2" charset="-122"/>
              </a:endParaRPr>
            </a:p>
          </p:txBody>
        </p:sp>
        <p:sp>
          <p:nvSpPr>
            <p:cNvPr id="80935" name="Text Box 26"/>
            <p:cNvSpPr txBox="1">
              <a:spLocks noChangeArrowheads="1"/>
            </p:cNvSpPr>
            <p:nvPr/>
          </p:nvSpPr>
          <p:spPr bwMode="auto">
            <a:xfrm>
              <a:off x="561" y="1175"/>
              <a:ext cx="35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一</a:t>
              </a:r>
              <a:endParaRPr lang="zh-CN" altLang="en-US" sz="3200">
                <a:solidFill>
                  <a:srgbClr val="FFFFFF"/>
                </a:solidFill>
                <a:ea typeface="黑体" panose="02010609060101010101" pitchFamily="2" charset="-122"/>
              </a:endParaRPr>
            </a:p>
          </p:txBody>
        </p:sp>
      </p:grpSp>
      <p:grpSp>
        <p:nvGrpSpPr>
          <p:cNvPr id="80903" name="Group 27"/>
          <p:cNvGrpSpPr/>
          <p:nvPr/>
        </p:nvGrpSpPr>
        <p:grpSpPr bwMode="auto">
          <a:xfrm>
            <a:off x="857250" y="4429125"/>
            <a:ext cx="7227888" cy="647700"/>
            <a:chOff x="385" y="1162"/>
            <a:chExt cx="4309" cy="399"/>
          </a:xfrm>
        </p:grpSpPr>
        <p:sp>
          <p:nvSpPr>
            <p:cNvPr id="80925" name="AutoShape 28"/>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80926" name="Group 29"/>
            <p:cNvGrpSpPr/>
            <p:nvPr/>
          </p:nvGrpSpPr>
          <p:grpSpPr bwMode="auto">
            <a:xfrm>
              <a:off x="385" y="1162"/>
              <a:ext cx="614" cy="389"/>
              <a:chOff x="720" y="960"/>
              <a:chExt cx="987" cy="795"/>
            </a:xfrm>
          </p:grpSpPr>
          <p:sp>
            <p:nvSpPr>
              <p:cNvPr id="80929" name="Oval 30"/>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80930" name="Oval 31"/>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80931" name="Oval 32"/>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80927" name="Text Box 33"/>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endParaRPr lang="zh-CN" altLang="en-US" sz="3200">
                <a:solidFill>
                  <a:srgbClr val="000099"/>
                </a:solidFill>
                <a:latin typeface="Gulim" pitchFamily="34" charset="-127"/>
                <a:ea typeface="黑体" panose="02010609060101010101" pitchFamily="2" charset="-122"/>
              </a:endParaRPr>
            </a:p>
          </p:txBody>
        </p:sp>
        <p:sp>
          <p:nvSpPr>
            <p:cNvPr id="80928" name="Text Box 34"/>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五</a:t>
              </a:r>
              <a:endParaRPr lang="zh-CN" altLang="en-US" sz="3200">
                <a:solidFill>
                  <a:srgbClr val="FFFFFF"/>
                </a:solidFill>
                <a:ea typeface="黑体" panose="02010609060101010101" pitchFamily="2" charset="-122"/>
              </a:endParaRPr>
            </a:p>
          </p:txBody>
        </p:sp>
      </p:grpSp>
      <p:grpSp>
        <p:nvGrpSpPr>
          <p:cNvPr id="80904" name="Group 27"/>
          <p:cNvGrpSpPr/>
          <p:nvPr/>
        </p:nvGrpSpPr>
        <p:grpSpPr bwMode="auto">
          <a:xfrm>
            <a:off x="915988" y="5286375"/>
            <a:ext cx="7227887" cy="647700"/>
            <a:chOff x="385" y="1162"/>
            <a:chExt cx="4309" cy="399"/>
          </a:xfrm>
        </p:grpSpPr>
        <p:sp>
          <p:nvSpPr>
            <p:cNvPr id="80918" name="AutoShape 28"/>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80919" name="Group 29"/>
            <p:cNvGrpSpPr/>
            <p:nvPr/>
          </p:nvGrpSpPr>
          <p:grpSpPr bwMode="auto">
            <a:xfrm>
              <a:off x="385" y="1162"/>
              <a:ext cx="614" cy="389"/>
              <a:chOff x="720" y="960"/>
              <a:chExt cx="987" cy="795"/>
            </a:xfrm>
          </p:grpSpPr>
          <p:sp>
            <p:nvSpPr>
              <p:cNvPr id="80922" name="Oval 30"/>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80923" name="Oval 31"/>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80924" name="Oval 32"/>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80920" name="Text Box 33"/>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网络攻击的常见形式</a:t>
              </a:r>
              <a:endParaRPr lang="zh-CN" altLang="en-US" sz="3200">
                <a:solidFill>
                  <a:srgbClr val="000099"/>
                </a:solidFill>
                <a:latin typeface="Gulim" pitchFamily="34" charset="-127"/>
                <a:ea typeface="黑体" panose="02010609060101010101" pitchFamily="2" charset="-122"/>
              </a:endParaRPr>
            </a:p>
          </p:txBody>
        </p:sp>
        <p:sp>
          <p:nvSpPr>
            <p:cNvPr id="80921" name="Text Box 34"/>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六</a:t>
              </a:r>
              <a:endParaRPr lang="zh-CN" altLang="en-US" sz="3200">
                <a:solidFill>
                  <a:srgbClr val="FFFFFF"/>
                </a:solidFill>
                <a:ea typeface="黑体" panose="02010609060101010101" pitchFamily="2" charset="-122"/>
              </a:endParaRPr>
            </a:p>
          </p:txBody>
        </p:sp>
      </p:grpSp>
      <p:grpSp>
        <p:nvGrpSpPr>
          <p:cNvPr id="80905" name="Group 27"/>
          <p:cNvGrpSpPr/>
          <p:nvPr/>
        </p:nvGrpSpPr>
        <p:grpSpPr bwMode="auto">
          <a:xfrm>
            <a:off x="928688" y="6072188"/>
            <a:ext cx="7227887" cy="647700"/>
            <a:chOff x="385" y="1162"/>
            <a:chExt cx="4309" cy="399"/>
          </a:xfrm>
        </p:grpSpPr>
        <p:sp>
          <p:nvSpPr>
            <p:cNvPr id="80911" name="AutoShape 28"/>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80912" name="Group 29"/>
            <p:cNvGrpSpPr/>
            <p:nvPr/>
          </p:nvGrpSpPr>
          <p:grpSpPr bwMode="auto">
            <a:xfrm>
              <a:off x="385" y="1162"/>
              <a:ext cx="614" cy="389"/>
              <a:chOff x="720" y="960"/>
              <a:chExt cx="987" cy="795"/>
            </a:xfrm>
          </p:grpSpPr>
          <p:sp>
            <p:nvSpPr>
              <p:cNvPr id="80915" name="Oval 30"/>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80916" name="Oval 31"/>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80917" name="Oval 32"/>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80913" name="Text Box 33"/>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开放式系统互联安全体系结构</a:t>
              </a:r>
              <a:endParaRPr lang="zh-CN" altLang="en-US" sz="3200">
                <a:solidFill>
                  <a:srgbClr val="000099"/>
                </a:solidFill>
                <a:latin typeface="Gulim" pitchFamily="34" charset="-127"/>
                <a:ea typeface="黑体" panose="02010609060101010101" pitchFamily="2" charset="-122"/>
              </a:endParaRPr>
            </a:p>
          </p:txBody>
        </p:sp>
        <p:sp>
          <p:nvSpPr>
            <p:cNvPr id="80914" name="Text Box 34"/>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七</a:t>
              </a:r>
              <a:endParaRPr lang="zh-CN" altLang="en-US" sz="3200">
                <a:solidFill>
                  <a:srgbClr val="FFFFFF"/>
                </a:solidFill>
                <a:ea typeface="黑体" panose="02010609060101010101" pitchFamily="2" charset="-122"/>
              </a:endParaRPr>
            </a:p>
          </p:txBody>
        </p:sp>
      </p:grpSp>
      <p:sp>
        <p:nvSpPr>
          <p:cNvPr id="80906" name="Text Box 25"/>
          <p:cNvSpPr txBox="1">
            <a:spLocks noChangeArrowheads="1"/>
          </p:cNvSpPr>
          <p:nvPr/>
        </p:nvSpPr>
        <p:spPr bwMode="auto">
          <a:xfrm>
            <a:off x="1857375" y="4500563"/>
            <a:ext cx="6196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 安全攻击的分类</a:t>
            </a:r>
            <a:endParaRPr lang="zh-CN" altLang="en-US" sz="3600">
              <a:solidFill>
                <a:srgbClr val="000099"/>
              </a:solidFill>
              <a:latin typeface="Gulim" pitchFamily="34" charset="-127"/>
              <a:ea typeface="黑体" panose="02010609060101010101" pitchFamily="2" charset="-122"/>
            </a:endParaRPr>
          </a:p>
        </p:txBody>
      </p:sp>
      <p:sp>
        <p:nvSpPr>
          <p:cNvPr id="80907" name="Text Box 17"/>
          <p:cNvSpPr txBox="1">
            <a:spLocks noChangeArrowheads="1"/>
          </p:cNvSpPr>
          <p:nvPr/>
        </p:nvSpPr>
        <p:spPr bwMode="auto">
          <a:xfrm>
            <a:off x="2000250" y="2786063"/>
            <a:ext cx="6196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安全威胁与防护措施</a:t>
            </a:r>
            <a:endParaRPr lang="zh-CN" altLang="en-US" sz="3600">
              <a:solidFill>
                <a:srgbClr val="000099"/>
              </a:solidFill>
              <a:latin typeface="Gulim" pitchFamily="34" charset="-127"/>
              <a:ea typeface="黑体" panose="02010609060101010101" pitchFamily="2" charset="-122"/>
            </a:endParaRPr>
          </a:p>
        </p:txBody>
      </p:sp>
      <p:sp>
        <p:nvSpPr>
          <p:cNvPr id="80908" name="Text Box 17"/>
          <p:cNvSpPr txBox="1">
            <a:spLocks noChangeArrowheads="1"/>
          </p:cNvSpPr>
          <p:nvPr/>
        </p:nvSpPr>
        <p:spPr bwMode="auto">
          <a:xfrm>
            <a:off x="2000250" y="3643313"/>
            <a:ext cx="6196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网络安全策略</a:t>
            </a:r>
            <a:endParaRPr lang="zh-CN" altLang="en-US" sz="3600">
              <a:solidFill>
                <a:srgbClr val="000099"/>
              </a:solidFill>
              <a:latin typeface="Gulim" pitchFamily="34" charset="-127"/>
              <a:ea typeface="黑体" panose="02010609060101010101" pitchFamily="2" charset="-122"/>
            </a:endParaRPr>
          </a:p>
        </p:txBody>
      </p:sp>
      <p:sp>
        <p:nvSpPr>
          <p:cNvPr id="80909" name="Rectangle 43"/>
          <p:cNvSpPr>
            <a:spLocks noChangeArrowheads="1"/>
          </p:cNvSpPr>
          <p:nvPr/>
        </p:nvSpPr>
        <p:spPr bwMode="auto">
          <a:xfrm>
            <a:off x="571500" y="1143000"/>
            <a:ext cx="7786688" cy="1500188"/>
          </a:xfrm>
          <a:prstGeom prst="rect">
            <a:avLst/>
          </a:prstGeom>
          <a:solidFill>
            <a:schemeClr val="bg1">
              <a:alpha val="74901"/>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en-US" altLang="zh-CN">
              <a:latin typeface="Gulim" pitchFamily="34" charset="-127"/>
            </a:endParaRPr>
          </a:p>
        </p:txBody>
      </p:sp>
      <p:sp>
        <p:nvSpPr>
          <p:cNvPr id="80910" name="Rectangle 43"/>
          <p:cNvSpPr>
            <a:spLocks noChangeArrowheads="1"/>
          </p:cNvSpPr>
          <p:nvPr/>
        </p:nvSpPr>
        <p:spPr bwMode="auto">
          <a:xfrm>
            <a:off x="642938" y="3500438"/>
            <a:ext cx="7643812" cy="3357562"/>
          </a:xfrm>
          <a:prstGeom prst="rect">
            <a:avLst/>
          </a:prstGeom>
          <a:solidFill>
            <a:schemeClr val="bg1">
              <a:alpha val="74901"/>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en-US" altLang="zh-CN">
              <a:latin typeface="Gulim" pitchFamily="34" charset="-127"/>
            </a:endParaRPr>
          </a:p>
        </p:txBody>
      </p:sp>
    </p:spTree>
  </p:cSld>
  <p:clrMapOvr>
    <a:masterClrMapping/>
  </p:clrMapOvr>
  <p:transition>
    <p:pull dir="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txBox="1">
            <a:spLocks noChangeArrowheads="1"/>
          </p:cNvSpPr>
          <p:nvPr/>
        </p:nvSpPr>
        <p:spPr bwMode="auto">
          <a:xfrm>
            <a:off x="0" y="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4000" b="1" dirty="0">
                <a:solidFill>
                  <a:schemeClr val="bg1"/>
                </a:solidFill>
                <a:latin typeface="Times New Roman" panose="02020603050405020304" pitchFamily="18" charset="0"/>
                <a:ea typeface="黑体" panose="02010609060101010101" pitchFamily="2" charset="-122"/>
              </a:rPr>
              <a:t>1.2 </a:t>
            </a:r>
            <a:r>
              <a:rPr lang="zh-CN" altLang="en-US" sz="4000" b="1" dirty="0">
                <a:solidFill>
                  <a:schemeClr val="bg1"/>
                </a:solidFill>
                <a:latin typeface="黑体" panose="02010609060101010101" pitchFamily="2" charset="-122"/>
                <a:ea typeface="黑体" panose="02010609060101010101" pitchFamily="2" charset="-122"/>
              </a:rPr>
              <a:t>安全威胁与防护措施</a:t>
            </a:r>
            <a:r>
              <a:rPr lang="en-US" altLang="zh-CN" sz="4000" b="1" dirty="0">
                <a:solidFill>
                  <a:schemeClr val="bg1"/>
                </a:solidFill>
                <a:latin typeface="黑体" panose="02010609060101010101" pitchFamily="2" charset="-122"/>
                <a:ea typeface="黑体" panose="02010609060101010101" pitchFamily="2" charset="-122"/>
              </a:rPr>
              <a:t>——</a:t>
            </a:r>
            <a:r>
              <a:rPr lang="zh-CN" altLang="en-US" sz="3600" b="1" dirty="0">
                <a:solidFill>
                  <a:schemeClr val="bg1"/>
                </a:solidFill>
                <a:latin typeface="黑体" panose="02010609060101010101" pitchFamily="2" charset="-122"/>
                <a:ea typeface="黑体" panose="02010609060101010101" pitchFamily="2" charset="-122"/>
              </a:rPr>
              <a:t>基本概念</a:t>
            </a:r>
            <a:endParaRPr lang="zh-CN" altLang="en-US" sz="3600" b="1" dirty="0">
              <a:solidFill>
                <a:schemeClr val="bg1"/>
              </a:solidFill>
              <a:latin typeface="黑体" panose="02010609060101010101" pitchFamily="2" charset="-122"/>
              <a:ea typeface="黑体" panose="02010609060101010101" pitchFamily="2" charset="-122"/>
            </a:endParaRPr>
          </a:p>
        </p:txBody>
      </p:sp>
      <p:sp>
        <p:nvSpPr>
          <p:cNvPr id="7" name="TextBox 3"/>
          <p:cNvSpPr txBox="1">
            <a:spLocks noChangeArrowheads="1"/>
          </p:cNvSpPr>
          <p:nvPr/>
        </p:nvSpPr>
        <p:spPr bwMode="auto">
          <a:xfrm>
            <a:off x="555625" y="1844824"/>
            <a:ext cx="8480871" cy="86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lnSpc>
                <a:spcPct val="120000"/>
              </a:lnSpc>
              <a:buClr>
                <a:srgbClr val="CC0000"/>
              </a:buClr>
              <a:buFont typeface="Wingdings" panose="05000000000000000000" pitchFamily="2" charset="2"/>
              <a:buChar char="n"/>
            </a:pPr>
            <a:r>
              <a:rPr lang="zh-CN" altLang="en-US" sz="2200" dirty="0">
                <a:solidFill>
                  <a:srgbClr val="0000CC"/>
                </a:solidFill>
                <a:latin typeface="Times New Roman" panose="02020603050405020304" pitchFamily="18" charset="0"/>
                <a:ea typeface="黑体" panose="02010609060101010101" pitchFamily="2" charset="-122"/>
              </a:rPr>
              <a:t> 是指某个人、物、事件或概念对某一资源的保密性、完整性、可用性或合法使用所造成的危险。攻击就是某个安全威胁的具体实施</a:t>
            </a:r>
            <a:endParaRPr lang="zh-CN" altLang="en-US" sz="2200" dirty="0">
              <a:solidFill>
                <a:srgbClr val="0000CC"/>
              </a:solidFill>
              <a:latin typeface="Times New Roman" panose="02020603050405020304" pitchFamily="18" charset="0"/>
              <a:ea typeface="黑体" panose="02010609060101010101" pitchFamily="2" charset="-122"/>
            </a:endParaRPr>
          </a:p>
        </p:txBody>
      </p:sp>
      <p:sp>
        <p:nvSpPr>
          <p:cNvPr id="8" name="标题 1"/>
          <p:cNvSpPr>
            <a:spLocks noChangeArrowheads="1"/>
          </p:cNvSpPr>
          <p:nvPr/>
        </p:nvSpPr>
        <p:spPr bwMode="auto">
          <a:xfrm>
            <a:off x="500063" y="1285875"/>
            <a:ext cx="40719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zh-CN" altLang="en-US" sz="2400" b="1" dirty="0">
                <a:latin typeface="Times New Roman" panose="02020603050405020304" pitchFamily="18" charset="0"/>
                <a:ea typeface="黑体" panose="02010609060101010101" pitchFamily="2" charset="-122"/>
              </a:rPr>
              <a:t>安全威胁</a:t>
            </a:r>
            <a:endParaRPr lang="en-US" altLang="zh-CN" sz="2400" b="1" dirty="0">
              <a:latin typeface="Times New Roman" panose="02020603050405020304" pitchFamily="18" charset="0"/>
              <a:ea typeface="黑体" panose="02010609060101010101" pitchFamily="2" charset="-122"/>
            </a:endParaRPr>
          </a:p>
        </p:txBody>
      </p:sp>
      <p:cxnSp>
        <p:nvCxnSpPr>
          <p:cNvPr id="9" name="直接连接符 8"/>
          <p:cNvCxnSpPr>
            <a:cxnSpLocks noChangeShapeType="1"/>
          </p:cNvCxnSpPr>
          <p:nvPr/>
        </p:nvCxnSpPr>
        <p:spPr bwMode="auto">
          <a:xfrm rot="10800000" flipV="1">
            <a:off x="628650" y="1797050"/>
            <a:ext cx="3095625" cy="1588"/>
          </a:xfrm>
          <a:prstGeom prst="line">
            <a:avLst/>
          </a:prstGeom>
          <a:noFill/>
          <a:ln w="38100">
            <a:solidFill>
              <a:srgbClr val="0000FF"/>
            </a:solidFill>
            <a:round/>
          </a:ln>
          <a:effectLst>
            <a:outerShdw dist="23000" dir="5400000" rotWithShape="0">
              <a:srgbClr val="000000">
                <a:alpha val="34998"/>
              </a:srgbClr>
            </a:outerShdw>
          </a:effectLst>
          <a:extLst>
            <a:ext uri="{909E8E84-426E-40DD-AFC4-6F175D3DCCD1}">
              <a14:hiddenFill xmlns:a14="http://schemas.microsoft.com/office/drawing/2010/main">
                <a:noFill/>
              </a14:hiddenFill>
            </a:ext>
          </a:extLst>
        </p:spPr>
      </p:cxnSp>
      <p:sp>
        <p:nvSpPr>
          <p:cNvPr id="10" name="标题 1"/>
          <p:cNvSpPr>
            <a:spLocks noChangeArrowheads="1"/>
          </p:cNvSpPr>
          <p:nvPr/>
        </p:nvSpPr>
        <p:spPr bwMode="auto">
          <a:xfrm>
            <a:off x="555625" y="3212976"/>
            <a:ext cx="38020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zh-CN" altLang="en-US" sz="2400" b="1" dirty="0">
                <a:latin typeface="Times New Roman" panose="02020603050405020304" pitchFamily="18" charset="0"/>
                <a:ea typeface="黑体" panose="02010609060101010101" pitchFamily="2" charset="-122"/>
              </a:rPr>
              <a:t>防护措施</a:t>
            </a:r>
            <a:endParaRPr lang="en-US" altLang="zh-CN" sz="2400" b="1" dirty="0">
              <a:latin typeface="Times New Roman" panose="02020603050405020304" pitchFamily="18" charset="0"/>
              <a:ea typeface="黑体" panose="02010609060101010101" pitchFamily="2" charset="-122"/>
            </a:endParaRPr>
          </a:p>
        </p:txBody>
      </p:sp>
      <p:sp>
        <p:nvSpPr>
          <p:cNvPr id="11" name="TextBox 3"/>
          <p:cNvSpPr txBox="1">
            <a:spLocks noChangeArrowheads="1"/>
          </p:cNvSpPr>
          <p:nvPr/>
        </p:nvSpPr>
        <p:spPr bwMode="auto">
          <a:xfrm>
            <a:off x="571500" y="3933056"/>
            <a:ext cx="8176964" cy="86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lnSpc>
                <a:spcPct val="120000"/>
              </a:lnSpc>
              <a:buClr>
                <a:srgbClr val="CC0000"/>
              </a:buClr>
              <a:buFont typeface="Wingdings" panose="05000000000000000000" pitchFamily="2" charset="2"/>
              <a:buChar char="n"/>
            </a:pPr>
            <a:r>
              <a:rPr lang="zh-CN" altLang="en-US" sz="2200" dirty="0">
                <a:solidFill>
                  <a:srgbClr val="0000CC"/>
                </a:solidFill>
                <a:latin typeface="Times New Roman" panose="02020603050405020304" pitchFamily="18" charset="0"/>
                <a:ea typeface="黑体" panose="02010609060101010101" pitchFamily="2" charset="-122"/>
              </a:rPr>
              <a:t> 是指保护资源免受威胁的一些物理的控制</a:t>
            </a:r>
            <a:r>
              <a:rPr lang="en-US" altLang="zh-CN" sz="2200" dirty="0">
                <a:solidFill>
                  <a:srgbClr val="0000CC"/>
                </a:solidFill>
                <a:latin typeface="Times New Roman" panose="02020603050405020304" pitchFamily="18" charset="0"/>
                <a:ea typeface="黑体" panose="02010609060101010101" pitchFamily="2" charset="-122"/>
              </a:rPr>
              <a:t>/</a:t>
            </a:r>
            <a:r>
              <a:rPr lang="zh-CN" altLang="en-US" sz="2200" dirty="0">
                <a:solidFill>
                  <a:srgbClr val="0000CC"/>
                </a:solidFill>
                <a:latin typeface="Times New Roman" panose="02020603050405020304" pitchFamily="18" charset="0"/>
                <a:ea typeface="黑体" panose="02010609060101010101" pitchFamily="2" charset="-122"/>
              </a:rPr>
              <a:t>机制</a:t>
            </a:r>
            <a:r>
              <a:rPr lang="en-US" altLang="zh-CN" sz="2200" dirty="0">
                <a:solidFill>
                  <a:srgbClr val="0000CC"/>
                </a:solidFill>
                <a:latin typeface="Times New Roman" panose="02020603050405020304" pitchFamily="18" charset="0"/>
                <a:ea typeface="黑体" panose="02010609060101010101" pitchFamily="2" charset="-122"/>
              </a:rPr>
              <a:t>/</a:t>
            </a:r>
            <a:r>
              <a:rPr lang="zh-CN" altLang="en-US" sz="2200" dirty="0">
                <a:solidFill>
                  <a:srgbClr val="0000CC"/>
                </a:solidFill>
                <a:latin typeface="Times New Roman" panose="02020603050405020304" pitchFamily="18" charset="0"/>
                <a:ea typeface="黑体" panose="02010609060101010101" pitchFamily="2" charset="-122"/>
              </a:rPr>
              <a:t>策略和过程。脆弱性是指在实施防护措施中或缺少防护措施时系统所具有的弱点</a:t>
            </a:r>
            <a:endParaRPr lang="zh-CN" altLang="en-US" sz="2200" dirty="0">
              <a:latin typeface="Times New Roman" panose="02020603050405020304" pitchFamily="18" charset="0"/>
              <a:ea typeface="黑体" panose="02010609060101010101" pitchFamily="2" charset="-122"/>
            </a:endParaRPr>
          </a:p>
        </p:txBody>
      </p:sp>
      <p:cxnSp>
        <p:nvCxnSpPr>
          <p:cNvPr id="12" name="直接连接符 7"/>
          <p:cNvCxnSpPr>
            <a:cxnSpLocks noChangeShapeType="1"/>
          </p:cNvCxnSpPr>
          <p:nvPr/>
        </p:nvCxnSpPr>
        <p:spPr bwMode="auto">
          <a:xfrm rot="10800000" flipV="1">
            <a:off x="628650" y="3784476"/>
            <a:ext cx="3157538" cy="4763"/>
          </a:xfrm>
          <a:prstGeom prst="line">
            <a:avLst/>
          </a:prstGeom>
          <a:noFill/>
          <a:ln w="38100">
            <a:solidFill>
              <a:srgbClr val="0000FF"/>
            </a:solidFill>
            <a:round/>
          </a:ln>
          <a:effectLst>
            <a:outerShdw dist="23000" dir="5400000" rotWithShape="0">
              <a:srgbClr val="000000">
                <a:alpha val="34998"/>
              </a:srgbClr>
            </a:outerShdw>
          </a:effectLst>
          <a:extLst>
            <a:ext uri="{909E8E84-426E-40DD-AFC4-6F175D3DCCD1}">
              <a14:hiddenFill xmlns:a14="http://schemas.microsoft.com/office/drawing/2010/main">
                <a:noFill/>
              </a14:hiddenFill>
            </a:ext>
          </a:extLst>
        </p:spPr>
      </p:cxnSp>
      <p:sp>
        <p:nvSpPr>
          <p:cNvPr id="13" name="标题 1"/>
          <p:cNvSpPr>
            <a:spLocks noChangeArrowheads="1"/>
          </p:cNvSpPr>
          <p:nvPr/>
        </p:nvSpPr>
        <p:spPr bwMode="auto">
          <a:xfrm>
            <a:off x="539552" y="5085184"/>
            <a:ext cx="38020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zh-CN" altLang="en-US" sz="2400" b="1" dirty="0">
                <a:latin typeface="Times New Roman" panose="02020603050405020304" pitchFamily="18" charset="0"/>
                <a:ea typeface="黑体" panose="02010609060101010101" pitchFamily="2" charset="-122"/>
              </a:rPr>
              <a:t>风险</a:t>
            </a:r>
            <a:endParaRPr lang="en-US" altLang="zh-CN" sz="2400" b="1" dirty="0">
              <a:latin typeface="Times New Roman" panose="02020603050405020304" pitchFamily="18" charset="0"/>
              <a:ea typeface="黑体" panose="02010609060101010101" pitchFamily="2" charset="-122"/>
            </a:endParaRPr>
          </a:p>
        </p:txBody>
      </p:sp>
      <p:sp>
        <p:nvSpPr>
          <p:cNvPr id="14" name="TextBox 3"/>
          <p:cNvSpPr txBox="1">
            <a:spLocks noChangeArrowheads="1"/>
          </p:cNvSpPr>
          <p:nvPr/>
        </p:nvSpPr>
        <p:spPr bwMode="auto">
          <a:xfrm>
            <a:off x="555427" y="5733256"/>
            <a:ext cx="8176964" cy="86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lnSpc>
                <a:spcPct val="120000"/>
              </a:lnSpc>
              <a:buClr>
                <a:srgbClr val="CC0000"/>
              </a:buClr>
              <a:buFont typeface="Wingdings" panose="05000000000000000000" pitchFamily="2" charset="2"/>
              <a:buChar char="n"/>
            </a:pPr>
            <a:r>
              <a:rPr lang="zh-CN" altLang="en-US" sz="2200" dirty="0">
                <a:solidFill>
                  <a:srgbClr val="0000CC"/>
                </a:solidFill>
                <a:latin typeface="Times New Roman" panose="02020603050405020304" pitchFamily="18" charset="0"/>
                <a:ea typeface="黑体" panose="02010609060101010101" pitchFamily="2" charset="-122"/>
              </a:rPr>
              <a:t> 是对某个已知的、可能引发某种成功攻击的脆弱性的代价的测度</a:t>
            </a:r>
            <a:endParaRPr lang="zh-CN" altLang="en-US" sz="2200" dirty="0">
              <a:latin typeface="Times New Roman" panose="02020603050405020304" pitchFamily="18" charset="0"/>
              <a:ea typeface="黑体" panose="02010609060101010101" pitchFamily="2" charset="-122"/>
            </a:endParaRPr>
          </a:p>
        </p:txBody>
      </p:sp>
      <p:cxnSp>
        <p:nvCxnSpPr>
          <p:cNvPr id="15" name="直接连接符 7"/>
          <p:cNvCxnSpPr>
            <a:cxnSpLocks noChangeShapeType="1"/>
          </p:cNvCxnSpPr>
          <p:nvPr/>
        </p:nvCxnSpPr>
        <p:spPr bwMode="auto">
          <a:xfrm rot="10800000" flipV="1">
            <a:off x="612577" y="5656684"/>
            <a:ext cx="3157538" cy="4763"/>
          </a:xfrm>
          <a:prstGeom prst="line">
            <a:avLst/>
          </a:prstGeom>
          <a:noFill/>
          <a:ln w="38100">
            <a:solidFill>
              <a:srgbClr val="0000FF"/>
            </a:solidFill>
            <a:round/>
          </a:ln>
          <a:effectLst>
            <a:outerShdw dist="23000" dir="5400000" rotWithShape="0">
              <a:srgbClr val="000000">
                <a:alpha val="34998"/>
              </a:srgbClr>
            </a:outerShdw>
          </a:effectLst>
          <a:extLst>
            <a:ext uri="{909E8E84-426E-40DD-AFC4-6F175D3DCCD1}">
              <a14:hiddenFill xmlns:a14="http://schemas.microsoft.com/office/drawing/2010/main">
                <a:noFill/>
              </a14:hiddenFill>
            </a:ext>
          </a:extLst>
        </p:spPr>
      </p:cxn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5"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heckerboard(across)">
                                      <p:cBhvr>
                                        <p:cTn id="10" dur="500"/>
                                        <p:tgtEl>
                                          <p:spTgt spid="9"/>
                                        </p:tgtEl>
                                      </p:cBhvr>
                                    </p:animEffect>
                                  </p:childTnLst>
                                </p:cTn>
                              </p:par>
                            </p:childTnLst>
                          </p:cTn>
                        </p:par>
                        <p:par>
                          <p:cTn id="11" fill="hold">
                            <p:stCondLst>
                              <p:cond delay="500"/>
                            </p:stCondLst>
                            <p:childTnLst>
                              <p:par>
                                <p:cTn id="12" presetID="18" presetClass="entr" presetSubtype="6"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strips(downRight)">
                                      <p:cBhvr>
                                        <p:cTn id="14" dur="500"/>
                                        <p:tgtEl>
                                          <p:spTgt spid="7"/>
                                        </p:tgtEl>
                                      </p:cBhvr>
                                    </p:animEffect>
                                  </p:childTnLst>
                                </p:cTn>
                              </p:par>
                            </p:childTnLst>
                          </p:cTn>
                        </p:par>
                        <p:par>
                          <p:cTn id="15" fill="hold">
                            <p:stCondLst>
                              <p:cond delay="1000"/>
                            </p:stCondLst>
                            <p:childTnLst>
                              <p:par>
                                <p:cTn id="16" presetID="5" presetClass="entr" presetSubtype="1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checkerboard(across)">
                                      <p:cBhvr>
                                        <p:cTn id="18" dur="500"/>
                                        <p:tgtEl>
                                          <p:spTgt spid="10"/>
                                        </p:tgtEl>
                                      </p:cBhvr>
                                    </p:animEffect>
                                  </p:childTnLst>
                                </p:cTn>
                              </p:par>
                              <p:par>
                                <p:cTn id="19" presetID="5" presetClass="entr" presetSubtype="1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checkerboard(across)">
                                      <p:cBhvr>
                                        <p:cTn id="21" dur="500"/>
                                        <p:tgtEl>
                                          <p:spTgt spid="12"/>
                                        </p:tgtEl>
                                      </p:cBhvr>
                                    </p:animEffect>
                                  </p:childTnLst>
                                </p:cTn>
                              </p:par>
                            </p:childTnLst>
                          </p:cTn>
                        </p:par>
                        <p:par>
                          <p:cTn id="22" fill="hold">
                            <p:stCondLst>
                              <p:cond delay="1500"/>
                            </p:stCondLst>
                            <p:childTnLst>
                              <p:par>
                                <p:cTn id="23" presetID="18" presetClass="entr" presetSubtype="6"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strips(downRight)">
                                      <p:cBhvr>
                                        <p:cTn id="25" dur="500"/>
                                        <p:tgtEl>
                                          <p:spTgt spid="11"/>
                                        </p:tgtEl>
                                      </p:cBhvr>
                                    </p:animEffect>
                                  </p:childTnLst>
                                </p:cTn>
                              </p:par>
                            </p:childTnLst>
                          </p:cTn>
                        </p:par>
                        <p:par>
                          <p:cTn id="26" fill="hold">
                            <p:stCondLst>
                              <p:cond delay="2000"/>
                            </p:stCondLst>
                            <p:childTnLst>
                              <p:par>
                                <p:cTn id="27" presetID="5" presetClass="entr" presetSubtype="1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checkerboard(across)">
                                      <p:cBhvr>
                                        <p:cTn id="29" dur="500"/>
                                        <p:tgtEl>
                                          <p:spTgt spid="13"/>
                                        </p:tgtEl>
                                      </p:cBhvr>
                                    </p:animEffect>
                                  </p:childTnLst>
                                </p:cTn>
                              </p:par>
                              <p:par>
                                <p:cTn id="30" presetID="5" presetClass="entr" presetSubtype="1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checkerboard(across)">
                                      <p:cBhvr>
                                        <p:cTn id="32" dur="500"/>
                                        <p:tgtEl>
                                          <p:spTgt spid="15"/>
                                        </p:tgtEl>
                                      </p:cBhvr>
                                    </p:animEffect>
                                  </p:childTnLst>
                                </p:cTn>
                              </p:par>
                            </p:childTnLst>
                          </p:cTn>
                        </p:par>
                        <p:par>
                          <p:cTn id="33" fill="hold">
                            <p:stCondLst>
                              <p:cond delay="2500"/>
                            </p:stCondLst>
                            <p:childTnLst>
                              <p:par>
                                <p:cTn id="34" presetID="18" presetClass="entr" presetSubtype="6"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strips(downRight)">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274638"/>
            <a:ext cx="8229600" cy="561975"/>
          </a:xfrm>
        </p:spPr>
        <p:txBody>
          <a:bodyPr/>
          <a:lstStyle/>
          <a:p>
            <a:r>
              <a:rPr lang="zh-CN" altLang="en-US">
                <a:latin typeface="黑体" panose="02010609060101010101" pitchFamily="2" charset="-122"/>
                <a:ea typeface="黑体" panose="02010609060101010101" pitchFamily="2" charset="-122"/>
              </a:rPr>
              <a:t>网络安全问题的引入</a:t>
            </a:r>
            <a:endParaRPr lang="zh-CN" altLang="en-US">
              <a:latin typeface="黑体" panose="02010609060101010101" pitchFamily="2" charset="-122"/>
              <a:ea typeface="黑体" panose="02010609060101010101" pitchFamily="2" charset="-122"/>
            </a:endParaRPr>
          </a:p>
        </p:txBody>
      </p:sp>
      <p:sp>
        <p:nvSpPr>
          <p:cNvPr id="12291" name="Rectangle 3"/>
          <p:cNvSpPr>
            <a:spLocks noGrp="1" noChangeArrowheads="1"/>
          </p:cNvSpPr>
          <p:nvPr>
            <p:ph idx="1"/>
          </p:nvPr>
        </p:nvSpPr>
        <p:spPr>
          <a:xfrm>
            <a:off x="457200" y="1600200"/>
            <a:ext cx="8229600" cy="4525963"/>
          </a:xfrm>
        </p:spPr>
        <p:txBody>
          <a:bodyPr/>
          <a:lstStyle/>
          <a:p>
            <a:pPr>
              <a:lnSpc>
                <a:spcPct val="95000"/>
              </a:lnSpc>
            </a:pPr>
            <a:r>
              <a:rPr lang="en-US" altLang="zh-CN">
                <a:latin typeface="Comic Sans MS" panose="030F0702030302020204" pitchFamily="66" charset="0"/>
                <a:ea typeface="黑体" panose="02010609060101010101" pitchFamily="2" charset="-122"/>
              </a:rPr>
              <a:t>Internet</a:t>
            </a:r>
            <a:r>
              <a:rPr lang="zh-CN" altLang="en-US">
                <a:latin typeface="Comic Sans MS" panose="030F0702030302020204" pitchFamily="66" charset="0"/>
                <a:ea typeface="黑体" panose="02010609060101010101" pitchFamily="2" charset="-122"/>
              </a:rPr>
              <a:t>的特点</a:t>
            </a:r>
            <a:endParaRPr lang="zh-CN" altLang="en-US">
              <a:latin typeface="Comic Sans MS" panose="030F0702030302020204" pitchFamily="66" charset="0"/>
              <a:ea typeface="黑体" panose="02010609060101010101" pitchFamily="2" charset="-122"/>
            </a:endParaRPr>
          </a:p>
          <a:p>
            <a:pPr lvl="1">
              <a:lnSpc>
                <a:spcPct val="95000"/>
              </a:lnSpc>
            </a:pPr>
            <a:r>
              <a:rPr lang="zh-CN" altLang="en-US">
                <a:latin typeface="Comic Sans MS" panose="030F0702030302020204" pitchFamily="66" charset="0"/>
                <a:ea typeface="黑体" panose="02010609060101010101" pitchFamily="2" charset="-122"/>
              </a:rPr>
              <a:t>多个网络的集合</a:t>
            </a:r>
            <a:endParaRPr lang="zh-CN" altLang="en-US">
              <a:latin typeface="Comic Sans MS" panose="030F0702030302020204" pitchFamily="66" charset="0"/>
              <a:ea typeface="黑体" panose="02010609060101010101" pitchFamily="2" charset="-122"/>
            </a:endParaRPr>
          </a:p>
          <a:p>
            <a:pPr lvl="1">
              <a:lnSpc>
                <a:spcPct val="95000"/>
              </a:lnSpc>
            </a:pPr>
            <a:r>
              <a:rPr lang="zh-CN" altLang="en-US">
                <a:latin typeface="Comic Sans MS" panose="030F0702030302020204" pitchFamily="66" charset="0"/>
                <a:ea typeface="黑体" panose="02010609060101010101" pitchFamily="2" charset="-122"/>
              </a:rPr>
              <a:t>开放性：以</a:t>
            </a:r>
            <a:r>
              <a:rPr lang="en-US" altLang="zh-CN">
                <a:latin typeface="Comic Sans MS" panose="030F0702030302020204" pitchFamily="66" charset="0"/>
                <a:ea typeface="黑体" panose="02010609060101010101" pitchFamily="2" charset="-122"/>
              </a:rPr>
              <a:t>TCP/IP</a:t>
            </a:r>
            <a:r>
              <a:rPr lang="zh-CN" altLang="en-US">
                <a:latin typeface="Comic Sans MS" panose="030F0702030302020204" pitchFamily="66" charset="0"/>
                <a:ea typeface="黑体" panose="02010609060101010101" pitchFamily="2" charset="-122"/>
              </a:rPr>
              <a:t>协议</a:t>
            </a:r>
            <a:r>
              <a:rPr lang="zh-CN" altLang="en-US">
                <a:latin typeface="黑体" panose="02010609060101010101" pitchFamily="2" charset="-122"/>
                <a:ea typeface="黑体" panose="02010609060101010101" pitchFamily="2" charset="-122"/>
              </a:rPr>
              <a:t>为核心和基础，不属于任何国家、组织或个人</a:t>
            </a:r>
            <a:endParaRPr lang="zh-CN" altLang="en-US">
              <a:latin typeface="黑体" panose="02010609060101010101" pitchFamily="2" charset="-122"/>
              <a:ea typeface="黑体" panose="02010609060101010101" pitchFamily="2" charset="-122"/>
            </a:endParaRPr>
          </a:p>
          <a:p>
            <a:pPr lvl="1">
              <a:lnSpc>
                <a:spcPct val="95000"/>
              </a:lnSpc>
            </a:pPr>
            <a:r>
              <a:rPr lang="zh-CN" altLang="en-US">
                <a:latin typeface="黑体" panose="02010609060101010101" pitchFamily="2" charset="-122"/>
                <a:ea typeface="黑体" panose="02010609060101010101" pitchFamily="2" charset="-122"/>
              </a:rPr>
              <a:t>信息传输是跳跃式的，途径不确定</a:t>
            </a:r>
            <a:endParaRPr lang="zh-CN" altLang="en-US">
              <a:latin typeface="黑体" panose="02010609060101010101" pitchFamily="2" charset="-122"/>
              <a:ea typeface="黑体" panose="02010609060101010101" pitchFamily="2" charset="-122"/>
            </a:endParaRPr>
          </a:p>
          <a:p>
            <a:pPr lvl="1">
              <a:lnSpc>
                <a:spcPct val="95000"/>
              </a:lnSpc>
            </a:pPr>
            <a:r>
              <a:rPr lang="zh-CN" altLang="en-US">
                <a:latin typeface="黑体" panose="02010609060101010101" pitchFamily="2" charset="-122"/>
                <a:ea typeface="黑体" panose="02010609060101010101" pitchFamily="2" charset="-122"/>
              </a:rPr>
              <a:t>用户不需了解网络底层结构</a:t>
            </a:r>
            <a:endParaRPr lang="zh-CN" altLang="en-US">
              <a:latin typeface="黑体" panose="02010609060101010101" pitchFamily="2" charset="-122"/>
              <a:ea typeface="黑体" panose="02010609060101010101" pitchFamily="2" charset="-122"/>
            </a:endParaRPr>
          </a:p>
          <a:p>
            <a:pPr lvl="1">
              <a:lnSpc>
                <a:spcPct val="95000"/>
              </a:lnSpc>
            </a:pPr>
            <a:r>
              <a:rPr lang="zh-CN" altLang="en-US">
                <a:latin typeface="黑体" panose="02010609060101010101" pitchFamily="2" charset="-122"/>
                <a:ea typeface="黑体" panose="02010609060101010101" pitchFamily="2" charset="-122"/>
              </a:rPr>
              <a:t>可以通过</a:t>
            </a:r>
            <a:r>
              <a:rPr lang="zh-CN" altLang="en-US">
                <a:latin typeface="Comic Sans MS" panose="030F0702030302020204" pitchFamily="66" charset="0"/>
                <a:ea typeface="黑体" panose="02010609060101010101" pitchFamily="2" charset="-122"/>
              </a:rPr>
              <a:t>多种方式接入网络</a:t>
            </a:r>
            <a:endParaRPr lang="zh-CN" altLang="en-US">
              <a:latin typeface="黑体" panose="02010609060101010101" pitchFamily="2" charset="-122"/>
              <a:ea typeface="黑体" panose="02010609060101010101" pitchFamily="2" charset="-122"/>
            </a:endParaRPr>
          </a:p>
          <a:p>
            <a:pPr lvl="1">
              <a:lnSpc>
                <a:spcPct val="95000"/>
              </a:lnSpc>
            </a:pPr>
            <a:r>
              <a:rPr lang="zh-CN" altLang="en-US">
                <a:latin typeface="黑体" panose="02010609060101010101" pitchFamily="2" charset="-122"/>
                <a:ea typeface="黑体" panose="02010609060101010101" pitchFamily="2" charset="-122"/>
              </a:rPr>
              <a:t>丰富的、多样的网络资源</a:t>
            </a:r>
            <a:endParaRPr lang="zh-CN" altLang="en-US">
              <a:latin typeface="黑体" panose="02010609060101010101" pitchFamily="2" charset="-122"/>
              <a:ea typeface="黑体" panose="02010609060101010101" pitchFamily="2" charset="-122"/>
            </a:endParaRPr>
          </a:p>
          <a:p>
            <a:pPr lvl="1">
              <a:lnSpc>
                <a:spcPct val="95000"/>
              </a:lnSpc>
            </a:pPr>
            <a:r>
              <a:rPr lang="zh-CN" altLang="en-US">
                <a:latin typeface="黑体" panose="02010609060101010101" pitchFamily="2" charset="-122"/>
                <a:ea typeface="黑体" panose="02010609060101010101" pitchFamily="2" charset="-122"/>
              </a:rPr>
              <a:t>各种层次的网络用户</a:t>
            </a:r>
            <a:endParaRPr lang="zh-CN" altLang="en-US">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AutoShape 44"/>
          <p:cNvSpPr>
            <a:spLocks noChangeArrowheads="1"/>
          </p:cNvSpPr>
          <p:nvPr/>
        </p:nvSpPr>
        <p:spPr bwMode="auto">
          <a:xfrm rot="5400000" flipH="1">
            <a:off x="-2871787" y="1514475"/>
            <a:ext cx="5741987" cy="4945063"/>
          </a:xfrm>
          <a:custGeom>
            <a:avLst/>
            <a:gdLst>
              <a:gd name="T0" fmla="*/ 2856107 w 21600"/>
              <a:gd name="T1" fmla="*/ 2472532 h 21600"/>
              <a:gd name="T2" fmla="*/ 2870994 w 21600"/>
              <a:gd name="T3" fmla="*/ 2459711 h 21600"/>
              <a:gd name="T4" fmla="*/ 2885880 w 21600"/>
              <a:gd name="T5" fmla="*/ 2472303 h 21600"/>
              <a:gd name="T6" fmla="*/ 5741987 w 21600"/>
              <a:gd name="T7" fmla="*/ 2472532 h 21600"/>
              <a:gd name="T8" fmla="*/ 2870994 w 21600"/>
              <a:gd name="T9" fmla="*/ 0 h 21600"/>
              <a:gd name="T10" fmla="*/ 0 w 21600"/>
              <a:gd name="T11" fmla="*/ 2472532 h 21600"/>
              <a:gd name="T12" fmla="*/ 2856107 w 21600"/>
              <a:gd name="T13" fmla="*/ 2472532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lnTo>
                  <a:pt x="10744" y="10800"/>
                </a:lnTo>
                <a:close/>
              </a:path>
            </a:pathLst>
          </a:custGeom>
          <a:gradFill rotWithShape="0">
            <a:gsLst>
              <a:gs pos="0">
                <a:srgbClr val="E3EBFF"/>
              </a:gs>
              <a:gs pos="100000">
                <a:srgbClr val="B8CCFE"/>
              </a:gs>
            </a:gsLst>
            <a:lin ang="0" scaled="1"/>
          </a:gradFill>
          <a:ln>
            <a:noFill/>
          </a:ln>
          <a:extLst>
            <a:ext uri="{91240B29-F687-4F45-9708-019B960494DF}">
              <a14:hiddenLine xmlns:a14="http://schemas.microsoft.com/office/drawing/2010/main" w="0">
                <a:solidFill>
                  <a:srgbClr val="000000"/>
                </a:solidFill>
                <a:round/>
              </a14:hiddenLine>
            </a:ext>
          </a:extLst>
        </p:spPr>
        <p:txBody>
          <a:bodyPr/>
          <a:lstStyle/>
          <a:p>
            <a:endParaRPr lang="zh-CN" altLang="en-US"/>
          </a:p>
        </p:txBody>
      </p:sp>
      <p:sp>
        <p:nvSpPr>
          <p:cNvPr id="82947" name="Rectangle 2"/>
          <p:cNvSpPr>
            <a:spLocks noGrp="1" noChangeArrowheads="1"/>
          </p:cNvSpPr>
          <p:nvPr>
            <p:ph type="title"/>
          </p:nvPr>
        </p:nvSpPr>
        <p:spPr>
          <a:xfrm>
            <a:off x="457200" y="-26988"/>
            <a:ext cx="8229600" cy="1143001"/>
          </a:xfrm>
        </p:spPr>
        <p:txBody>
          <a:bodyPr/>
          <a:lstStyle/>
          <a:p>
            <a:r>
              <a:rPr lang="en-US" altLang="zh-CN" sz="4000">
                <a:latin typeface="Times New Roman" panose="02020603050405020304" pitchFamily="18" charset="0"/>
                <a:ea typeface="黑体" panose="02010609060101010101" pitchFamily="2" charset="-122"/>
              </a:rPr>
              <a:t>1.2 </a:t>
            </a:r>
            <a:r>
              <a:rPr lang="zh-CN" altLang="en-US" sz="4000">
                <a:latin typeface="Times New Roman" panose="02020603050405020304" pitchFamily="18" charset="0"/>
                <a:ea typeface="黑体" panose="02010609060101010101" pitchFamily="2" charset="-122"/>
              </a:rPr>
              <a:t>安全威胁与防护措施</a:t>
            </a:r>
            <a:endParaRPr lang="zh-CN" altLang="en-US" sz="4000">
              <a:latin typeface="Times New Roman" panose="02020603050405020304" pitchFamily="18" charset="0"/>
              <a:ea typeface="黑体" panose="02010609060101010101" pitchFamily="2" charset="-122"/>
            </a:endParaRPr>
          </a:p>
        </p:txBody>
      </p:sp>
      <p:sp>
        <p:nvSpPr>
          <p:cNvPr id="82948" name="AutoShape 6"/>
          <p:cNvSpPr>
            <a:spLocks noChangeArrowheads="1"/>
          </p:cNvSpPr>
          <p:nvPr/>
        </p:nvSpPr>
        <p:spPr bwMode="auto">
          <a:xfrm>
            <a:off x="2765425" y="3489325"/>
            <a:ext cx="4949825" cy="796925"/>
          </a:xfrm>
          <a:prstGeom prst="roundRect">
            <a:avLst>
              <a:gd name="adj" fmla="val 50000"/>
            </a:avLst>
          </a:prstGeom>
          <a:gradFill rotWithShape="1">
            <a:gsLst>
              <a:gs pos="0">
                <a:srgbClr val="FFFFFF"/>
              </a:gs>
              <a:gs pos="100000">
                <a:srgbClr val="B7E7FF"/>
              </a:gs>
            </a:gsLst>
            <a:lin ang="0" scaled="1"/>
          </a:gradFill>
          <a:ln w="28575">
            <a:solidFill>
              <a:srgbClr val="B2B2B2"/>
            </a:solidFill>
            <a:round/>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en-US" altLang="zh-CN" sz="2800">
                <a:solidFill>
                  <a:srgbClr val="0000FF"/>
                </a:solidFill>
                <a:latin typeface="Times New Roman" panose="02020603050405020304" pitchFamily="18" charset="0"/>
                <a:ea typeface="黑体" panose="02010609060101010101" pitchFamily="2" charset="-122"/>
              </a:rPr>
              <a:t>   2. </a:t>
            </a:r>
            <a:r>
              <a:rPr lang="zh-CN" altLang="en-US" sz="2800">
                <a:solidFill>
                  <a:srgbClr val="0000FF"/>
                </a:solidFill>
                <a:latin typeface="Times New Roman" panose="02020603050405020304" pitchFamily="18" charset="0"/>
                <a:ea typeface="黑体" panose="02010609060101010101" pitchFamily="2" charset="-122"/>
              </a:rPr>
              <a:t>主要的可实现威胁</a:t>
            </a:r>
            <a:endParaRPr lang="zh-CN" altLang="en-US" sz="2800">
              <a:solidFill>
                <a:srgbClr val="0000FF"/>
              </a:solidFill>
              <a:latin typeface="Times New Roman" panose="02020603050405020304" pitchFamily="18" charset="0"/>
              <a:ea typeface="黑体" panose="02010609060101010101" pitchFamily="2" charset="-122"/>
            </a:endParaRPr>
          </a:p>
        </p:txBody>
      </p:sp>
      <p:sp>
        <p:nvSpPr>
          <p:cNvPr id="82949" name="AutoShape 7"/>
          <p:cNvSpPr>
            <a:spLocks noChangeArrowheads="1"/>
          </p:cNvSpPr>
          <p:nvPr/>
        </p:nvSpPr>
        <p:spPr bwMode="auto">
          <a:xfrm>
            <a:off x="2311400" y="1785938"/>
            <a:ext cx="3903663" cy="790575"/>
          </a:xfrm>
          <a:prstGeom prst="roundRect">
            <a:avLst>
              <a:gd name="adj" fmla="val 50000"/>
            </a:avLst>
          </a:prstGeom>
          <a:gradFill rotWithShape="1">
            <a:gsLst>
              <a:gs pos="0">
                <a:srgbClr val="FFFFFF"/>
              </a:gs>
              <a:gs pos="100000">
                <a:srgbClr val="B7E7FF"/>
              </a:gs>
            </a:gsLst>
            <a:lin ang="0" scaled="1"/>
          </a:gradFill>
          <a:ln w="28575">
            <a:solidFill>
              <a:srgbClr val="B2B2B2"/>
            </a:solidFill>
            <a:round/>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2800">
                <a:solidFill>
                  <a:srgbClr val="0000FF"/>
                </a:solidFill>
                <a:latin typeface="Times New Roman" panose="02020603050405020304" pitchFamily="18" charset="0"/>
                <a:ea typeface="黑体" panose="02010609060101010101" pitchFamily="2" charset="-122"/>
              </a:rPr>
              <a:t>   </a:t>
            </a:r>
            <a:r>
              <a:rPr lang="en-US" altLang="zh-CN" sz="2800">
                <a:solidFill>
                  <a:srgbClr val="0000FF"/>
                </a:solidFill>
                <a:latin typeface="Times New Roman" panose="02020603050405020304" pitchFamily="18" charset="0"/>
                <a:ea typeface="黑体" panose="02010609060101010101" pitchFamily="2" charset="-122"/>
              </a:rPr>
              <a:t>1. </a:t>
            </a:r>
            <a:r>
              <a:rPr lang="zh-CN" altLang="en-US" sz="2800">
                <a:solidFill>
                  <a:srgbClr val="0000FF"/>
                </a:solidFill>
                <a:latin typeface="Times New Roman" panose="02020603050405020304" pitchFamily="18" charset="0"/>
                <a:ea typeface="黑体" panose="02010609060101010101" pitchFamily="2" charset="-122"/>
              </a:rPr>
              <a:t>基本威胁</a:t>
            </a:r>
            <a:endParaRPr lang="en-US" altLang="zh-CN" sz="2800">
              <a:solidFill>
                <a:srgbClr val="0000FF"/>
              </a:solidFill>
              <a:latin typeface="Times New Roman" panose="02020603050405020304" pitchFamily="18" charset="0"/>
              <a:ea typeface="黑体" panose="02010609060101010101" pitchFamily="2" charset="-122"/>
            </a:endParaRPr>
          </a:p>
        </p:txBody>
      </p:sp>
      <p:sp>
        <p:nvSpPr>
          <p:cNvPr id="82950" name="AutoShape 46"/>
          <p:cNvSpPr>
            <a:spLocks noChangeArrowheads="1"/>
          </p:cNvSpPr>
          <p:nvPr/>
        </p:nvSpPr>
        <p:spPr bwMode="auto">
          <a:xfrm>
            <a:off x="2333625" y="5194300"/>
            <a:ext cx="3952875" cy="735013"/>
          </a:xfrm>
          <a:prstGeom prst="roundRect">
            <a:avLst>
              <a:gd name="adj" fmla="val 50000"/>
            </a:avLst>
          </a:prstGeom>
          <a:gradFill rotWithShape="1">
            <a:gsLst>
              <a:gs pos="0">
                <a:srgbClr val="FFFFFF"/>
              </a:gs>
              <a:gs pos="100000">
                <a:srgbClr val="B7E7FF"/>
              </a:gs>
            </a:gsLst>
            <a:lin ang="0" scaled="1"/>
          </a:gradFill>
          <a:ln w="28575">
            <a:solidFill>
              <a:srgbClr val="B2B2B2"/>
            </a:solidFill>
            <a:round/>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en-US" altLang="zh-CN" sz="2800">
                <a:solidFill>
                  <a:srgbClr val="0000FF"/>
                </a:solidFill>
                <a:latin typeface="Times New Roman" panose="02020603050405020304" pitchFamily="18" charset="0"/>
                <a:ea typeface="黑体" panose="02010609060101010101" pitchFamily="2" charset="-122"/>
              </a:rPr>
              <a:t>   3. </a:t>
            </a:r>
            <a:r>
              <a:rPr lang="zh-CN" altLang="en-US" sz="2800">
                <a:solidFill>
                  <a:srgbClr val="0000FF"/>
                </a:solidFill>
                <a:latin typeface="Times New Roman" panose="02020603050405020304" pitchFamily="18" charset="0"/>
                <a:ea typeface="黑体" panose="02010609060101010101" pitchFamily="2" charset="-122"/>
              </a:rPr>
              <a:t>潜在威胁 </a:t>
            </a:r>
            <a:endParaRPr lang="zh-CN" altLang="en-US" sz="2800">
              <a:solidFill>
                <a:srgbClr val="0000FF"/>
              </a:solidFill>
              <a:latin typeface="Times New Roman" panose="02020603050405020304" pitchFamily="18" charset="0"/>
              <a:ea typeface="黑体" panose="02010609060101010101" pitchFamily="2" charset="-122"/>
            </a:endParaRPr>
          </a:p>
        </p:txBody>
      </p:sp>
      <p:grpSp>
        <p:nvGrpSpPr>
          <p:cNvPr id="82951" name="Group 16"/>
          <p:cNvGrpSpPr/>
          <p:nvPr/>
        </p:nvGrpSpPr>
        <p:grpSpPr bwMode="auto">
          <a:xfrm>
            <a:off x="1928813" y="2000250"/>
            <a:ext cx="381000" cy="357188"/>
            <a:chOff x="2078" y="1680"/>
            <a:chExt cx="1615" cy="2381"/>
          </a:xfrm>
        </p:grpSpPr>
        <p:sp>
          <p:nvSpPr>
            <p:cNvPr id="82966" name="Oval 17"/>
            <p:cNvSpPr>
              <a:spLocks noChangeArrowheads="1"/>
            </p:cNvSpPr>
            <p:nvPr/>
          </p:nvSpPr>
          <p:spPr bwMode="auto">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Times New Roman" panose="02020603050405020304" pitchFamily="18" charset="0"/>
                <a:ea typeface="黑体" panose="02010609060101010101" pitchFamily="2" charset="-122"/>
              </a:endParaRPr>
            </a:p>
          </p:txBody>
        </p:sp>
        <p:sp>
          <p:nvSpPr>
            <p:cNvPr id="82967" name="Oval 18"/>
            <p:cNvSpPr>
              <a:spLocks noChangeArrowheads="1"/>
            </p:cNvSpPr>
            <p:nvPr/>
          </p:nvSpPr>
          <p:spPr bwMode="auto">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Times New Roman" panose="02020603050405020304" pitchFamily="18" charset="0"/>
                <a:ea typeface="黑体" panose="02010609060101010101" pitchFamily="2" charset="-122"/>
              </a:endParaRPr>
            </a:p>
          </p:txBody>
        </p:sp>
        <p:sp>
          <p:nvSpPr>
            <p:cNvPr id="31" name="Oval 19"/>
            <p:cNvSpPr>
              <a:spLocks noChangeArrowheads="1"/>
            </p:cNvSpPr>
            <p:nvPr/>
          </p:nvSpPr>
          <p:spPr bwMode="gray">
            <a:xfrm>
              <a:off x="2495" y="1923"/>
              <a:ext cx="1104" cy="1873"/>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lang="zh-CN" altLang="en-US">
                <a:latin typeface="Times New Roman" panose="02020603050405020304" pitchFamily="18" charset="0"/>
                <a:ea typeface="黑体" panose="02010609060101010101" pitchFamily="2" charset="-122"/>
              </a:endParaRPr>
            </a:p>
          </p:txBody>
        </p:sp>
        <p:sp>
          <p:nvSpPr>
            <p:cNvPr id="82969" name="Oval 20"/>
            <p:cNvSpPr>
              <a:spLocks noChangeArrowheads="1"/>
            </p:cNvSpPr>
            <p:nvPr/>
          </p:nvSpPr>
          <p:spPr bwMode="auto">
            <a:xfrm>
              <a:off x="2495" y="1922"/>
              <a:ext cx="1101" cy="1871"/>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solidFill>
                    <a:srgbClr val="000000"/>
                  </a:solidFill>
                  <a:round/>
                </a14:hiddenLine>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Times New Roman" panose="02020603050405020304" pitchFamily="18" charset="0"/>
                <a:ea typeface="黑体" panose="02010609060101010101" pitchFamily="2" charset="-122"/>
              </a:endParaRPr>
            </a:p>
          </p:txBody>
        </p:sp>
        <p:sp>
          <p:nvSpPr>
            <p:cNvPr id="33" name="Oval 21"/>
            <p:cNvSpPr>
              <a:spLocks noChangeArrowheads="1"/>
            </p:cNvSpPr>
            <p:nvPr/>
          </p:nvSpPr>
          <p:spPr bwMode="gray">
            <a:xfrm>
              <a:off x="2334" y="1934"/>
              <a:ext cx="1097" cy="187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lang="zh-CN" altLang="en-US">
                <a:latin typeface="Times New Roman" panose="02020603050405020304" pitchFamily="18" charset="0"/>
                <a:ea typeface="黑体" panose="02010609060101010101" pitchFamily="2" charset="-122"/>
              </a:endParaRPr>
            </a:p>
          </p:txBody>
        </p:sp>
        <p:sp>
          <p:nvSpPr>
            <p:cNvPr id="82971" name="Oval 22"/>
            <p:cNvSpPr>
              <a:spLocks noChangeArrowheads="1"/>
            </p:cNvSpPr>
            <p:nvPr/>
          </p:nvSpPr>
          <p:spPr bwMode="auto">
            <a:xfrm>
              <a:off x="2337" y="1939"/>
              <a:ext cx="1033" cy="2122"/>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38100">
                  <a:solidFill>
                    <a:srgbClr val="000000"/>
                  </a:solidFill>
                  <a:round/>
                </a14:hiddenLine>
              </a:ext>
            </a:extLst>
          </p:spPr>
          <p:txBody>
            <a:bodyPr anchor="ct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Times New Roman" panose="02020603050405020304" pitchFamily="18" charset="0"/>
                <a:ea typeface="黑体" panose="02010609060101010101" pitchFamily="2" charset="-122"/>
              </a:endParaRPr>
            </a:p>
          </p:txBody>
        </p:sp>
      </p:grpSp>
      <p:grpSp>
        <p:nvGrpSpPr>
          <p:cNvPr id="82952" name="Group 23"/>
          <p:cNvGrpSpPr/>
          <p:nvPr/>
        </p:nvGrpSpPr>
        <p:grpSpPr bwMode="auto">
          <a:xfrm>
            <a:off x="2428875" y="3714750"/>
            <a:ext cx="381000" cy="285750"/>
            <a:chOff x="2078" y="1680"/>
            <a:chExt cx="1615" cy="2127"/>
          </a:xfrm>
        </p:grpSpPr>
        <p:sp>
          <p:nvSpPr>
            <p:cNvPr id="82960" name="Oval 24"/>
            <p:cNvSpPr>
              <a:spLocks noChangeArrowheads="1"/>
            </p:cNvSpPr>
            <p:nvPr/>
          </p:nvSpPr>
          <p:spPr bwMode="auto">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Times New Roman" panose="02020603050405020304" pitchFamily="18" charset="0"/>
                <a:ea typeface="黑体" panose="02010609060101010101" pitchFamily="2" charset="-122"/>
              </a:endParaRPr>
            </a:p>
          </p:txBody>
        </p:sp>
        <p:sp>
          <p:nvSpPr>
            <p:cNvPr id="82961" name="Oval 25"/>
            <p:cNvSpPr>
              <a:spLocks noChangeArrowheads="1"/>
            </p:cNvSpPr>
            <p:nvPr/>
          </p:nvSpPr>
          <p:spPr bwMode="auto">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Times New Roman" panose="02020603050405020304" pitchFamily="18" charset="0"/>
                <a:ea typeface="黑体" panose="02010609060101010101" pitchFamily="2" charset="-122"/>
              </a:endParaRPr>
            </a:p>
          </p:txBody>
        </p:sp>
        <p:sp>
          <p:nvSpPr>
            <p:cNvPr id="38" name="Oval 26"/>
            <p:cNvSpPr>
              <a:spLocks noChangeArrowheads="1"/>
            </p:cNvSpPr>
            <p:nvPr/>
          </p:nvSpPr>
          <p:spPr bwMode="gray">
            <a:xfrm>
              <a:off x="2495" y="1916"/>
              <a:ext cx="1104" cy="1879"/>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lang="zh-CN" altLang="en-US">
                <a:latin typeface="Times New Roman" panose="02020603050405020304" pitchFamily="18" charset="0"/>
                <a:ea typeface="黑体" panose="02010609060101010101" pitchFamily="2" charset="-122"/>
              </a:endParaRPr>
            </a:p>
          </p:txBody>
        </p:sp>
        <p:sp>
          <p:nvSpPr>
            <p:cNvPr id="82963" name="Oval 27"/>
            <p:cNvSpPr>
              <a:spLocks noChangeArrowheads="1"/>
            </p:cNvSpPr>
            <p:nvPr/>
          </p:nvSpPr>
          <p:spPr bwMode="auto">
            <a:xfrm>
              <a:off x="2495" y="1922"/>
              <a:ext cx="1101" cy="1871"/>
            </a:xfrm>
            <a:prstGeom prst="ellipse">
              <a:avLst/>
            </a:prstGeom>
            <a:gradFill rotWithShape="1">
              <a:gsLst>
                <a:gs pos="0">
                  <a:srgbClr val="21B3E1"/>
                </a:gs>
                <a:gs pos="100000">
                  <a:srgbClr val="0F5368"/>
                </a:gs>
              </a:gsLst>
              <a:lin ang="5400000" scaled="1"/>
            </a:gradFill>
            <a:ln>
              <a:noFill/>
            </a:ln>
            <a:extLst>
              <a:ext uri="{91240B29-F687-4F45-9708-019B960494DF}">
                <a14:hiddenLine xmlns:a14="http://schemas.microsoft.com/office/drawing/2010/main" w="38100">
                  <a:solidFill>
                    <a:srgbClr val="000000"/>
                  </a:solidFill>
                  <a:round/>
                </a14:hiddenLine>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Times New Roman" panose="02020603050405020304" pitchFamily="18" charset="0"/>
                <a:ea typeface="黑体" panose="02010609060101010101" pitchFamily="2" charset="-122"/>
              </a:endParaRPr>
            </a:p>
          </p:txBody>
        </p:sp>
        <p:sp>
          <p:nvSpPr>
            <p:cNvPr id="40" name="Oval 28"/>
            <p:cNvSpPr>
              <a:spLocks noChangeArrowheads="1"/>
            </p:cNvSpPr>
            <p:nvPr/>
          </p:nvSpPr>
          <p:spPr bwMode="gray">
            <a:xfrm>
              <a:off x="2334" y="1940"/>
              <a:ext cx="1097" cy="1867"/>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lang="zh-CN" altLang="en-US">
                <a:latin typeface="Times New Roman" panose="02020603050405020304" pitchFamily="18" charset="0"/>
                <a:ea typeface="黑体" panose="02010609060101010101" pitchFamily="2" charset="-122"/>
              </a:endParaRPr>
            </a:p>
          </p:txBody>
        </p:sp>
        <p:sp>
          <p:nvSpPr>
            <p:cNvPr id="82965" name="Oval 29"/>
            <p:cNvSpPr>
              <a:spLocks noChangeArrowheads="1"/>
            </p:cNvSpPr>
            <p:nvPr/>
          </p:nvSpPr>
          <p:spPr bwMode="auto">
            <a:xfrm>
              <a:off x="2381" y="1680"/>
              <a:ext cx="1096" cy="1871"/>
            </a:xfrm>
            <a:prstGeom prst="ellipse">
              <a:avLst/>
            </a:prstGeom>
            <a:gradFill rotWithShape="1">
              <a:gsLst>
                <a:gs pos="0">
                  <a:srgbClr val="21B3E1"/>
                </a:gs>
                <a:gs pos="100000">
                  <a:srgbClr val="10576D"/>
                </a:gs>
              </a:gsLst>
              <a:lin ang="2700000" scaled="1"/>
            </a:gradFill>
            <a:ln>
              <a:noFill/>
            </a:ln>
            <a:extLst>
              <a:ext uri="{91240B29-F687-4F45-9708-019B960494DF}">
                <a14:hiddenLine xmlns:a14="http://schemas.microsoft.com/office/drawing/2010/main" w="38100">
                  <a:solidFill>
                    <a:srgbClr val="000000"/>
                  </a:solidFill>
                  <a:round/>
                </a14:hiddenLine>
              </a:ext>
            </a:extLst>
          </p:spPr>
          <p:txBody>
            <a:bodyPr anchor="ct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Times New Roman" panose="02020603050405020304" pitchFamily="18" charset="0"/>
                <a:ea typeface="黑体" panose="02010609060101010101" pitchFamily="2" charset="-122"/>
              </a:endParaRPr>
            </a:p>
          </p:txBody>
        </p:sp>
      </p:grpSp>
      <p:grpSp>
        <p:nvGrpSpPr>
          <p:cNvPr id="82953" name="Group 47"/>
          <p:cNvGrpSpPr/>
          <p:nvPr/>
        </p:nvGrpSpPr>
        <p:grpSpPr bwMode="auto">
          <a:xfrm>
            <a:off x="2000250" y="5357813"/>
            <a:ext cx="428625" cy="357187"/>
            <a:chOff x="2078" y="1680"/>
            <a:chExt cx="1615" cy="2130"/>
          </a:xfrm>
        </p:grpSpPr>
        <p:sp>
          <p:nvSpPr>
            <p:cNvPr id="82954" name="Oval 48"/>
            <p:cNvSpPr>
              <a:spLocks noChangeArrowheads="1"/>
            </p:cNvSpPr>
            <p:nvPr/>
          </p:nvSpPr>
          <p:spPr bwMode="auto">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Times New Roman" panose="02020603050405020304" pitchFamily="18" charset="0"/>
                <a:ea typeface="黑体" panose="02010609060101010101" pitchFamily="2" charset="-122"/>
              </a:endParaRPr>
            </a:p>
          </p:txBody>
        </p:sp>
        <p:sp>
          <p:nvSpPr>
            <p:cNvPr id="82955" name="Oval 49"/>
            <p:cNvSpPr>
              <a:spLocks noChangeArrowheads="1"/>
            </p:cNvSpPr>
            <p:nvPr/>
          </p:nvSpPr>
          <p:spPr bwMode="auto">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Times New Roman" panose="02020603050405020304" pitchFamily="18" charset="0"/>
                <a:ea typeface="黑体" panose="02010609060101010101" pitchFamily="2" charset="-122"/>
              </a:endParaRPr>
            </a:p>
          </p:txBody>
        </p:sp>
        <p:sp>
          <p:nvSpPr>
            <p:cNvPr id="45" name="Oval 50"/>
            <p:cNvSpPr>
              <a:spLocks noChangeArrowheads="1"/>
            </p:cNvSpPr>
            <p:nvPr/>
          </p:nvSpPr>
          <p:spPr bwMode="gray">
            <a:xfrm>
              <a:off x="2467" y="1926"/>
              <a:ext cx="1178" cy="18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lang="zh-CN" altLang="en-US">
                <a:latin typeface="Times New Roman" panose="02020603050405020304" pitchFamily="18" charset="0"/>
                <a:ea typeface="黑体" panose="02010609060101010101" pitchFamily="2" charset="-122"/>
              </a:endParaRPr>
            </a:p>
          </p:txBody>
        </p:sp>
        <p:sp>
          <p:nvSpPr>
            <p:cNvPr id="82957" name="Oval 51"/>
            <p:cNvSpPr>
              <a:spLocks noChangeArrowheads="1"/>
            </p:cNvSpPr>
            <p:nvPr/>
          </p:nvSpPr>
          <p:spPr bwMode="auto">
            <a:xfrm>
              <a:off x="2467" y="1922"/>
              <a:ext cx="1180" cy="1871"/>
            </a:xfrm>
            <a:prstGeom prst="ellipse">
              <a:avLst/>
            </a:prstGeom>
            <a:gradFill rotWithShape="1">
              <a:gsLst>
                <a:gs pos="0">
                  <a:srgbClr val="000000"/>
                </a:gs>
                <a:gs pos="100000">
                  <a:srgbClr val="E35E23"/>
                </a:gs>
              </a:gsLst>
              <a:lin ang="2700000" scaled="1"/>
            </a:gradFill>
            <a:ln>
              <a:noFill/>
            </a:ln>
            <a:extLst>
              <a:ext uri="{91240B29-F687-4F45-9708-019B960494DF}">
                <a14:hiddenLine xmlns:a14="http://schemas.microsoft.com/office/drawing/2010/main" w="38100">
                  <a:solidFill>
                    <a:srgbClr val="000000"/>
                  </a:solidFill>
                  <a:round/>
                </a14:hiddenLine>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Times New Roman" panose="02020603050405020304" pitchFamily="18" charset="0"/>
                <a:ea typeface="黑体" panose="02010609060101010101" pitchFamily="2" charset="-122"/>
              </a:endParaRPr>
            </a:p>
          </p:txBody>
        </p:sp>
        <p:sp>
          <p:nvSpPr>
            <p:cNvPr id="47" name="Oval 52"/>
            <p:cNvSpPr>
              <a:spLocks noChangeArrowheads="1"/>
            </p:cNvSpPr>
            <p:nvPr/>
          </p:nvSpPr>
          <p:spPr bwMode="gray">
            <a:xfrm>
              <a:off x="2335" y="1936"/>
              <a:ext cx="1101" cy="187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lang="zh-CN" altLang="en-US">
                <a:latin typeface="Times New Roman" panose="02020603050405020304" pitchFamily="18" charset="0"/>
                <a:ea typeface="黑体" panose="02010609060101010101" pitchFamily="2" charset="-122"/>
              </a:endParaRPr>
            </a:p>
          </p:txBody>
        </p:sp>
        <p:sp>
          <p:nvSpPr>
            <p:cNvPr id="82959" name="Oval 53"/>
            <p:cNvSpPr>
              <a:spLocks noChangeArrowheads="1"/>
            </p:cNvSpPr>
            <p:nvPr/>
          </p:nvSpPr>
          <p:spPr bwMode="auto">
            <a:xfrm>
              <a:off x="2337" y="1939"/>
              <a:ext cx="1096" cy="1871"/>
            </a:xfrm>
            <a:prstGeom prst="ellipse">
              <a:avLst/>
            </a:prstGeom>
            <a:gradFill rotWithShape="1">
              <a:gsLst>
                <a:gs pos="0">
                  <a:srgbClr val="E35E23"/>
                </a:gs>
                <a:gs pos="100000">
                  <a:srgbClr val="6E2E11"/>
                </a:gs>
              </a:gsLst>
              <a:lin ang="2700000" scaled="1"/>
            </a:gradFill>
            <a:ln>
              <a:noFill/>
            </a:ln>
            <a:extLst>
              <a:ext uri="{91240B29-F687-4F45-9708-019B960494DF}">
                <a14:hiddenLine xmlns:a14="http://schemas.microsoft.com/office/drawing/2010/main" w="38100">
                  <a:solidFill>
                    <a:srgbClr val="000000"/>
                  </a:solidFill>
                  <a:round/>
                </a14:hiddenLine>
              </a:ext>
            </a:extLst>
          </p:spPr>
          <p:txBody>
            <a:bodyPr anchor="ct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Times New Roman" panose="02020603050405020304" pitchFamily="18" charset="0"/>
                <a:ea typeface="黑体" panose="02010609060101010101" pitchFamily="2" charset="-122"/>
              </a:endParaRPr>
            </a:p>
          </p:txBody>
        </p:sp>
      </p:grpSp>
    </p:spTree>
  </p:cSld>
  <p:clrMapOvr>
    <a:masterClrMapping/>
  </p:clrMapOvr>
  <p:transition>
    <p:pull dir="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txBox="1">
            <a:spLocks noChangeArrowheads="1"/>
          </p:cNvSpPr>
          <p:nvPr/>
        </p:nvSpPr>
        <p:spPr bwMode="auto">
          <a:xfrm>
            <a:off x="0" y="214313"/>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4000" b="1" dirty="0">
                <a:solidFill>
                  <a:schemeClr val="bg1"/>
                </a:solidFill>
                <a:latin typeface="Times New Roman" panose="02020603050405020304" pitchFamily="18" charset="0"/>
                <a:ea typeface="黑体" panose="02010609060101010101" pitchFamily="2" charset="-122"/>
              </a:rPr>
              <a:t>1.2 </a:t>
            </a:r>
            <a:r>
              <a:rPr lang="zh-CN" altLang="en-US" sz="4000" b="1" dirty="0">
                <a:solidFill>
                  <a:schemeClr val="bg1"/>
                </a:solidFill>
                <a:latin typeface="黑体" panose="02010609060101010101" pitchFamily="2" charset="-122"/>
                <a:ea typeface="黑体" panose="02010609060101010101" pitchFamily="2" charset="-122"/>
              </a:rPr>
              <a:t>安全威胁与防护措施</a:t>
            </a:r>
            <a:r>
              <a:rPr lang="en-US" altLang="zh-CN" sz="4000" b="1" dirty="0">
                <a:solidFill>
                  <a:schemeClr val="bg1"/>
                </a:solidFill>
                <a:latin typeface="黑体" panose="02010609060101010101" pitchFamily="2" charset="-122"/>
                <a:ea typeface="黑体" panose="02010609060101010101" pitchFamily="2" charset="-122"/>
              </a:rPr>
              <a:t>——</a:t>
            </a:r>
            <a:r>
              <a:rPr lang="zh-CN" altLang="en-US" sz="3600" b="1" dirty="0">
                <a:solidFill>
                  <a:schemeClr val="bg1"/>
                </a:solidFill>
                <a:latin typeface="黑体" panose="02010609060101010101" pitchFamily="2" charset="-122"/>
                <a:ea typeface="黑体" panose="02010609060101010101" pitchFamily="2" charset="-122"/>
              </a:rPr>
              <a:t>基本威胁</a:t>
            </a:r>
            <a:endParaRPr lang="zh-CN" altLang="en-US" sz="3600" b="1" dirty="0">
              <a:solidFill>
                <a:schemeClr val="bg1"/>
              </a:solidFill>
              <a:latin typeface="黑体" panose="02010609060101010101" pitchFamily="2" charset="-122"/>
              <a:ea typeface="黑体" panose="02010609060101010101" pitchFamily="2" charset="-122"/>
            </a:endParaRPr>
          </a:p>
        </p:txBody>
      </p:sp>
      <p:grpSp>
        <p:nvGrpSpPr>
          <p:cNvPr id="2" name="Group 107"/>
          <p:cNvGrpSpPr/>
          <p:nvPr/>
        </p:nvGrpSpPr>
        <p:grpSpPr bwMode="auto">
          <a:xfrm>
            <a:off x="211138" y="2082800"/>
            <a:ext cx="8697912" cy="1604963"/>
            <a:chOff x="348" y="1149"/>
            <a:chExt cx="5479" cy="648"/>
          </a:xfrm>
        </p:grpSpPr>
        <p:grpSp>
          <p:nvGrpSpPr>
            <p:cNvPr id="85025" name="Group 101"/>
            <p:cNvGrpSpPr/>
            <p:nvPr/>
          </p:nvGrpSpPr>
          <p:grpSpPr bwMode="auto">
            <a:xfrm>
              <a:off x="348" y="1162"/>
              <a:ext cx="2667" cy="635"/>
              <a:chOff x="107" y="1002"/>
              <a:chExt cx="2667" cy="635"/>
            </a:xfrm>
          </p:grpSpPr>
          <p:sp>
            <p:nvSpPr>
              <p:cNvPr id="180" name="AutoShape 25"/>
              <p:cNvSpPr>
                <a:spLocks noChangeArrowheads="1"/>
              </p:cNvSpPr>
              <p:nvPr/>
            </p:nvSpPr>
            <p:spPr bwMode="gray">
              <a:xfrm>
                <a:off x="107" y="1002"/>
                <a:ext cx="2667" cy="635"/>
              </a:xfrm>
              <a:prstGeom prst="roundRect">
                <a:avLst>
                  <a:gd name="adj" fmla="val 10889"/>
                </a:avLst>
              </a:prstGeom>
              <a:gradFill rotWithShape="1">
                <a:gsLst>
                  <a:gs pos="0">
                    <a:srgbClr val="DDDDDD"/>
                  </a:gs>
                  <a:gs pos="50000">
                    <a:srgbClr val="DDDDDD">
                      <a:gamma/>
                      <a:tint val="48627"/>
                      <a:invGamma/>
                    </a:srgbClr>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p>
                <a:pPr algn="ctr" fontAlgn="auto">
                  <a:spcBef>
                    <a:spcPct val="50000"/>
                  </a:spcBef>
                  <a:spcAft>
                    <a:spcPts val="0"/>
                  </a:spcAft>
                  <a:defRPr/>
                </a:pPr>
                <a:endParaRPr lang="zh-CN" altLang="en-US" sz="1200" kern="0">
                  <a:solidFill>
                    <a:srgbClr val="006600"/>
                  </a:solidFill>
                  <a:ea typeface="黑体" panose="02010609060101010101" pitchFamily="2" charset="-122"/>
                </a:endParaRPr>
              </a:p>
            </p:txBody>
          </p:sp>
          <p:sp>
            <p:nvSpPr>
              <p:cNvPr id="181" name="AutoShape 27"/>
              <p:cNvSpPr>
                <a:spLocks noChangeArrowheads="1"/>
              </p:cNvSpPr>
              <p:nvPr/>
            </p:nvSpPr>
            <p:spPr bwMode="gray">
              <a:xfrm>
                <a:off x="398" y="1054"/>
                <a:ext cx="2251" cy="516"/>
              </a:xfrm>
              <a:prstGeom prst="roundRect">
                <a:avLst>
                  <a:gd name="adj" fmla="val 11921"/>
                </a:avLst>
              </a:prstGeom>
              <a:gradFill rotWithShape="1">
                <a:gsLst>
                  <a:gs pos="0">
                    <a:srgbClr val="99CCFF"/>
                  </a:gs>
                  <a:gs pos="100000">
                    <a:srgbClr val="4F81BD"/>
                  </a:gs>
                </a:gsLst>
                <a:lin ang="5400000" scaled="1"/>
              </a:gradFill>
              <a:ln w="38100">
                <a:solidFill>
                  <a:srgbClr val="FFFFFF"/>
                </a:solidFill>
                <a:round/>
              </a:ln>
            </p:spPr>
            <p:txBody>
              <a:bodyPr wrap="none" anchor="ctr"/>
              <a:lstStyle/>
              <a:p>
                <a:pPr algn="ctr" fontAlgn="auto">
                  <a:spcBef>
                    <a:spcPct val="50000"/>
                  </a:spcBef>
                  <a:spcAft>
                    <a:spcPts val="0"/>
                  </a:spcAft>
                  <a:defRPr/>
                </a:pPr>
                <a:endParaRPr lang="zh-CN" altLang="en-US" sz="1200" kern="0">
                  <a:solidFill>
                    <a:srgbClr val="006600"/>
                  </a:solidFill>
                  <a:ea typeface="黑体" panose="02010609060101010101" pitchFamily="2" charset="-122"/>
                </a:endParaRPr>
              </a:p>
            </p:txBody>
          </p:sp>
          <p:sp>
            <p:nvSpPr>
              <p:cNvPr id="182" name="Freeform 28"/>
              <p:cNvSpPr/>
              <p:nvPr/>
            </p:nvSpPr>
            <p:spPr bwMode="gray">
              <a:xfrm>
                <a:off x="874" y="1105"/>
                <a:ext cx="969" cy="393"/>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FF"/>
                  </a:gs>
                  <a:gs pos="100000">
                    <a:srgbClr val="4F81BD">
                      <a:alpha val="0"/>
                    </a:srgbClr>
                  </a:gs>
                </a:gsLst>
                <a:lin ang="2700000" scaled="1"/>
              </a:gradFill>
              <a:ln w="0">
                <a:noFill/>
                <a:round/>
              </a:ln>
            </p:spPr>
            <p:txBody>
              <a:bodyPr/>
              <a:lstStyle/>
              <a:p>
                <a:pPr algn="ctr" fontAlgn="auto">
                  <a:spcBef>
                    <a:spcPct val="50000"/>
                  </a:spcBef>
                  <a:spcAft>
                    <a:spcPts val="0"/>
                  </a:spcAft>
                  <a:defRPr/>
                </a:pPr>
                <a:endParaRPr lang="zh-CN" altLang="en-US" sz="1200" kern="0">
                  <a:solidFill>
                    <a:srgbClr val="006600"/>
                  </a:solidFill>
                  <a:ea typeface="黑体" panose="02010609060101010101" pitchFamily="2" charset="-122"/>
                </a:endParaRPr>
              </a:p>
            </p:txBody>
          </p:sp>
          <p:sp>
            <p:nvSpPr>
              <p:cNvPr id="85043" name="Text Box 30"/>
              <p:cNvSpPr txBox="1">
                <a:spLocks noChangeArrowheads="1"/>
              </p:cNvSpPr>
              <p:nvPr/>
            </p:nvSpPr>
            <p:spPr bwMode="auto">
              <a:xfrm>
                <a:off x="399" y="1192"/>
                <a:ext cx="2313"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r>
                  <a:rPr lang="zh-CN" altLang="en-US" sz="2800" b="1">
                    <a:solidFill>
                      <a:srgbClr val="000099"/>
                    </a:solidFill>
                    <a:latin typeface="黑体" panose="02010609060101010101" pitchFamily="2" charset="-122"/>
                    <a:ea typeface="黑体" panose="02010609060101010101" pitchFamily="2" charset="-122"/>
                  </a:rPr>
                  <a:t>信息泄漏</a:t>
                </a:r>
                <a:endParaRPr lang="en-US" altLang="zh-CN" sz="2800" b="1">
                  <a:solidFill>
                    <a:srgbClr val="000099"/>
                  </a:solidFill>
                  <a:latin typeface="黑体" panose="02010609060101010101" pitchFamily="2" charset="-122"/>
                  <a:ea typeface="黑体" panose="02010609060101010101" pitchFamily="2" charset="-122"/>
                </a:endParaRPr>
              </a:p>
            </p:txBody>
          </p:sp>
          <p:grpSp>
            <p:nvGrpSpPr>
              <p:cNvPr id="85044" name="Group 95"/>
              <p:cNvGrpSpPr/>
              <p:nvPr/>
            </p:nvGrpSpPr>
            <p:grpSpPr bwMode="auto">
              <a:xfrm>
                <a:off x="126" y="1215"/>
                <a:ext cx="260" cy="232"/>
                <a:chOff x="126" y="1389"/>
                <a:chExt cx="260" cy="232"/>
              </a:xfrm>
            </p:grpSpPr>
            <p:grpSp>
              <p:nvGrpSpPr>
                <p:cNvPr id="85045" name="Group 9"/>
                <p:cNvGrpSpPr/>
                <p:nvPr/>
              </p:nvGrpSpPr>
              <p:grpSpPr bwMode="auto">
                <a:xfrm>
                  <a:off x="126" y="1403"/>
                  <a:ext cx="260" cy="218"/>
                  <a:chOff x="2078" y="1680"/>
                  <a:chExt cx="1615" cy="1615"/>
                </a:xfrm>
              </p:grpSpPr>
              <p:sp>
                <p:nvSpPr>
                  <p:cNvPr id="187" name="Oval 10"/>
                  <p:cNvSpPr>
                    <a:spLocks noChangeArrowheads="1"/>
                  </p:cNvSpPr>
                  <p:nvPr/>
                </p:nvSpPr>
                <p:spPr bwMode="gray">
                  <a:xfrm>
                    <a:off x="2078" y="1678"/>
                    <a:ext cx="1615" cy="1610"/>
                  </a:xfrm>
                  <a:prstGeom prst="ellipse">
                    <a:avLst/>
                  </a:prstGeom>
                  <a:gradFill rotWithShape="1">
                    <a:gsLst>
                      <a:gs pos="0">
                        <a:srgbClr val="767676"/>
                      </a:gs>
                      <a:gs pos="50000">
                        <a:srgbClr val="FFFFFF"/>
                      </a:gs>
                      <a:gs pos="100000">
                        <a:srgbClr val="767676"/>
                      </a:gs>
                    </a:gsLst>
                    <a:lin ang="5400000" scaled="1"/>
                  </a:gradFill>
                  <a:ln w="57150" algn="ctr">
                    <a:noFill/>
                    <a:round/>
                  </a:ln>
                </p:spPr>
                <p:txBody>
                  <a:bodyPr wrap="none" anchor="ct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kumimoji="1" lang="zh-CN" altLang="en-US" sz="1000" kern="0">
                      <a:solidFill>
                        <a:sysClr val="windowText" lastClr="000000"/>
                      </a:solidFill>
                      <a:latin typeface="Gulim" pitchFamily="34" charset="-127"/>
                      <a:ea typeface="+mn-ea"/>
                    </a:endParaRPr>
                  </a:p>
                </p:txBody>
              </p:sp>
              <p:sp>
                <p:nvSpPr>
                  <p:cNvPr id="188" name="Oval 11"/>
                  <p:cNvSpPr>
                    <a:spLocks noChangeArrowheads="1"/>
                  </p:cNvSpPr>
                  <p:nvPr/>
                </p:nvSpPr>
                <p:spPr bwMode="gray">
                  <a:xfrm>
                    <a:off x="2171" y="1768"/>
                    <a:ext cx="1429" cy="1406"/>
                  </a:xfrm>
                  <a:prstGeom prst="ellipse">
                    <a:avLst/>
                  </a:prstGeom>
                  <a:gradFill rotWithShape="1">
                    <a:gsLst>
                      <a:gs pos="0">
                        <a:srgbClr val="A2A2A2"/>
                      </a:gs>
                      <a:gs pos="50000">
                        <a:srgbClr val="FFFFFF"/>
                      </a:gs>
                      <a:gs pos="100000">
                        <a:srgbClr val="A2A2A2"/>
                      </a:gs>
                    </a:gsLst>
                    <a:lin ang="0" scaled="1"/>
                  </a:gradFill>
                  <a:ln w="9525" algn="ctr">
                    <a:noFill/>
                    <a:round/>
                  </a:ln>
                </p:spPr>
                <p:txBody>
                  <a:bodyPr wrap="none" anchor="ct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kumimoji="1" lang="zh-CN" altLang="en-US" sz="1000" kern="0">
                      <a:solidFill>
                        <a:sysClr val="windowText" lastClr="000000"/>
                      </a:solidFill>
                      <a:latin typeface="Gulim" pitchFamily="34" charset="-127"/>
                      <a:ea typeface="+mn-ea"/>
                    </a:endParaRPr>
                  </a:p>
                </p:txBody>
              </p:sp>
              <p:sp>
                <p:nvSpPr>
                  <p:cNvPr id="189" name="Oval 12"/>
                  <p:cNvSpPr>
                    <a:spLocks noChangeArrowheads="1"/>
                  </p:cNvSpPr>
                  <p:nvPr/>
                </p:nvSpPr>
                <p:spPr bwMode="gray">
                  <a:xfrm>
                    <a:off x="2525" y="2077"/>
                    <a:ext cx="721" cy="793"/>
                  </a:xfrm>
                  <a:prstGeom prst="ellipse">
                    <a:avLst/>
                  </a:prstGeom>
                  <a:gradFill rotWithShape="1">
                    <a:gsLst>
                      <a:gs pos="0">
                        <a:srgbClr val="0000FF">
                          <a:gamma/>
                          <a:tint val="0"/>
                          <a:invGamma/>
                        </a:srgbClr>
                      </a:gs>
                      <a:gs pos="50000">
                        <a:srgbClr val="0000FF"/>
                      </a:gs>
                      <a:gs pos="100000">
                        <a:srgbClr val="0000FF">
                          <a:gamma/>
                          <a:tint val="0"/>
                          <a:invGamma/>
                        </a:srgbClr>
                      </a:gs>
                    </a:gsLst>
                    <a:lin ang="2700000" scaled="1"/>
                  </a:gradFill>
                  <a:ln w="38100" algn="ctr">
                    <a:noFill/>
                    <a:round/>
                  </a:ln>
                  <a:effectLst/>
                </p:spPr>
                <p:txBody>
                  <a:bodyPr wrap="none" anchor="ctr">
                    <a:spAutoFit/>
                  </a:bodyP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kumimoji="1" lang="zh-CN" altLang="en-US" sz="1000" kern="0">
                      <a:solidFill>
                        <a:sysClr val="windowText" lastClr="000000"/>
                      </a:solidFill>
                      <a:latin typeface="Gulim" pitchFamily="34" charset="-127"/>
                      <a:ea typeface="+mn-ea"/>
                    </a:endParaRPr>
                  </a:p>
                </p:txBody>
              </p:sp>
              <p:sp>
                <p:nvSpPr>
                  <p:cNvPr id="190" name="Oval 13"/>
                  <p:cNvSpPr>
                    <a:spLocks noChangeArrowheads="1"/>
                  </p:cNvSpPr>
                  <p:nvPr/>
                </p:nvSpPr>
                <p:spPr bwMode="gray">
                  <a:xfrm>
                    <a:off x="2525" y="2077"/>
                    <a:ext cx="721" cy="793"/>
                  </a:xfrm>
                  <a:prstGeom prst="ellipse">
                    <a:avLst/>
                  </a:prstGeom>
                  <a:gradFill rotWithShape="1">
                    <a:gsLst>
                      <a:gs pos="0">
                        <a:srgbClr val="000000"/>
                      </a:gs>
                      <a:gs pos="100000">
                        <a:srgbClr val="FFCC00"/>
                      </a:gs>
                    </a:gsLst>
                    <a:lin ang="2700000" scaled="1"/>
                  </a:gradFill>
                  <a:ln w="38100" algn="ctr">
                    <a:noFill/>
                    <a:round/>
                  </a:ln>
                </p:spPr>
                <p:txBody>
                  <a:bodyPr wrap="none" anchor="ctr">
                    <a:spAutoFit/>
                  </a:bodyP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kumimoji="1" lang="zh-CN" altLang="en-US" sz="1000" kern="0">
                      <a:solidFill>
                        <a:sysClr val="windowText" lastClr="000000"/>
                      </a:solidFill>
                      <a:latin typeface="Gulim" pitchFamily="34" charset="-127"/>
                      <a:ea typeface="+mn-ea"/>
                    </a:endParaRPr>
                  </a:p>
                </p:txBody>
              </p:sp>
              <p:sp>
                <p:nvSpPr>
                  <p:cNvPr id="191" name="Oval 14"/>
                  <p:cNvSpPr>
                    <a:spLocks noChangeArrowheads="1"/>
                  </p:cNvSpPr>
                  <p:nvPr/>
                </p:nvSpPr>
                <p:spPr bwMode="gray">
                  <a:xfrm>
                    <a:off x="2333" y="2096"/>
                    <a:ext cx="1099" cy="793"/>
                  </a:xfrm>
                  <a:prstGeom prst="ellipse">
                    <a:avLst/>
                  </a:prstGeom>
                  <a:gradFill rotWithShape="1">
                    <a:gsLst>
                      <a:gs pos="0">
                        <a:srgbClr val="0000FF">
                          <a:gamma/>
                          <a:shade val="54118"/>
                          <a:invGamma/>
                        </a:srgbClr>
                      </a:gs>
                      <a:gs pos="50000">
                        <a:srgbClr val="0000FF"/>
                      </a:gs>
                      <a:gs pos="100000">
                        <a:srgbClr val="0000FF">
                          <a:gamma/>
                          <a:shade val="54118"/>
                          <a:invGamma/>
                        </a:srgbClr>
                      </a:gs>
                    </a:gsLst>
                    <a:lin ang="18900000" scaled="1"/>
                  </a:gradFill>
                  <a:ln w="38100" algn="ctr">
                    <a:noFill/>
                    <a:round/>
                  </a:ln>
                  <a:effectLst/>
                </p:spPr>
                <p:txBody>
                  <a:bodyPr anchor="ctr">
                    <a:spAutoFit/>
                  </a:bodyP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kumimoji="1" lang="zh-CN" altLang="en-US" sz="1000" kern="0">
                      <a:solidFill>
                        <a:sysClr val="windowText" lastClr="000000"/>
                      </a:solidFill>
                      <a:latin typeface="Gulim" pitchFamily="34" charset="-127"/>
                      <a:ea typeface="+mn-ea"/>
                    </a:endParaRPr>
                  </a:p>
                </p:txBody>
              </p:sp>
              <p:sp>
                <p:nvSpPr>
                  <p:cNvPr id="192" name="Oval 15"/>
                  <p:cNvSpPr>
                    <a:spLocks noChangeArrowheads="1"/>
                  </p:cNvSpPr>
                  <p:nvPr/>
                </p:nvSpPr>
                <p:spPr bwMode="gray">
                  <a:xfrm>
                    <a:off x="2339" y="2096"/>
                    <a:ext cx="1087" cy="793"/>
                  </a:xfrm>
                  <a:prstGeom prst="ellipse">
                    <a:avLst/>
                  </a:prstGeom>
                  <a:gradFill rotWithShape="1">
                    <a:gsLst>
                      <a:gs pos="0">
                        <a:srgbClr val="FFCC00"/>
                      </a:gs>
                      <a:gs pos="100000">
                        <a:srgbClr val="7C6300"/>
                      </a:gs>
                    </a:gsLst>
                    <a:lin ang="2700000" scaled="1"/>
                  </a:gradFill>
                  <a:ln w="38100" algn="ctr">
                    <a:noFill/>
                    <a:round/>
                  </a:ln>
                </p:spPr>
                <p:txBody>
                  <a:bodyPr anchor="ctr">
                    <a:spAutoFit/>
                  </a:bodyP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kumimoji="1" lang="zh-CN" altLang="en-US" sz="1000" kern="0">
                      <a:solidFill>
                        <a:sysClr val="windowText" lastClr="000000"/>
                      </a:solidFill>
                      <a:latin typeface="Gulim" pitchFamily="34" charset="-127"/>
                      <a:ea typeface="+mn-ea"/>
                    </a:endParaRPr>
                  </a:p>
                </p:txBody>
              </p:sp>
            </p:grpSp>
            <p:sp>
              <p:nvSpPr>
                <p:cNvPr id="186" name="Text Box 89"/>
                <p:cNvSpPr txBox="1">
                  <a:spLocks noChangeArrowheads="1"/>
                </p:cNvSpPr>
                <p:nvPr/>
              </p:nvSpPr>
              <p:spPr bwMode="auto">
                <a:xfrm>
                  <a:off x="172" y="1389"/>
                  <a:ext cx="182" cy="148"/>
                </a:xfrm>
                <a:prstGeom prst="rect">
                  <a:avLst/>
                </a:prstGeom>
                <a:noFill/>
                <a:ln w="9525">
                  <a:noFill/>
                  <a:miter lim="800000"/>
                </a:ln>
                <a:effectLst>
                  <a:prstShdw prst="shdw13" dist="53882" dir="13500000">
                    <a:srgbClr val="EEECE1">
                      <a:alpha val="50000"/>
                    </a:srgbClr>
                  </a:prstShdw>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b="1">
                      <a:solidFill>
                        <a:srgbClr val="000000"/>
                      </a:solidFill>
                      <a:effectLst>
                        <a:outerShdw blurRad="38100" dist="38100" dir="2700000" algn="tl">
                          <a:srgbClr val="C0C0C0"/>
                        </a:outerShdw>
                      </a:effectLst>
                      <a:latin typeface="Brush Script MT" pitchFamily="66" charset="0"/>
                      <a:ea typeface="굴림" pitchFamily="34" charset="-127"/>
                    </a:rPr>
                    <a:t>1</a:t>
                  </a:r>
                  <a:endParaRPr lang="en-US" altLang="zh-CN" b="1">
                    <a:solidFill>
                      <a:srgbClr val="000000"/>
                    </a:solidFill>
                    <a:effectLst>
                      <a:outerShdw blurRad="38100" dist="38100" dir="2700000" algn="tl">
                        <a:srgbClr val="C0C0C0"/>
                      </a:outerShdw>
                    </a:effectLst>
                    <a:latin typeface="Brush Script MT" pitchFamily="66" charset="0"/>
                    <a:ea typeface="굴림" pitchFamily="34" charset="-127"/>
                  </a:endParaRPr>
                </a:p>
              </p:txBody>
            </p:sp>
          </p:grpSp>
        </p:grpSp>
        <p:grpSp>
          <p:nvGrpSpPr>
            <p:cNvPr id="85026" name="Group 102"/>
            <p:cNvGrpSpPr/>
            <p:nvPr/>
          </p:nvGrpSpPr>
          <p:grpSpPr bwMode="auto">
            <a:xfrm>
              <a:off x="3160" y="1149"/>
              <a:ext cx="2667" cy="643"/>
              <a:chOff x="3360" y="1018"/>
              <a:chExt cx="2667" cy="590"/>
            </a:xfrm>
          </p:grpSpPr>
          <p:sp>
            <p:nvSpPr>
              <p:cNvPr id="167" name="AutoShape 25"/>
              <p:cNvSpPr>
                <a:spLocks noChangeArrowheads="1"/>
              </p:cNvSpPr>
              <p:nvPr/>
            </p:nvSpPr>
            <p:spPr bwMode="gray">
              <a:xfrm>
                <a:off x="3360" y="1018"/>
                <a:ext cx="2667" cy="590"/>
              </a:xfrm>
              <a:prstGeom prst="roundRect">
                <a:avLst>
                  <a:gd name="adj" fmla="val 10889"/>
                </a:avLst>
              </a:prstGeom>
              <a:gradFill rotWithShape="1">
                <a:gsLst>
                  <a:gs pos="0">
                    <a:srgbClr val="DDDDDD"/>
                  </a:gs>
                  <a:gs pos="50000">
                    <a:srgbClr val="DDDDDD">
                      <a:gamma/>
                      <a:tint val="48627"/>
                      <a:invGamma/>
                    </a:srgbClr>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p>
                <a:pPr algn="ctr" fontAlgn="auto">
                  <a:spcBef>
                    <a:spcPct val="50000"/>
                  </a:spcBef>
                  <a:spcAft>
                    <a:spcPts val="0"/>
                  </a:spcAft>
                  <a:defRPr/>
                </a:pPr>
                <a:endParaRPr lang="zh-CN" altLang="en-US" sz="1200" kern="0">
                  <a:solidFill>
                    <a:srgbClr val="006600"/>
                  </a:solidFill>
                  <a:ea typeface="黑体" panose="02010609060101010101" pitchFamily="2" charset="-122"/>
                </a:endParaRPr>
              </a:p>
            </p:txBody>
          </p:sp>
          <p:sp>
            <p:nvSpPr>
              <p:cNvPr id="168" name="AutoShape 27"/>
              <p:cNvSpPr>
                <a:spLocks noChangeArrowheads="1"/>
              </p:cNvSpPr>
              <p:nvPr/>
            </p:nvSpPr>
            <p:spPr bwMode="gray">
              <a:xfrm>
                <a:off x="3664" y="1068"/>
                <a:ext cx="2233" cy="502"/>
              </a:xfrm>
              <a:prstGeom prst="roundRect">
                <a:avLst>
                  <a:gd name="adj" fmla="val 11921"/>
                </a:avLst>
              </a:prstGeom>
              <a:gradFill rotWithShape="1">
                <a:gsLst>
                  <a:gs pos="0">
                    <a:srgbClr val="99CCFF"/>
                  </a:gs>
                  <a:gs pos="100000">
                    <a:srgbClr val="4F81BD"/>
                  </a:gs>
                </a:gsLst>
                <a:lin ang="5400000" scaled="1"/>
              </a:gradFill>
              <a:ln w="38100">
                <a:solidFill>
                  <a:srgbClr val="FFFFFF"/>
                </a:solidFill>
                <a:round/>
              </a:ln>
            </p:spPr>
            <p:txBody>
              <a:bodyPr wrap="none" anchor="ctr"/>
              <a:lstStyle/>
              <a:p>
                <a:pPr algn="ctr" fontAlgn="auto">
                  <a:spcBef>
                    <a:spcPct val="50000"/>
                  </a:spcBef>
                  <a:spcAft>
                    <a:spcPts val="0"/>
                  </a:spcAft>
                  <a:defRPr/>
                </a:pPr>
                <a:endParaRPr lang="zh-CN" altLang="en-US" sz="1200" kern="0">
                  <a:solidFill>
                    <a:srgbClr val="006600"/>
                  </a:solidFill>
                  <a:ea typeface="黑体" panose="02010609060101010101" pitchFamily="2" charset="-122"/>
                </a:endParaRPr>
              </a:p>
            </p:txBody>
          </p:sp>
          <p:sp>
            <p:nvSpPr>
              <p:cNvPr id="169" name="Freeform 28"/>
              <p:cNvSpPr/>
              <p:nvPr/>
            </p:nvSpPr>
            <p:spPr bwMode="gray">
              <a:xfrm>
                <a:off x="4122" y="1119"/>
                <a:ext cx="969" cy="392"/>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FF"/>
                  </a:gs>
                  <a:gs pos="100000">
                    <a:srgbClr val="4F81BD">
                      <a:alpha val="0"/>
                    </a:srgbClr>
                  </a:gs>
                </a:gsLst>
                <a:lin ang="2700000" scaled="1"/>
              </a:gradFill>
              <a:ln w="0">
                <a:noFill/>
                <a:round/>
              </a:ln>
            </p:spPr>
            <p:txBody>
              <a:bodyPr/>
              <a:lstStyle/>
              <a:p>
                <a:pPr algn="ctr" fontAlgn="auto">
                  <a:spcBef>
                    <a:spcPct val="50000"/>
                  </a:spcBef>
                  <a:spcAft>
                    <a:spcPts val="0"/>
                  </a:spcAft>
                  <a:defRPr/>
                </a:pPr>
                <a:endParaRPr lang="zh-CN" altLang="en-US" sz="1200" kern="0">
                  <a:solidFill>
                    <a:srgbClr val="006600"/>
                  </a:solidFill>
                  <a:ea typeface="黑体" panose="02010609060101010101" pitchFamily="2" charset="-122"/>
                </a:endParaRPr>
              </a:p>
            </p:txBody>
          </p:sp>
          <p:sp>
            <p:nvSpPr>
              <p:cNvPr id="85030" name="Text Box 30"/>
              <p:cNvSpPr txBox="1">
                <a:spLocks noChangeArrowheads="1"/>
              </p:cNvSpPr>
              <p:nvPr/>
            </p:nvSpPr>
            <p:spPr bwMode="auto">
              <a:xfrm>
                <a:off x="3574" y="1207"/>
                <a:ext cx="2359"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r>
                  <a:rPr lang="zh-CN" altLang="en-US" sz="2800" b="1">
                    <a:solidFill>
                      <a:srgbClr val="000099"/>
                    </a:solidFill>
                    <a:latin typeface="黑体" panose="02010609060101010101" pitchFamily="2" charset="-122"/>
                    <a:ea typeface="黑体" panose="02010609060101010101" pitchFamily="2" charset="-122"/>
                  </a:rPr>
                  <a:t>完整性破坏</a:t>
                </a:r>
                <a:endParaRPr lang="zh-CN" altLang="en-US" sz="2800" b="1">
                  <a:solidFill>
                    <a:srgbClr val="000099"/>
                  </a:solidFill>
                  <a:latin typeface="黑体" panose="02010609060101010101" pitchFamily="2" charset="-122"/>
                  <a:ea typeface="黑体" panose="02010609060101010101" pitchFamily="2" charset="-122"/>
                </a:endParaRPr>
              </a:p>
            </p:txBody>
          </p:sp>
          <p:grpSp>
            <p:nvGrpSpPr>
              <p:cNvPr id="85031" name="Group 98"/>
              <p:cNvGrpSpPr/>
              <p:nvPr/>
            </p:nvGrpSpPr>
            <p:grpSpPr bwMode="auto">
              <a:xfrm>
                <a:off x="3392" y="1244"/>
                <a:ext cx="260" cy="218"/>
                <a:chOff x="3392" y="1444"/>
                <a:chExt cx="260" cy="218"/>
              </a:xfrm>
            </p:grpSpPr>
            <p:grpSp>
              <p:nvGrpSpPr>
                <p:cNvPr id="85032" name="Group 16"/>
                <p:cNvGrpSpPr/>
                <p:nvPr/>
              </p:nvGrpSpPr>
              <p:grpSpPr bwMode="auto">
                <a:xfrm>
                  <a:off x="3392" y="1444"/>
                  <a:ext cx="260" cy="218"/>
                  <a:chOff x="2078" y="1680"/>
                  <a:chExt cx="1615" cy="1615"/>
                </a:xfrm>
              </p:grpSpPr>
              <p:sp>
                <p:nvSpPr>
                  <p:cNvPr id="174" name="Oval 17"/>
                  <p:cNvSpPr>
                    <a:spLocks noChangeArrowheads="1"/>
                  </p:cNvSpPr>
                  <p:nvPr/>
                </p:nvSpPr>
                <p:spPr bwMode="gray">
                  <a:xfrm>
                    <a:off x="2078" y="1679"/>
                    <a:ext cx="1615" cy="1616"/>
                  </a:xfrm>
                  <a:prstGeom prst="ellipse">
                    <a:avLst/>
                  </a:prstGeom>
                  <a:gradFill rotWithShape="1">
                    <a:gsLst>
                      <a:gs pos="0">
                        <a:srgbClr val="767676"/>
                      </a:gs>
                      <a:gs pos="50000">
                        <a:srgbClr val="FFFFFF"/>
                      </a:gs>
                      <a:gs pos="100000">
                        <a:srgbClr val="767676"/>
                      </a:gs>
                    </a:gsLst>
                    <a:lin ang="5400000" scaled="1"/>
                  </a:gradFill>
                  <a:ln w="57150" algn="ctr">
                    <a:noFill/>
                    <a:round/>
                  </a:ln>
                </p:spPr>
                <p:txBody>
                  <a:bodyPr wrap="none" anchor="ct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kumimoji="1" lang="zh-CN" altLang="en-US" sz="1000" kern="0">
                      <a:solidFill>
                        <a:sysClr val="windowText" lastClr="000000"/>
                      </a:solidFill>
                      <a:latin typeface="Gulim" pitchFamily="34" charset="-127"/>
                      <a:ea typeface="+mn-ea"/>
                    </a:endParaRPr>
                  </a:p>
                </p:txBody>
              </p:sp>
              <p:sp>
                <p:nvSpPr>
                  <p:cNvPr id="175" name="Oval 18"/>
                  <p:cNvSpPr>
                    <a:spLocks noChangeArrowheads="1"/>
                  </p:cNvSpPr>
                  <p:nvPr/>
                </p:nvSpPr>
                <p:spPr bwMode="gray">
                  <a:xfrm>
                    <a:off x="2171" y="1770"/>
                    <a:ext cx="1429" cy="1429"/>
                  </a:xfrm>
                  <a:prstGeom prst="ellipse">
                    <a:avLst/>
                  </a:prstGeom>
                  <a:gradFill rotWithShape="1">
                    <a:gsLst>
                      <a:gs pos="0">
                        <a:srgbClr val="A2A2A2"/>
                      </a:gs>
                      <a:gs pos="50000">
                        <a:srgbClr val="FFFFFF"/>
                      </a:gs>
                      <a:gs pos="100000">
                        <a:srgbClr val="A2A2A2"/>
                      </a:gs>
                    </a:gsLst>
                    <a:lin ang="0" scaled="1"/>
                  </a:gradFill>
                  <a:ln w="9525" algn="ctr">
                    <a:noFill/>
                    <a:round/>
                  </a:ln>
                </p:spPr>
                <p:txBody>
                  <a:bodyPr wrap="none" anchor="ct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kumimoji="1" lang="zh-CN" altLang="en-US" sz="1000" kern="0">
                      <a:solidFill>
                        <a:sysClr val="windowText" lastClr="000000"/>
                      </a:solidFill>
                      <a:latin typeface="Gulim" pitchFamily="34" charset="-127"/>
                      <a:ea typeface="+mn-ea"/>
                    </a:endParaRPr>
                  </a:p>
                </p:txBody>
              </p:sp>
              <p:sp>
                <p:nvSpPr>
                  <p:cNvPr id="176" name="Oval 19"/>
                  <p:cNvSpPr>
                    <a:spLocks noChangeArrowheads="1"/>
                  </p:cNvSpPr>
                  <p:nvPr/>
                </p:nvSpPr>
                <p:spPr bwMode="gray">
                  <a:xfrm>
                    <a:off x="2525" y="2123"/>
                    <a:ext cx="721" cy="728"/>
                  </a:xfrm>
                  <a:prstGeom prst="ellipse">
                    <a:avLst/>
                  </a:prstGeom>
                  <a:gradFill rotWithShape="1">
                    <a:gsLst>
                      <a:gs pos="0">
                        <a:srgbClr val="0000FF">
                          <a:gamma/>
                          <a:tint val="0"/>
                          <a:invGamma/>
                        </a:srgbClr>
                      </a:gs>
                      <a:gs pos="50000">
                        <a:srgbClr val="0000FF"/>
                      </a:gs>
                      <a:gs pos="100000">
                        <a:srgbClr val="0000FF">
                          <a:gamma/>
                          <a:tint val="0"/>
                          <a:invGamma/>
                        </a:srgbClr>
                      </a:gs>
                    </a:gsLst>
                    <a:lin ang="2700000" scaled="1"/>
                  </a:gradFill>
                  <a:ln w="38100" algn="ctr">
                    <a:noFill/>
                    <a:round/>
                  </a:ln>
                  <a:effectLst/>
                </p:spPr>
                <p:txBody>
                  <a:bodyPr wrap="none" anchor="ctr">
                    <a:spAutoFit/>
                  </a:bodyP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kumimoji="1" lang="zh-CN" altLang="en-US" sz="1000" kern="0">
                      <a:solidFill>
                        <a:sysClr val="windowText" lastClr="000000"/>
                      </a:solidFill>
                      <a:latin typeface="Gulim" pitchFamily="34" charset="-127"/>
                      <a:ea typeface="+mn-ea"/>
                    </a:endParaRPr>
                  </a:p>
                </p:txBody>
              </p:sp>
              <p:sp>
                <p:nvSpPr>
                  <p:cNvPr id="177" name="Oval 20"/>
                  <p:cNvSpPr>
                    <a:spLocks noChangeArrowheads="1"/>
                  </p:cNvSpPr>
                  <p:nvPr/>
                </p:nvSpPr>
                <p:spPr bwMode="gray">
                  <a:xfrm>
                    <a:off x="2525" y="2123"/>
                    <a:ext cx="721" cy="728"/>
                  </a:xfrm>
                  <a:prstGeom prst="ellipse">
                    <a:avLst/>
                  </a:prstGeom>
                  <a:gradFill rotWithShape="1">
                    <a:gsLst>
                      <a:gs pos="0">
                        <a:srgbClr val="000000"/>
                      </a:gs>
                      <a:gs pos="100000">
                        <a:srgbClr val="48BE67"/>
                      </a:gs>
                    </a:gsLst>
                    <a:lin ang="2700000" scaled="1"/>
                  </a:gradFill>
                  <a:ln w="38100" algn="ctr">
                    <a:noFill/>
                    <a:round/>
                  </a:ln>
                </p:spPr>
                <p:txBody>
                  <a:bodyPr wrap="none" anchor="ctr">
                    <a:spAutoFit/>
                  </a:bodyP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kumimoji="1" lang="zh-CN" altLang="en-US" sz="1000" kern="0">
                      <a:solidFill>
                        <a:sysClr val="windowText" lastClr="000000"/>
                      </a:solidFill>
                      <a:latin typeface="Gulim" pitchFamily="34" charset="-127"/>
                      <a:ea typeface="+mn-ea"/>
                    </a:endParaRPr>
                  </a:p>
                </p:txBody>
              </p:sp>
              <p:sp>
                <p:nvSpPr>
                  <p:cNvPr id="178" name="Oval 21"/>
                  <p:cNvSpPr>
                    <a:spLocks noChangeArrowheads="1"/>
                  </p:cNvSpPr>
                  <p:nvPr/>
                </p:nvSpPr>
                <p:spPr bwMode="gray">
                  <a:xfrm>
                    <a:off x="2333" y="2128"/>
                    <a:ext cx="1099" cy="728"/>
                  </a:xfrm>
                  <a:prstGeom prst="ellipse">
                    <a:avLst/>
                  </a:prstGeom>
                  <a:gradFill rotWithShape="1">
                    <a:gsLst>
                      <a:gs pos="0">
                        <a:srgbClr val="0000FF">
                          <a:gamma/>
                          <a:shade val="54118"/>
                          <a:invGamma/>
                        </a:srgbClr>
                      </a:gs>
                      <a:gs pos="50000">
                        <a:srgbClr val="0000FF"/>
                      </a:gs>
                      <a:gs pos="100000">
                        <a:srgbClr val="0000FF">
                          <a:gamma/>
                          <a:shade val="54118"/>
                          <a:invGamma/>
                        </a:srgbClr>
                      </a:gs>
                    </a:gsLst>
                    <a:lin ang="18900000" scaled="1"/>
                  </a:gradFill>
                  <a:ln w="38100" algn="ctr">
                    <a:noFill/>
                    <a:round/>
                  </a:ln>
                  <a:effectLst/>
                </p:spPr>
                <p:txBody>
                  <a:bodyPr anchor="ctr">
                    <a:spAutoFit/>
                  </a:bodyP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kumimoji="1" lang="zh-CN" altLang="en-US" sz="1000" kern="0">
                      <a:solidFill>
                        <a:sysClr val="windowText" lastClr="000000"/>
                      </a:solidFill>
                      <a:latin typeface="Gulim" pitchFamily="34" charset="-127"/>
                      <a:ea typeface="+mn-ea"/>
                    </a:endParaRPr>
                  </a:p>
                </p:txBody>
              </p:sp>
              <p:sp>
                <p:nvSpPr>
                  <p:cNvPr id="179" name="Oval 22"/>
                  <p:cNvSpPr>
                    <a:spLocks noChangeArrowheads="1"/>
                  </p:cNvSpPr>
                  <p:nvPr/>
                </p:nvSpPr>
                <p:spPr bwMode="gray">
                  <a:xfrm>
                    <a:off x="2339" y="2128"/>
                    <a:ext cx="1087" cy="728"/>
                  </a:xfrm>
                  <a:prstGeom prst="ellipse">
                    <a:avLst/>
                  </a:prstGeom>
                  <a:gradFill rotWithShape="1">
                    <a:gsLst>
                      <a:gs pos="0">
                        <a:srgbClr val="48BE67"/>
                      </a:gs>
                      <a:gs pos="100000">
                        <a:srgbClr val="235C32"/>
                      </a:gs>
                    </a:gsLst>
                    <a:lin ang="2700000" scaled="1"/>
                  </a:gradFill>
                  <a:ln w="38100" algn="ctr">
                    <a:noFill/>
                    <a:round/>
                  </a:ln>
                </p:spPr>
                <p:txBody>
                  <a:bodyPr anchor="ctr">
                    <a:spAutoFit/>
                  </a:bodyP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kumimoji="1" lang="zh-CN" altLang="en-US" sz="1000" kern="0">
                      <a:solidFill>
                        <a:sysClr val="windowText" lastClr="000000"/>
                      </a:solidFill>
                      <a:latin typeface="Gulim" pitchFamily="34" charset="-127"/>
                      <a:ea typeface="+mn-ea"/>
                    </a:endParaRPr>
                  </a:p>
                </p:txBody>
              </p:sp>
            </p:grpSp>
            <p:sp>
              <p:nvSpPr>
                <p:cNvPr id="173" name="Text Box 90"/>
                <p:cNvSpPr txBox="1">
                  <a:spLocks noChangeArrowheads="1"/>
                </p:cNvSpPr>
                <p:nvPr/>
              </p:nvSpPr>
              <p:spPr bwMode="auto">
                <a:xfrm>
                  <a:off x="3424" y="1451"/>
                  <a:ext cx="182" cy="136"/>
                </a:xfrm>
                <a:prstGeom prst="rect">
                  <a:avLst/>
                </a:prstGeom>
                <a:noFill/>
                <a:ln w="9525">
                  <a:noFill/>
                  <a:miter lim="800000"/>
                </a:ln>
                <a:effectLst>
                  <a:prstShdw prst="shdw13" dist="53882" dir="13500000">
                    <a:srgbClr val="EEECE1">
                      <a:alpha val="50000"/>
                    </a:srgbClr>
                  </a:prstShdw>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b="1">
                      <a:solidFill>
                        <a:srgbClr val="000000"/>
                      </a:solidFill>
                      <a:effectLst>
                        <a:outerShdw blurRad="38100" dist="38100" dir="2700000" algn="tl">
                          <a:srgbClr val="C0C0C0"/>
                        </a:outerShdw>
                      </a:effectLst>
                      <a:latin typeface="Brush Script MT" pitchFamily="66" charset="0"/>
                      <a:ea typeface="굴림" pitchFamily="34" charset="-127"/>
                    </a:rPr>
                    <a:t>2</a:t>
                  </a:r>
                  <a:endParaRPr lang="en-US" altLang="zh-CN" b="1">
                    <a:solidFill>
                      <a:srgbClr val="000000"/>
                    </a:solidFill>
                    <a:effectLst>
                      <a:outerShdw blurRad="38100" dist="38100" dir="2700000" algn="tl">
                        <a:srgbClr val="C0C0C0"/>
                      </a:outerShdw>
                    </a:effectLst>
                    <a:latin typeface="Brush Script MT" pitchFamily="66" charset="0"/>
                    <a:ea typeface="굴림" pitchFamily="34" charset="-127"/>
                  </a:endParaRPr>
                </a:p>
              </p:txBody>
            </p:sp>
          </p:grpSp>
        </p:grpSp>
      </p:grpSp>
      <p:grpSp>
        <p:nvGrpSpPr>
          <p:cNvPr id="10" name="Group 108"/>
          <p:cNvGrpSpPr/>
          <p:nvPr/>
        </p:nvGrpSpPr>
        <p:grpSpPr bwMode="auto">
          <a:xfrm>
            <a:off x="242888" y="4286250"/>
            <a:ext cx="8659812" cy="1522413"/>
            <a:chOff x="361" y="2380"/>
            <a:chExt cx="5455" cy="596"/>
          </a:xfrm>
        </p:grpSpPr>
        <p:grpSp>
          <p:nvGrpSpPr>
            <p:cNvPr id="84997" name="Group 103"/>
            <p:cNvGrpSpPr/>
            <p:nvPr/>
          </p:nvGrpSpPr>
          <p:grpSpPr bwMode="auto">
            <a:xfrm>
              <a:off x="361" y="2380"/>
              <a:ext cx="2667" cy="596"/>
              <a:chOff x="113" y="2108"/>
              <a:chExt cx="2667" cy="596"/>
            </a:xfrm>
          </p:grpSpPr>
          <p:sp>
            <p:nvSpPr>
              <p:cNvPr id="209" name="AutoShape 25"/>
              <p:cNvSpPr>
                <a:spLocks noChangeArrowheads="1"/>
              </p:cNvSpPr>
              <p:nvPr/>
            </p:nvSpPr>
            <p:spPr bwMode="gray">
              <a:xfrm>
                <a:off x="113" y="2108"/>
                <a:ext cx="2667" cy="596"/>
              </a:xfrm>
              <a:prstGeom prst="roundRect">
                <a:avLst>
                  <a:gd name="adj" fmla="val 10889"/>
                </a:avLst>
              </a:prstGeom>
              <a:gradFill rotWithShape="1">
                <a:gsLst>
                  <a:gs pos="0">
                    <a:srgbClr val="DDDDDD"/>
                  </a:gs>
                  <a:gs pos="50000">
                    <a:srgbClr val="DDDDDD">
                      <a:gamma/>
                      <a:tint val="48627"/>
                      <a:invGamma/>
                    </a:srgbClr>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p>
                <a:pPr algn="ctr" fontAlgn="auto">
                  <a:spcBef>
                    <a:spcPct val="50000"/>
                  </a:spcBef>
                  <a:spcAft>
                    <a:spcPts val="0"/>
                  </a:spcAft>
                  <a:defRPr/>
                </a:pPr>
                <a:endParaRPr lang="zh-CN" altLang="en-US" sz="1200" kern="0">
                  <a:solidFill>
                    <a:srgbClr val="006600"/>
                  </a:solidFill>
                  <a:ea typeface="黑体" panose="02010609060101010101" pitchFamily="2" charset="-122"/>
                </a:endParaRPr>
              </a:p>
            </p:txBody>
          </p:sp>
          <p:sp>
            <p:nvSpPr>
              <p:cNvPr id="210" name="AutoShape 27"/>
              <p:cNvSpPr>
                <a:spLocks noChangeArrowheads="1"/>
              </p:cNvSpPr>
              <p:nvPr/>
            </p:nvSpPr>
            <p:spPr bwMode="gray">
              <a:xfrm>
                <a:off x="398" y="2198"/>
                <a:ext cx="2251" cy="461"/>
              </a:xfrm>
              <a:prstGeom prst="roundRect">
                <a:avLst>
                  <a:gd name="adj" fmla="val 11921"/>
                </a:avLst>
              </a:prstGeom>
              <a:gradFill rotWithShape="1">
                <a:gsLst>
                  <a:gs pos="0">
                    <a:srgbClr val="99CCFF"/>
                  </a:gs>
                  <a:gs pos="100000">
                    <a:srgbClr val="4F81BD"/>
                  </a:gs>
                </a:gsLst>
                <a:lin ang="5400000" scaled="1"/>
              </a:gradFill>
              <a:ln w="38100">
                <a:solidFill>
                  <a:srgbClr val="FFFFFF"/>
                </a:solidFill>
                <a:round/>
              </a:ln>
            </p:spPr>
            <p:txBody>
              <a:bodyPr wrap="none" anchor="ctr"/>
              <a:lstStyle/>
              <a:p>
                <a:pPr algn="ctr" fontAlgn="auto">
                  <a:spcBef>
                    <a:spcPct val="50000"/>
                  </a:spcBef>
                  <a:spcAft>
                    <a:spcPts val="0"/>
                  </a:spcAft>
                  <a:defRPr/>
                </a:pPr>
                <a:endParaRPr lang="zh-CN" altLang="en-US" sz="1200" kern="0">
                  <a:solidFill>
                    <a:srgbClr val="006600"/>
                  </a:solidFill>
                  <a:ea typeface="黑体" panose="02010609060101010101" pitchFamily="2" charset="-122"/>
                </a:endParaRPr>
              </a:p>
            </p:txBody>
          </p:sp>
          <p:sp>
            <p:nvSpPr>
              <p:cNvPr id="211" name="Freeform 28"/>
              <p:cNvSpPr/>
              <p:nvPr/>
            </p:nvSpPr>
            <p:spPr bwMode="gray">
              <a:xfrm>
                <a:off x="874" y="2204"/>
                <a:ext cx="969" cy="393"/>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FF"/>
                  </a:gs>
                  <a:gs pos="100000">
                    <a:srgbClr val="4F81BD">
                      <a:alpha val="0"/>
                    </a:srgbClr>
                  </a:gs>
                </a:gsLst>
                <a:lin ang="2700000" scaled="1"/>
              </a:gradFill>
              <a:ln w="0">
                <a:noFill/>
                <a:round/>
              </a:ln>
            </p:spPr>
            <p:txBody>
              <a:bodyPr/>
              <a:lstStyle/>
              <a:p>
                <a:pPr algn="ctr" fontAlgn="auto">
                  <a:spcBef>
                    <a:spcPct val="50000"/>
                  </a:spcBef>
                  <a:spcAft>
                    <a:spcPts val="0"/>
                  </a:spcAft>
                  <a:defRPr/>
                </a:pPr>
                <a:endParaRPr lang="zh-CN" altLang="en-US" sz="1200" kern="0">
                  <a:solidFill>
                    <a:srgbClr val="006600"/>
                  </a:solidFill>
                  <a:ea typeface="黑体" panose="02010609060101010101" pitchFamily="2" charset="-122"/>
                </a:endParaRPr>
              </a:p>
            </p:txBody>
          </p:sp>
          <p:sp>
            <p:nvSpPr>
              <p:cNvPr id="85015" name="Text Box 30"/>
              <p:cNvSpPr txBox="1">
                <a:spLocks noChangeArrowheads="1"/>
              </p:cNvSpPr>
              <p:nvPr/>
            </p:nvSpPr>
            <p:spPr bwMode="auto">
              <a:xfrm>
                <a:off x="262" y="2310"/>
                <a:ext cx="2495"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Font typeface="Wingdings" panose="05000000000000000000" pitchFamily="2" charset="2"/>
                  <a:buNone/>
                </a:pPr>
                <a:r>
                  <a:rPr lang="zh-CN" altLang="en-US" sz="2800" b="1">
                    <a:solidFill>
                      <a:srgbClr val="000099"/>
                    </a:solidFill>
                    <a:latin typeface="黑体" panose="02010609060101010101" pitchFamily="2" charset="-122"/>
                    <a:ea typeface="黑体" panose="02010609060101010101" pitchFamily="2" charset="-122"/>
                  </a:rPr>
                  <a:t>拒绝服务</a:t>
                </a:r>
                <a:endParaRPr lang="en-US" altLang="zh-CN" sz="2800" b="1">
                  <a:solidFill>
                    <a:srgbClr val="000099"/>
                  </a:solidFill>
                  <a:latin typeface="黑体" panose="02010609060101010101" pitchFamily="2" charset="-122"/>
                  <a:ea typeface="黑体" panose="02010609060101010101" pitchFamily="2" charset="-122"/>
                </a:endParaRPr>
              </a:p>
            </p:txBody>
          </p:sp>
          <p:grpSp>
            <p:nvGrpSpPr>
              <p:cNvPr id="85016" name="Group 96"/>
              <p:cNvGrpSpPr/>
              <p:nvPr/>
            </p:nvGrpSpPr>
            <p:grpSpPr bwMode="auto">
              <a:xfrm>
                <a:off x="126" y="2357"/>
                <a:ext cx="260" cy="218"/>
                <a:chOff x="126" y="2516"/>
                <a:chExt cx="260" cy="218"/>
              </a:xfrm>
            </p:grpSpPr>
            <p:grpSp>
              <p:nvGrpSpPr>
                <p:cNvPr id="85017" name="Group 23"/>
                <p:cNvGrpSpPr/>
                <p:nvPr/>
              </p:nvGrpSpPr>
              <p:grpSpPr bwMode="auto">
                <a:xfrm>
                  <a:off x="126" y="2516"/>
                  <a:ext cx="260" cy="218"/>
                  <a:chOff x="2078" y="1680"/>
                  <a:chExt cx="1615" cy="1615"/>
                </a:xfrm>
              </p:grpSpPr>
              <p:sp>
                <p:nvSpPr>
                  <p:cNvPr id="216" name="Oval 24"/>
                  <p:cNvSpPr>
                    <a:spLocks noChangeArrowheads="1"/>
                  </p:cNvSpPr>
                  <p:nvPr/>
                </p:nvSpPr>
                <p:spPr bwMode="gray">
                  <a:xfrm>
                    <a:off x="2078" y="1682"/>
                    <a:ext cx="1615" cy="1611"/>
                  </a:xfrm>
                  <a:prstGeom prst="ellipse">
                    <a:avLst/>
                  </a:prstGeom>
                  <a:gradFill rotWithShape="1">
                    <a:gsLst>
                      <a:gs pos="0">
                        <a:srgbClr val="767676"/>
                      </a:gs>
                      <a:gs pos="50000">
                        <a:srgbClr val="FFFFFF"/>
                      </a:gs>
                      <a:gs pos="100000">
                        <a:srgbClr val="767676"/>
                      </a:gs>
                    </a:gsLst>
                    <a:lin ang="5400000" scaled="1"/>
                  </a:gradFill>
                  <a:ln w="57150" algn="ctr">
                    <a:noFill/>
                    <a:round/>
                  </a:ln>
                </p:spPr>
                <p:txBody>
                  <a:bodyPr wrap="none" anchor="ct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kumimoji="1" lang="zh-CN" altLang="en-US" sz="1000" kern="0">
                      <a:solidFill>
                        <a:sysClr val="windowText" lastClr="000000"/>
                      </a:solidFill>
                      <a:latin typeface="Gulim" pitchFamily="34" charset="-127"/>
                      <a:ea typeface="+mn-ea"/>
                    </a:endParaRPr>
                  </a:p>
                </p:txBody>
              </p:sp>
              <p:sp>
                <p:nvSpPr>
                  <p:cNvPr id="217" name="Oval 25"/>
                  <p:cNvSpPr>
                    <a:spLocks noChangeArrowheads="1"/>
                  </p:cNvSpPr>
                  <p:nvPr/>
                </p:nvSpPr>
                <p:spPr bwMode="gray">
                  <a:xfrm>
                    <a:off x="2171" y="1774"/>
                    <a:ext cx="1429" cy="1427"/>
                  </a:xfrm>
                  <a:prstGeom prst="ellipse">
                    <a:avLst/>
                  </a:prstGeom>
                  <a:gradFill rotWithShape="1">
                    <a:gsLst>
                      <a:gs pos="0">
                        <a:srgbClr val="A2A2A2"/>
                      </a:gs>
                      <a:gs pos="50000">
                        <a:srgbClr val="FFFFFF"/>
                      </a:gs>
                      <a:gs pos="100000">
                        <a:srgbClr val="A2A2A2"/>
                      </a:gs>
                    </a:gsLst>
                    <a:lin ang="0" scaled="1"/>
                  </a:gradFill>
                  <a:ln w="9525" algn="ctr">
                    <a:noFill/>
                    <a:round/>
                  </a:ln>
                </p:spPr>
                <p:txBody>
                  <a:bodyPr wrap="none" anchor="ct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kumimoji="1" lang="zh-CN" altLang="en-US" sz="1000" kern="0">
                      <a:solidFill>
                        <a:sysClr val="windowText" lastClr="000000"/>
                      </a:solidFill>
                      <a:latin typeface="Gulim" pitchFamily="34" charset="-127"/>
                      <a:ea typeface="+mn-ea"/>
                    </a:endParaRPr>
                  </a:p>
                </p:txBody>
              </p:sp>
              <p:sp>
                <p:nvSpPr>
                  <p:cNvPr id="218" name="Oval 26"/>
                  <p:cNvSpPr>
                    <a:spLocks noChangeArrowheads="1"/>
                  </p:cNvSpPr>
                  <p:nvPr/>
                </p:nvSpPr>
                <p:spPr bwMode="gray">
                  <a:xfrm>
                    <a:off x="2525" y="2096"/>
                    <a:ext cx="721" cy="769"/>
                  </a:xfrm>
                  <a:prstGeom prst="ellipse">
                    <a:avLst/>
                  </a:prstGeom>
                  <a:gradFill rotWithShape="1">
                    <a:gsLst>
                      <a:gs pos="0">
                        <a:srgbClr val="0000FF">
                          <a:gamma/>
                          <a:tint val="0"/>
                          <a:invGamma/>
                        </a:srgbClr>
                      </a:gs>
                      <a:gs pos="50000">
                        <a:srgbClr val="0000FF"/>
                      </a:gs>
                      <a:gs pos="100000">
                        <a:srgbClr val="0000FF">
                          <a:gamma/>
                          <a:tint val="0"/>
                          <a:invGamma/>
                        </a:srgbClr>
                      </a:gs>
                    </a:gsLst>
                    <a:lin ang="2700000" scaled="1"/>
                  </a:gradFill>
                  <a:ln w="38100" algn="ctr">
                    <a:noFill/>
                    <a:round/>
                  </a:ln>
                  <a:effectLst/>
                </p:spPr>
                <p:txBody>
                  <a:bodyPr wrap="none" anchor="ctr">
                    <a:spAutoFit/>
                  </a:bodyP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kumimoji="1" lang="zh-CN" altLang="en-US" sz="1000" kern="0">
                      <a:solidFill>
                        <a:sysClr val="windowText" lastClr="000000"/>
                      </a:solidFill>
                      <a:latin typeface="Gulim" pitchFamily="34" charset="-127"/>
                      <a:ea typeface="+mn-ea"/>
                    </a:endParaRPr>
                  </a:p>
                </p:txBody>
              </p:sp>
              <p:sp>
                <p:nvSpPr>
                  <p:cNvPr id="219" name="Oval 27"/>
                  <p:cNvSpPr>
                    <a:spLocks noChangeArrowheads="1"/>
                  </p:cNvSpPr>
                  <p:nvPr/>
                </p:nvSpPr>
                <p:spPr bwMode="gray">
                  <a:xfrm>
                    <a:off x="2525" y="2096"/>
                    <a:ext cx="721" cy="769"/>
                  </a:xfrm>
                  <a:prstGeom prst="ellipse">
                    <a:avLst/>
                  </a:prstGeom>
                  <a:gradFill rotWithShape="1">
                    <a:gsLst>
                      <a:gs pos="0">
                        <a:srgbClr val="21B3E1"/>
                      </a:gs>
                      <a:gs pos="100000">
                        <a:srgbClr val="0F5368"/>
                      </a:gs>
                    </a:gsLst>
                    <a:lin ang="5400000" scaled="1"/>
                  </a:gradFill>
                  <a:ln w="38100" algn="ctr">
                    <a:noFill/>
                    <a:round/>
                  </a:ln>
                </p:spPr>
                <p:txBody>
                  <a:bodyPr wrap="none" anchor="ctr">
                    <a:spAutoFit/>
                  </a:bodyP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kumimoji="1" lang="zh-CN" altLang="en-US" sz="1000" kern="0">
                      <a:solidFill>
                        <a:sysClr val="windowText" lastClr="000000"/>
                      </a:solidFill>
                      <a:latin typeface="Gulim" pitchFamily="34" charset="-127"/>
                      <a:ea typeface="+mn-ea"/>
                    </a:endParaRPr>
                  </a:p>
                </p:txBody>
              </p:sp>
              <p:sp>
                <p:nvSpPr>
                  <p:cNvPr id="220" name="Oval 28"/>
                  <p:cNvSpPr>
                    <a:spLocks noChangeArrowheads="1"/>
                  </p:cNvSpPr>
                  <p:nvPr/>
                </p:nvSpPr>
                <p:spPr bwMode="gray">
                  <a:xfrm>
                    <a:off x="2333" y="2105"/>
                    <a:ext cx="1099" cy="769"/>
                  </a:xfrm>
                  <a:prstGeom prst="ellipse">
                    <a:avLst/>
                  </a:prstGeom>
                  <a:gradFill rotWithShape="1">
                    <a:gsLst>
                      <a:gs pos="0">
                        <a:srgbClr val="0000FF">
                          <a:gamma/>
                          <a:shade val="54118"/>
                          <a:invGamma/>
                        </a:srgbClr>
                      </a:gs>
                      <a:gs pos="50000">
                        <a:srgbClr val="0000FF"/>
                      </a:gs>
                      <a:gs pos="100000">
                        <a:srgbClr val="0000FF">
                          <a:gamma/>
                          <a:shade val="54118"/>
                          <a:invGamma/>
                        </a:srgbClr>
                      </a:gs>
                    </a:gsLst>
                    <a:lin ang="18900000" scaled="1"/>
                  </a:gradFill>
                  <a:ln w="38100" algn="ctr">
                    <a:noFill/>
                    <a:round/>
                  </a:ln>
                  <a:effectLst/>
                </p:spPr>
                <p:txBody>
                  <a:bodyPr anchor="ctr">
                    <a:spAutoFit/>
                  </a:bodyP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kumimoji="1" lang="zh-CN" altLang="en-US" sz="1000" kern="0">
                      <a:solidFill>
                        <a:sysClr val="windowText" lastClr="000000"/>
                      </a:solidFill>
                      <a:latin typeface="Gulim" pitchFamily="34" charset="-127"/>
                      <a:ea typeface="+mn-ea"/>
                    </a:endParaRPr>
                  </a:p>
                </p:txBody>
              </p:sp>
              <p:sp>
                <p:nvSpPr>
                  <p:cNvPr id="221" name="Oval 29"/>
                  <p:cNvSpPr>
                    <a:spLocks noChangeArrowheads="1"/>
                  </p:cNvSpPr>
                  <p:nvPr/>
                </p:nvSpPr>
                <p:spPr bwMode="gray">
                  <a:xfrm>
                    <a:off x="2339" y="2105"/>
                    <a:ext cx="1087" cy="769"/>
                  </a:xfrm>
                  <a:prstGeom prst="ellipse">
                    <a:avLst/>
                  </a:prstGeom>
                  <a:gradFill rotWithShape="1">
                    <a:gsLst>
                      <a:gs pos="0">
                        <a:srgbClr val="21B3E1"/>
                      </a:gs>
                      <a:gs pos="100000">
                        <a:srgbClr val="10576D"/>
                      </a:gs>
                    </a:gsLst>
                    <a:lin ang="2700000" scaled="1"/>
                  </a:gradFill>
                  <a:ln w="38100" algn="ctr">
                    <a:noFill/>
                    <a:round/>
                  </a:ln>
                </p:spPr>
                <p:txBody>
                  <a:bodyPr anchor="ctr">
                    <a:spAutoFit/>
                  </a:bodyP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kumimoji="1" lang="zh-CN" altLang="en-US" sz="1000" kern="0">
                      <a:solidFill>
                        <a:sysClr val="windowText" lastClr="000000"/>
                      </a:solidFill>
                      <a:latin typeface="Gulim" pitchFamily="34" charset="-127"/>
                      <a:ea typeface="+mn-ea"/>
                    </a:endParaRPr>
                  </a:p>
                </p:txBody>
              </p:sp>
            </p:grpSp>
            <p:sp>
              <p:nvSpPr>
                <p:cNvPr id="215" name="Text Box 91"/>
                <p:cNvSpPr txBox="1">
                  <a:spLocks noChangeArrowheads="1"/>
                </p:cNvSpPr>
                <p:nvPr/>
              </p:nvSpPr>
              <p:spPr bwMode="auto">
                <a:xfrm>
                  <a:off x="156" y="2519"/>
                  <a:ext cx="182" cy="144"/>
                </a:xfrm>
                <a:prstGeom prst="rect">
                  <a:avLst/>
                </a:prstGeom>
                <a:noFill/>
                <a:ln w="9525">
                  <a:noFill/>
                  <a:miter lim="800000"/>
                </a:ln>
                <a:effectLst>
                  <a:prstShdw prst="shdw13" dist="53882" dir="13500000">
                    <a:srgbClr val="EEECE1">
                      <a:alpha val="50000"/>
                    </a:srgbClr>
                  </a:prstShdw>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b="1">
                      <a:solidFill>
                        <a:srgbClr val="000000"/>
                      </a:solidFill>
                      <a:effectLst>
                        <a:outerShdw blurRad="38100" dist="38100" dir="2700000" algn="tl">
                          <a:srgbClr val="C0C0C0"/>
                        </a:outerShdw>
                      </a:effectLst>
                      <a:latin typeface="Brush Script MT" pitchFamily="66" charset="0"/>
                      <a:ea typeface="굴림" pitchFamily="34" charset="-127"/>
                    </a:rPr>
                    <a:t>3</a:t>
                  </a:r>
                  <a:endParaRPr lang="en-US" altLang="zh-CN" b="1">
                    <a:solidFill>
                      <a:srgbClr val="000000"/>
                    </a:solidFill>
                    <a:effectLst>
                      <a:outerShdw blurRad="38100" dist="38100" dir="2700000" algn="tl">
                        <a:srgbClr val="C0C0C0"/>
                      </a:outerShdw>
                    </a:effectLst>
                    <a:latin typeface="Brush Script MT" pitchFamily="66" charset="0"/>
                    <a:ea typeface="굴림" pitchFamily="34" charset="-127"/>
                  </a:endParaRPr>
                </a:p>
              </p:txBody>
            </p:sp>
          </p:grpSp>
        </p:grpSp>
        <p:grpSp>
          <p:nvGrpSpPr>
            <p:cNvPr id="84998" name="Group 104"/>
            <p:cNvGrpSpPr/>
            <p:nvPr/>
          </p:nvGrpSpPr>
          <p:grpSpPr bwMode="auto">
            <a:xfrm>
              <a:off x="3149" y="2380"/>
              <a:ext cx="2667" cy="596"/>
              <a:chOff x="3381" y="2100"/>
              <a:chExt cx="2667" cy="596"/>
            </a:xfrm>
          </p:grpSpPr>
          <p:sp>
            <p:nvSpPr>
              <p:cNvPr id="196" name="AutoShape 25"/>
              <p:cNvSpPr>
                <a:spLocks noChangeArrowheads="1"/>
              </p:cNvSpPr>
              <p:nvPr/>
            </p:nvSpPr>
            <p:spPr bwMode="gray">
              <a:xfrm>
                <a:off x="3381" y="2100"/>
                <a:ext cx="2667" cy="596"/>
              </a:xfrm>
              <a:prstGeom prst="roundRect">
                <a:avLst>
                  <a:gd name="adj" fmla="val 10889"/>
                </a:avLst>
              </a:prstGeom>
              <a:gradFill rotWithShape="1">
                <a:gsLst>
                  <a:gs pos="0">
                    <a:srgbClr val="DDDDDD"/>
                  </a:gs>
                  <a:gs pos="50000">
                    <a:srgbClr val="DDDDDD">
                      <a:gamma/>
                      <a:tint val="48627"/>
                      <a:invGamma/>
                    </a:srgbClr>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p>
                <a:pPr algn="ctr" fontAlgn="auto">
                  <a:spcBef>
                    <a:spcPct val="50000"/>
                  </a:spcBef>
                  <a:spcAft>
                    <a:spcPts val="0"/>
                  </a:spcAft>
                  <a:defRPr/>
                </a:pPr>
                <a:endParaRPr lang="zh-CN" altLang="en-US" sz="1200" kern="0">
                  <a:solidFill>
                    <a:srgbClr val="006600"/>
                  </a:solidFill>
                  <a:ea typeface="黑体" panose="02010609060101010101" pitchFamily="2" charset="-122"/>
                </a:endParaRPr>
              </a:p>
            </p:txBody>
          </p:sp>
          <p:sp>
            <p:nvSpPr>
              <p:cNvPr id="197" name="AutoShape 27"/>
              <p:cNvSpPr>
                <a:spLocks noChangeArrowheads="1"/>
              </p:cNvSpPr>
              <p:nvPr/>
            </p:nvSpPr>
            <p:spPr bwMode="gray">
              <a:xfrm>
                <a:off x="3619" y="2153"/>
                <a:ext cx="2298" cy="506"/>
              </a:xfrm>
              <a:prstGeom prst="roundRect">
                <a:avLst>
                  <a:gd name="adj" fmla="val 11921"/>
                </a:avLst>
              </a:prstGeom>
              <a:gradFill rotWithShape="1">
                <a:gsLst>
                  <a:gs pos="0">
                    <a:srgbClr val="99CCFF"/>
                  </a:gs>
                  <a:gs pos="100000">
                    <a:srgbClr val="4F81BD"/>
                  </a:gs>
                </a:gsLst>
                <a:lin ang="5400000" scaled="1"/>
              </a:gradFill>
              <a:ln w="38100">
                <a:solidFill>
                  <a:srgbClr val="FFFFFF"/>
                </a:solidFill>
                <a:round/>
              </a:ln>
            </p:spPr>
            <p:txBody>
              <a:bodyPr wrap="none" anchor="ctr"/>
              <a:lstStyle/>
              <a:p>
                <a:pPr algn="ctr" fontAlgn="auto">
                  <a:spcBef>
                    <a:spcPct val="50000"/>
                  </a:spcBef>
                  <a:spcAft>
                    <a:spcPts val="0"/>
                  </a:spcAft>
                  <a:defRPr/>
                </a:pPr>
                <a:endParaRPr lang="zh-CN" altLang="en-US" sz="1200" kern="0">
                  <a:solidFill>
                    <a:srgbClr val="006600"/>
                  </a:solidFill>
                  <a:ea typeface="黑体" panose="02010609060101010101" pitchFamily="2" charset="-122"/>
                </a:endParaRPr>
              </a:p>
            </p:txBody>
          </p:sp>
          <p:sp>
            <p:nvSpPr>
              <p:cNvPr id="198" name="Freeform 28"/>
              <p:cNvSpPr/>
              <p:nvPr/>
            </p:nvSpPr>
            <p:spPr bwMode="gray">
              <a:xfrm>
                <a:off x="4142" y="2204"/>
                <a:ext cx="969" cy="393"/>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9CCFF"/>
                  </a:gs>
                  <a:gs pos="100000">
                    <a:srgbClr val="4F81BD">
                      <a:alpha val="0"/>
                    </a:srgbClr>
                  </a:gs>
                </a:gsLst>
                <a:lin ang="2700000" scaled="1"/>
              </a:gradFill>
              <a:ln w="0">
                <a:noFill/>
                <a:round/>
              </a:ln>
            </p:spPr>
            <p:txBody>
              <a:bodyPr/>
              <a:lstStyle/>
              <a:p>
                <a:pPr algn="ctr" fontAlgn="auto">
                  <a:spcBef>
                    <a:spcPct val="50000"/>
                  </a:spcBef>
                  <a:spcAft>
                    <a:spcPts val="0"/>
                  </a:spcAft>
                  <a:defRPr/>
                </a:pPr>
                <a:endParaRPr lang="zh-CN" altLang="en-US" sz="1200" kern="0">
                  <a:solidFill>
                    <a:srgbClr val="006600"/>
                  </a:solidFill>
                  <a:ea typeface="黑体" panose="02010609060101010101" pitchFamily="2" charset="-122"/>
                </a:endParaRPr>
              </a:p>
            </p:txBody>
          </p:sp>
          <p:sp>
            <p:nvSpPr>
              <p:cNvPr id="85002" name="Text Box 30"/>
              <p:cNvSpPr txBox="1">
                <a:spLocks noChangeArrowheads="1"/>
              </p:cNvSpPr>
              <p:nvPr/>
            </p:nvSpPr>
            <p:spPr bwMode="auto">
              <a:xfrm>
                <a:off x="3483" y="2251"/>
                <a:ext cx="2449"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spcBef>
                    <a:spcPct val="50000"/>
                  </a:spcBef>
                </a:pPr>
                <a:r>
                  <a:rPr lang="zh-CN" altLang="en-US" sz="2800" b="1">
                    <a:solidFill>
                      <a:srgbClr val="000099"/>
                    </a:solidFill>
                    <a:latin typeface="黑体" panose="02010609060101010101" pitchFamily="2" charset="-122"/>
                    <a:ea typeface="黑体" panose="02010609060101010101" pitchFamily="2" charset="-122"/>
                  </a:rPr>
                  <a:t>非法使用</a:t>
                </a:r>
                <a:endParaRPr lang="en-US" altLang="zh-CN" sz="2800" b="1">
                  <a:solidFill>
                    <a:srgbClr val="000099"/>
                  </a:solidFill>
                  <a:latin typeface="黑体" panose="02010609060101010101" pitchFamily="2" charset="-122"/>
                  <a:ea typeface="黑体" panose="02010609060101010101" pitchFamily="2" charset="-122"/>
                </a:endParaRPr>
              </a:p>
            </p:txBody>
          </p:sp>
          <p:grpSp>
            <p:nvGrpSpPr>
              <p:cNvPr id="85003" name="Group 99"/>
              <p:cNvGrpSpPr/>
              <p:nvPr/>
            </p:nvGrpSpPr>
            <p:grpSpPr bwMode="auto">
              <a:xfrm>
                <a:off x="3392" y="2324"/>
                <a:ext cx="243" cy="218"/>
                <a:chOff x="3392" y="2516"/>
                <a:chExt cx="243" cy="218"/>
              </a:xfrm>
            </p:grpSpPr>
            <p:grpSp>
              <p:nvGrpSpPr>
                <p:cNvPr id="85004" name="Group 47"/>
                <p:cNvGrpSpPr/>
                <p:nvPr/>
              </p:nvGrpSpPr>
              <p:grpSpPr bwMode="auto">
                <a:xfrm>
                  <a:off x="3392" y="2516"/>
                  <a:ext cx="243" cy="218"/>
                  <a:chOff x="2078" y="1680"/>
                  <a:chExt cx="1615" cy="1615"/>
                </a:xfrm>
              </p:grpSpPr>
              <p:sp>
                <p:nvSpPr>
                  <p:cNvPr id="203" name="Oval 48"/>
                  <p:cNvSpPr>
                    <a:spLocks noChangeArrowheads="1"/>
                  </p:cNvSpPr>
                  <p:nvPr/>
                </p:nvSpPr>
                <p:spPr bwMode="gray">
                  <a:xfrm>
                    <a:off x="2078" y="1678"/>
                    <a:ext cx="1615" cy="1616"/>
                  </a:xfrm>
                  <a:prstGeom prst="ellipse">
                    <a:avLst/>
                  </a:prstGeom>
                  <a:gradFill rotWithShape="1">
                    <a:gsLst>
                      <a:gs pos="0">
                        <a:srgbClr val="767676"/>
                      </a:gs>
                      <a:gs pos="50000">
                        <a:srgbClr val="FFFFFF"/>
                      </a:gs>
                      <a:gs pos="100000">
                        <a:srgbClr val="767676"/>
                      </a:gs>
                    </a:gsLst>
                    <a:lin ang="5400000" scaled="1"/>
                  </a:gradFill>
                  <a:ln w="57150" algn="ctr">
                    <a:noFill/>
                    <a:round/>
                  </a:ln>
                </p:spPr>
                <p:txBody>
                  <a:bodyPr wrap="none" anchor="ct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kumimoji="1" lang="zh-CN" altLang="en-US" sz="1000" kern="0">
                      <a:solidFill>
                        <a:sysClr val="windowText" lastClr="000000"/>
                      </a:solidFill>
                      <a:latin typeface="Gulim" pitchFamily="34" charset="-127"/>
                      <a:ea typeface="+mn-ea"/>
                    </a:endParaRPr>
                  </a:p>
                </p:txBody>
              </p:sp>
              <p:sp>
                <p:nvSpPr>
                  <p:cNvPr id="204" name="Oval 49"/>
                  <p:cNvSpPr>
                    <a:spLocks noChangeArrowheads="1"/>
                  </p:cNvSpPr>
                  <p:nvPr/>
                </p:nvSpPr>
                <p:spPr bwMode="gray">
                  <a:xfrm>
                    <a:off x="2171" y="1770"/>
                    <a:ext cx="1429" cy="1432"/>
                  </a:xfrm>
                  <a:prstGeom prst="ellipse">
                    <a:avLst/>
                  </a:prstGeom>
                  <a:gradFill rotWithShape="1">
                    <a:gsLst>
                      <a:gs pos="0">
                        <a:srgbClr val="A2A2A2"/>
                      </a:gs>
                      <a:gs pos="50000">
                        <a:srgbClr val="FFFFFF"/>
                      </a:gs>
                      <a:gs pos="100000">
                        <a:srgbClr val="A2A2A2"/>
                      </a:gs>
                    </a:gsLst>
                    <a:lin ang="0" scaled="1"/>
                  </a:gradFill>
                  <a:ln w="9525" algn="ctr">
                    <a:noFill/>
                    <a:round/>
                  </a:ln>
                </p:spPr>
                <p:txBody>
                  <a:bodyPr wrap="none" anchor="ct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kumimoji="1" lang="zh-CN" altLang="en-US" sz="1000" kern="0">
                      <a:solidFill>
                        <a:sysClr val="windowText" lastClr="000000"/>
                      </a:solidFill>
                      <a:latin typeface="Gulim" pitchFamily="34" charset="-127"/>
                      <a:ea typeface="+mn-ea"/>
                    </a:endParaRPr>
                  </a:p>
                </p:txBody>
              </p:sp>
              <p:sp>
                <p:nvSpPr>
                  <p:cNvPr id="205" name="Oval 50"/>
                  <p:cNvSpPr>
                    <a:spLocks noChangeArrowheads="1"/>
                  </p:cNvSpPr>
                  <p:nvPr/>
                </p:nvSpPr>
                <p:spPr bwMode="gray">
                  <a:xfrm>
                    <a:off x="2497" y="2097"/>
                    <a:ext cx="771" cy="769"/>
                  </a:xfrm>
                  <a:prstGeom prst="ellipse">
                    <a:avLst/>
                  </a:prstGeom>
                  <a:gradFill rotWithShape="1">
                    <a:gsLst>
                      <a:gs pos="0">
                        <a:srgbClr val="0000FF">
                          <a:gamma/>
                          <a:tint val="0"/>
                          <a:invGamma/>
                        </a:srgbClr>
                      </a:gs>
                      <a:gs pos="50000">
                        <a:srgbClr val="0000FF"/>
                      </a:gs>
                      <a:gs pos="100000">
                        <a:srgbClr val="0000FF">
                          <a:gamma/>
                          <a:tint val="0"/>
                          <a:invGamma/>
                        </a:srgbClr>
                      </a:gs>
                    </a:gsLst>
                    <a:lin ang="2700000" scaled="1"/>
                  </a:gradFill>
                  <a:ln w="38100" algn="ctr">
                    <a:noFill/>
                    <a:round/>
                  </a:ln>
                  <a:effectLst/>
                </p:spPr>
                <p:txBody>
                  <a:bodyPr wrap="none" anchor="ctr">
                    <a:spAutoFit/>
                  </a:bodyP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kumimoji="1" lang="zh-CN" altLang="en-US" sz="1000" kern="0">
                      <a:solidFill>
                        <a:sysClr val="windowText" lastClr="000000"/>
                      </a:solidFill>
                      <a:latin typeface="Gulim" pitchFamily="34" charset="-127"/>
                      <a:ea typeface="+mn-ea"/>
                    </a:endParaRPr>
                  </a:p>
                </p:txBody>
              </p:sp>
              <p:sp>
                <p:nvSpPr>
                  <p:cNvPr id="206" name="Oval 51"/>
                  <p:cNvSpPr>
                    <a:spLocks noChangeArrowheads="1"/>
                  </p:cNvSpPr>
                  <p:nvPr/>
                </p:nvSpPr>
                <p:spPr bwMode="gray">
                  <a:xfrm>
                    <a:off x="2497" y="2097"/>
                    <a:ext cx="771" cy="769"/>
                  </a:xfrm>
                  <a:prstGeom prst="ellipse">
                    <a:avLst/>
                  </a:prstGeom>
                  <a:gradFill rotWithShape="1">
                    <a:gsLst>
                      <a:gs pos="0">
                        <a:srgbClr val="000000"/>
                      </a:gs>
                      <a:gs pos="100000">
                        <a:srgbClr val="E35E23"/>
                      </a:gs>
                    </a:gsLst>
                    <a:lin ang="2700000" scaled="1"/>
                  </a:gradFill>
                  <a:ln w="38100" algn="ctr">
                    <a:noFill/>
                    <a:round/>
                  </a:ln>
                </p:spPr>
                <p:txBody>
                  <a:bodyPr wrap="none" anchor="ctr">
                    <a:spAutoFit/>
                  </a:bodyP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kumimoji="1" lang="zh-CN" altLang="en-US" sz="1000" kern="0">
                      <a:solidFill>
                        <a:sysClr val="windowText" lastClr="000000"/>
                      </a:solidFill>
                      <a:latin typeface="Gulim" pitchFamily="34" charset="-127"/>
                      <a:ea typeface="+mn-ea"/>
                    </a:endParaRPr>
                  </a:p>
                </p:txBody>
              </p:sp>
              <p:sp>
                <p:nvSpPr>
                  <p:cNvPr id="207" name="Oval 52"/>
                  <p:cNvSpPr>
                    <a:spLocks noChangeArrowheads="1"/>
                  </p:cNvSpPr>
                  <p:nvPr/>
                </p:nvSpPr>
                <p:spPr bwMode="gray">
                  <a:xfrm>
                    <a:off x="2337" y="2106"/>
                    <a:ext cx="1097" cy="769"/>
                  </a:xfrm>
                  <a:prstGeom prst="ellipse">
                    <a:avLst/>
                  </a:prstGeom>
                  <a:gradFill rotWithShape="1">
                    <a:gsLst>
                      <a:gs pos="0">
                        <a:srgbClr val="0000FF">
                          <a:gamma/>
                          <a:shade val="54118"/>
                          <a:invGamma/>
                        </a:srgbClr>
                      </a:gs>
                      <a:gs pos="50000">
                        <a:srgbClr val="0000FF"/>
                      </a:gs>
                      <a:gs pos="100000">
                        <a:srgbClr val="0000FF">
                          <a:gamma/>
                          <a:shade val="54118"/>
                          <a:invGamma/>
                        </a:srgbClr>
                      </a:gs>
                    </a:gsLst>
                    <a:lin ang="18900000" scaled="1"/>
                  </a:gradFill>
                  <a:ln w="38100" algn="ctr">
                    <a:noFill/>
                    <a:round/>
                  </a:ln>
                  <a:effectLst/>
                </p:spPr>
                <p:txBody>
                  <a:bodyPr anchor="ctr">
                    <a:spAutoFit/>
                  </a:bodyP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kumimoji="1" lang="zh-CN" altLang="en-US" sz="1000" kern="0">
                      <a:solidFill>
                        <a:sysClr val="windowText" lastClr="000000"/>
                      </a:solidFill>
                      <a:latin typeface="Gulim" pitchFamily="34" charset="-127"/>
                      <a:ea typeface="+mn-ea"/>
                    </a:endParaRPr>
                  </a:p>
                </p:txBody>
              </p:sp>
              <p:sp>
                <p:nvSpPr>
                  <p:cNvPr id="208" name="Oval 53"/>
                  <p:cNvSpPr>
                    <a:spLocks noChangeArrowheads="1"/>
                  </p:cNvSpPr>
                  <p:nvPr/>
                </p:nvSpPr>
                <p:spPr bwMode="gray">
                  <a:xfrm>
                    <a:off x="2337" y="2106"/>
                    <a:ext cx="1097" cy="769"/>
                  </a:xfrm>
                  <a:prstGeom prst="ellipse">
                    <a:avLst/>
                  </a:prstGeom>
                  <a:gradFill rotWithShape="1">
                    <a:gsLst>
                      <a:gs pos="0">
                        <a:srgbClr val="E35E23"/>
                      </a:gs>
                      <a:gs pos="100000">
                        <a:srgbClr val="6E2E11"/>
                      </a:gs>
                    </a:gsLst>
                    <a:lin ang="2700000" scaled="1"/>
                  </a:gradFill>
                  <a:ln w="38100" algn="ctr">
                    <a:noFill/>
                    <a:round/>
                  </a:ln>
                </p:spPr>
                <p:txBody>
                  <a:bodyPr anchor="ctr">
                    <a:spAutoFit/>
                  </a:bodyPr>
                  <a:lstStyle/>
                  <a:p>
                    <a:pPr algn="ctr" eaLnBrk="1" fontAlgn="auto" latinLnBrk="1" hangingPunct="1">
                      <a:lnSpc>
                        <a:spcPct val="80000"/>
                      </a:lnSpc>
                      <a:spcBef>
                        <a:spcPct val="50000"/>
                      </a:spcBef>
                      <a:spcAft>
                        <a:spcPts val="0"/>
                      </a:spcAft>
                      <a:buClr>
                        <a:srgbClr val="FF0000"/>
                      </a:buClr>
                      <a:buFont typeface="Wingdings" panose="05000000000000000000" pitchFamily="2" charset="2"/>
                      <a:buNone/>
                      <a:defRPr/>
                    </a:pPr>
                    <a:endParaRPr kumimoji="1" lang="zh-CN" altLang="en-US" sz="1000" kern="0">
                      <a:solidFill>
                        <a:sysClr val="windowText" lastClr="000000"/>
                      </a:solidFill>
                      <a:latin typeface="Gulim" pitchFamily="34" charset="-127"/>
                      <a:ea typeface="+mn-ea"/>
                    </a:endParaRPr>
                  </a:p>
                </p:txBody>
              </p:sp>
            </p:grpSp>
            <p:sp>
              <p:nvSpPr>
                <p:cNvPr id="202" name="Text Box 92"/>
                <p:cNvSpPr txBox="1">
                  <a:spLocks noChangeArrowheads="1"/>
                </p:cNvSpPr>
                <p:nvPr/>
              </p:nvSpPr>
              <p:spPr bwMode="auto">
                <a:xfrm>
                  <a:off x="3424" y="2524"/>
                  <a:ext cx="182" cy="143"/>
                </a:xfrm>
                <a:prstGeom prst="rect">
                  <a:avLst/>
                </a:prstGeom>
                <a:noFill/>
                <a:ln w="9525">
                  <a:noFill/>
                  <a:miter lim="800000"/>
                </a:ln>
                <a:effectLst>
                  <a:prstShdw prst="shdw13" dist="53882" dir="13500000">
                    <a:srgbClr val="EEECE1">
                      <a:alpha val="50000"/>
                    </a:srgbClr>
                  </a:prstShdw>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lang="en-US" altLang="zh-CN" b="1">
                      <a:solidFill>
                        <a:srgbClr val="000000"/>
                      </a:solidFill>
                      <a:effectLst>
                        <a:outerShdw blurRad="38100" dist="38100" dir="2700000" algn="tl">
                          <a:srgbClr val="C0C0C0"/>
                        </a:outerShdw>
                      </a:effectLst>
                      <a:latin typeface="Brush Script MT" pitchFamily="66" charset="0"/>
                      <a:ea typeface="굴림" pitchFamily="34" charset="-127"/>
                    </a:rPr>
                    <a:t>4</a:t>
                  </a:r>
                  <a:endParaRPr lang="en-US" altLang="zh-CN" b="1">
                    <a:solidFill>
                      <a:srgbClr val="000000"/>
                    </a:solidFill>
                    <a:effectLst>
                      <a:outerShdw blurRad="38100" dist="38100" dir="2700000" algn="tl">
                        <a:srgbClr val="C0C0C0"/>
                      </a:outerShdw>
                    </a:effectLst>
                    <a:latin typeface="Brush Script MT" pitchFamily="66" charset="0"/>
                    <a:ea typeface="굴림" pitchFamily="34" charset="-127"/>
                  </a:endParaRPr>
                </a:p>
              </p:txBody>
            </p:sp>
          </p:grpSp>
        </p:gr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txBox="1">
            <a:spLocks noChangeArrowheads="1"/>
          </p:cNvSpPr>
          <p:nvPr/>
        </p:nvSpPr>
        <p:spPr bwMode="auto">
          <a:xfrm>
            <a:off x="0" y="142875"/>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4000" b="1">
                <a:solidFill>
                  <a:schemeClr val="bg1"/>
                </a:solidFill>
                <a:latin typeface="Times New Roman" panose="02020603050405020304" pitchFamily="18" charset="0"/>
                <a:ea typeface="黑体" panose="02010609060101010101" pitchFamily="2" charset="-122"/>
              </a:rPr>
              <a:t>1.2 </a:t>
            </a:r>
            <a:r>
              <a:rPr lang="zh-CN" altLang="en-US" sz="3600" b="1">
                <a:solidFill>
                  <a:schemeClr val="bg1"/>
                </a:solidFill>
                <a:latin typeface="Times New Roman" panose="02020603050405020304" pitchFamily="18" charset="0"/>
                <a:ea typeface="黑体" panose="02010609060101010101" pitchFamily="2" charset="-122"/>
              </a:rPr>
              <a:t>安全威胁与防护措施</a:t>
            </a:r>
            <a:r>
              <a:rPr lang="en-US" altLang="zh-CN" sz="4000" b="1">
                <a:solidFill>
                  <a:schemeClr val="bg1"/>
                </a:solidFill>
                <a:latin typeface="Times New Roman" panose="02020603050405020304" pitchFamily="18" charset="0"/>
                <a:ea typeface="黑体" panose="02010609060101010101" pitchFamily="2" charset="-122"/>
              </a:rPr>
              <a:t>——</a:t>
            </a:r>
            <a:r>
              <a:rPr lang="zh-CN" altLang="en-US" sz="3200" b="1">
                <a:solidFill>
                  <a:schemeClr val="bg1"/>
                </a:solidFill>
                <a:latin typeface="Times New Roman" panose="02020603050405020304" pitchFamily="18" charset="0"/>
                <a:ea typeface="黑体" panose="02010609060101010101" pitchFamily="2" charset="-122"/>
              </a:rPr>
              <a:t>主要可实现威胁</a:t>
            </a:r>
            <a:endParaRPr lang="zh-CN" altLang="en-US" sz="3200" b="1">
              <a:solidFill>
                <a:schemeClr val="bg1"/>
              </a:solidFill>
              <a:latin typeface="Times New Roman" panose="02020603050405020304" pitchFamily="18" charset="0"/>
              <a:ea typeface="黑体" panose="02010609060101010101" pitchFamily="2" charset="-122"/>
            </a:endParaRPr>
          </a:p>
        </p:txBody>
      </p:sp>
      <p:grpSp>
        <p:nvGrpSpPr>
          <p:cNvPr id="86019" name="Group 29"/>
          <p:cNvGrpSpPr/>
          <p:nvPr/>
        </p:nvGrpSpPr>
        <p:grpSpPr bwMode="auto">
          <a:xfrm>
            <a:off x="285750" y="1214438"/>
            <a:ext cx="4595813" cy="722312"/>
            <a:chOff x="180" y="765"/>
            <a:chExt cx="2895" cy="455"/>
          </a:xfrm>
        </p:grpSpPr>
        <p:grpSp>
          <p:nvGrpSpPr>
            <p:cNvPr id="86039" name="组合 30"/>
            <p:cNvGrpSpPr/>
            <p:nvPr/>
          </p:nvGrpSpPr>
          <p:grpSpPr bwMode="auto">
            <a:xfrm>
              <a:off x="225" y="765"/>
              <a:ext cx="2850" cy="455"/>
              <a:chOff x="804866" y="1214422"/>
              <a:chExt cx="4525050" cy="722312"/>
            </a:xfrm>
          </p:grpSpPr>
          <p:sp>
            <p:nvSpPr>
              <p:cNvPr id="86041" name="Freeform 4"/>
              <p:cNvSpPr>
                <a:spLocks noChangeArrowheads="1"/>
              </p:cNvSpPr>
              <p:nvPr/>
            </p:nvSpPr>
            <p:spPr bwMode="auto">
              <a:xfrm>
                <a:off x="804866" y="1214422"/>
                <a:ext cx="3267562" cy="722312"/>
              </a:xfrm>
              <a:custGeom>
                <a:avLst/>
                <a:gdLst>
                  <a:gd name="T0" fmla="*/ 0 w 1710"/>
                  <a:gd name="T1" fmla="*/ 0 h 433"/>
                  <a:gd name="T2" fmla="*/ 3026794 w 1710"/>
                  <a:gd name="T3" fmla="*/ 0 h 433"/>
                  <a:gd name="T4" fmla="*/ 3265651 w 1710"/>
                  <a:gd name="T5" fmla="*/ 360322 h 433"/>
                  <a:gd name="T6" fmla="*/ 3026794 w 1710"/>
                  <a:gd name="T7" fmla="*/ 720644 h 433"/>
                  <a:gd name="T8" fmla="*/ 0 w 1710"/>
                  <a:gd name="T9" fmla="*/ 720644 h 433"/>
                  <a:gd name="T10" fmla="*/ 238857 w 1710"/>
                  <a:gd name="T11" fmla="*/ 360322 h 433"/>
                  <a:gd name="T12" fmla="*/ 0 w 1710"/>
                  <a:gd name="T13" fmla="*/ 0 h 4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10" h="433">
                    <a:moveTo>
                      <a:pt x="0" y="0"/>
                    </a:moveTo>
                    <a:lnTo>
                      <a:pt x="1584" y="0"/>
                    </a:lnTo>
                    <a:lnTo>
                      <a:pt x="1709" y="216"/>
                    </a:lnTo>
                    <a:lnTo>
                      <a:pt x="1584" y="432"/>
                    </a:lnTo>
                    <a:lnTo>
                      <a:pt x="0" y="432"/>
                    </a:lnTo>
                    <a:lnTo>
                      <a:pt x="125" y="216"/>
                    </a:lnTo>
                    <a:lnTo>
                      <a:pt x="0" y="0"/>
                    </a:lnTo>
                    <a:close/>
                  </a:path>
                </a:pathLst>
              </a:custGeom>
              <a:noFill/>
              <a:ln w="38100">
                <a:solidFill>
                  <a:srgbClr val="0070C0"/>
                </a:solidFill>
                <a:round/>
              </a:ln>
              <a:effectLst>
                <a:outerShdw dist="57148" dir="2700000" algn="ctr" rotWithShape="0">
                  <a:srgbClr val="888888">
                    <a:alpha val="50000"/>
                  </a:srgb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042" name="Text Box 13"/>
              <p:cNvSpPr txBox="1">
                <a:spLocks noChangeArrowheads="1"/>
              </p:cNvSpPr>
              <p:nvPr/>
            </p:nvSpPr>
            <p:spPr bwMode="auto">
              <a:xfrm>
                <a:off x="1157966" y="1320269"/>
                <a:ext cx="41719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indent="-440055">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marL="0" lvl="1" latinLnBrk="1">
                  <a:lnSpc>
                    <a:spcPct val="90000"/>
                  </a:lnSpc>
                  <a:spcBef>
                    <a:spcPct val="20000"/>
                  </a:spcBef>
                  <a:buClr>
                    <a:srgbClr val="6699FF"/>
                  </a:buClr>
                </a:pPr>
                <a:r>
                  <a:rPr lang="zh-CN" altLang="en-US" sz="2800">
                    <a:solidFill>
                      <a:srgbClr val="333399"/>
                    </a:solidFill>
                    <a:latin typeface="黑体" panose="02010609060101010101" pitchFamily="2" charset="-122"/>
                    <a:ea typeface="黑体" panose="02010609060101010101" pitchFamily="2" charset="-122"/>
                  </a:rPr>
                  <a:t>  渗入威胁</a:t>
                </a:r>
                <a:endParaRPr lang="zh-CN" altLang="en-US" sz="2800">
                  <a:solidFill>
                    <a:srgbClr val="333399"/>
                  </a:solidFill>
                  <a:latin typeface="黑体" panose="02010609060101010101" pitchFamily="2" charset="-122"/>
                  <a:ea typeface="黑体" panose="02010609060101010101" pitchFamily="2" charset="-122"/>
                </a:endParaRPr>
              </a:p>
            </p:txBody>
          </p:sp>
        </p:grpSp>
        <p:pic>
          <p:nvPicPr>
            <p:cNvPr id="86040" name="Picture 15" descr="1-2"/>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0" y="852"/>
              <a:ext cx="268"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020" name="Group 28"/>
          <p:cNvGrpSpPr/>
          <p:nvPr/>
        </p:nvGrpSpPr>
        <p:grpSpPr bwMode="auto">
          <a:xfrm>
            <a:off x="338138" y="3992563"/>
            <a:ext cx="3429000" cy="722312"/>
            <a:chOff x="213" y="2515"/>
            <a:chExt cx="2160" cy="455"/>
          </a:xfrm>
        </p:grpSpPr>
        <p:grpSp>
          <p:nvGrpSpPr>
            <p:cNvPr id="86035" name="组合 32"/>
            <p:cNvGrpSpPr/>
            <p:nvPr/>
          </p:nvGrpSpPr>
          <p:grpSpPr bwMode="auto">
            <a:xfrm>
              <a:off x="270" y="2515"/>
              <a:ext cx="2103" cy="455"/>
              <a:chOff x="876304" y="3992571"/>
              <a:chExt cx="3338506" cy="722313"/>
            </a:xfrm>
          </p:grpSpPr>
          <p:sp>
            <p:nvSpPr>
              <p:cNvPr id="86037" name="Freeform 7"/>
              <p:cNvSpPr>
                <a:spLocks noChangeArrowheads="1"/>
              </p:cNvSpPr>
              <p:nvPr/>
            </p:nvSpPr>
            <p:spPr bwMode="auto">
              <a:xfrm>
                <a:off x="876303" y="3992571"/>
                <a:ext cx="3338506" cy="722313"/>
              </a:xfrm>
              <a:custGeom>
                <a:avLst/>
                <a:gdLst>
                  <a:gd name="T0" fmla="*/ 0 w 1710"/>
                  <a:gd name="T1" fmla="*/ 0 h 433"/>
                  <a:gd name="T2" fmla="*/ 3092511 w 1710"/>
                  <a:gd name="T3" fmla="*/ 0 h 433"/>
                  <a:gd name="T4" fmla="*/ 3336554 w 1710"/>
                  <a:gd name="T5" fmla="*/ 360322 h 433"/>
                  <a:gd name="T6" fmla="*/ 3092511 w 1710"/>
                  <a:gd name="T7" fmla="*/ 720645 h 433"/>
                  <a:gd name="T8" fmla="*/ 0 w 1710"/>
                  <a:gd name="T9" fmla="*/ 720645 h 433"/>
                  <a:gd name="T10" fmla="*/ 244043 w 1710"/>
                  <a:gd name="T11" fmla="*/ 360322 h 433"/>
                  <a:gd name="T12" fmla="*/ 0 w 1710"/>
                  <a:gd name="T13" fmla="*/ 0 h 4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10" h="433">
                    <a:moveTo>
                      <a:pt x="0" y="0"/>
                    </a:moveTo>
                    <a:lnTo>
                      <a:pt x="1584" y="0"/>
                    </a:lnTo>
                    <a:lnTo>
                      <a:pt x="1709" y="216"/>
                    </a:lnTo>
                    <a:lnTo>
                      <a:pt x="1584" y="432"/>
                    </a:lnTo>
                    <a:lnTo>
                      <a:pt x="0" y="432"/>
                    </a:lnTo>
                    <a:lnTo>
                      <a:pt x="125" y="216"/>
                    </a:lnTo>
                    <a:lnTo>
                      <a:pt x="0" y="0"/>
                    </a:lnTo>
                    <a:close/>
                  </a:path>
                </a:pathLst>
              </a:custGeom>
              <a:noFill/>
              <a:ln w="38100">
                <a:solidFill>
                  <a:srgbClr val="0070C0"/>
                </a:solidFill>
                <a:round/>
              </a:ln>
              <a:effectLst>
                <a:outerShdw dist="57148" dir="2700000" algn="ctr" rotWithShape="0">
                  <a:srgbClr val="888888">
                    <a:alpha val="50000"/>
                  </a:srgb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038" name="Text Box 14"/>
              <p:cNvSpPr txBox="1">
                <a:spLocks noChangeArrowheads="1"/>
              </p:cNvSpPr>
              <p:nvPr/>
            </p:nvSpPr>
            <p:spPr bwMode="auto">
              <a:xfrm>
                <a:off x="1285852" y="4094873"/>
                <a:ext cx="278608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indent="-440055">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marL="0" lvl="1" latinLnBrk="1">
                  <a:lnSpc>
                    <a:spcPct val="90000"/>
                  </a:lnSpc>
                  <a:spcBef>
                    <a:spcPct val="20000"/>
                  </a:spcBef>
                  <a:buClr>
                    <a:srgbClr val="6699FF"/>
                  </a:buClr>
                </a:pPr>
                <a:r>
                  <a:rPr lang="zh-CN" altLang="en-US" sz="2800">
                    <a:solidFill>
                      <a:srgbClr val="333399"/>
                    </a:solidFill>
                    <a:latin typeface="黑体" panose="02010609060101010101" pitchFamily="2" charset="-122"/>
                    <a:ea typeface="黑体" panose="02010609060101010101" pitchFamily="2" charset="-122"/>
                  </a:rPr>
                  <a:t>  植入威胁</a:t>
                </a:r>
                <a:endParaRPr lang="zh-CN" altLang="en-US" sz="2800">
                  <a:solidFill>
                    <a:srgbClr val="333399"/>
                  </a:solidFill>
                  <a:latin typeface="黑体" panose="02010609060101010101" pitchFamily="2" charset="-122"/>
                  <a:ea typeface="黑体" panose="02010609060101010101" pitchFamily="2" charset="-122"/>
                </a:endParaRPr>
              </a:p>
            </p:txBody>
          </p:sp>
        </p:grpSp>
        <p:pic>
          <p:nvPicPr>
            <p:cNvPr id="86036" name="Picture 16" descr="2-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 y="2610"/>
              <a:ext cx="268"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3"/>
          <p:cNvSpPr txBox="1">
            <a:spLocks noChangeArrowheads="1"/>
          </p:cNvSpPr>
          <p:nvPr/>
        </p:nvSpPr>
        <p:spPr bwMode="auto">
          <a:xfrm>
            <a:off x="500063" y="2071688"/>
            <a:ext cx="7075487" cy="1643062"/>
          </a:xfrm>
          <a:prstGeom prst="rect">
            <a:avLst/>
          </a:prstGeom>
          <a:noFill/>
          <a:ln w="9525">
            <a:noFill/>
            <a:miter lim="800000"/>
          </a:ln>
        </p:spPr>
        <p:txBody>
          <a:bodyPr/>
          <a:lstStyle/>
          <a:p>
            <a:pPr marL="889000" lvl="1" indent="-440055" latinLnBrk="1">
              <a:spcBef>
                <a:spcPts val="700"/>
              </a:spcBef>
              <a:buClr>
                <a:srgbClr val="6699FF"/>
              </a:buClr>
              <a:buFontTx/>
              <a:buBlip>
                <a:blip r:embed="rId3"/>
              </a:buBlip>
              <a:defRPr/>
            </a:pPr>
            <a:r>
              <a:rPr kumimoji="1" lang="zh-CN" altLang="en-US" sz="26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假冒</a:t>
            </a:r>
            <a:endParaRPr kumimoji="1" lang="en-US" altLang="zh-CN" sz="2600" kern="0" dirty="0">
              <a:solidFill>
                <a:srgbClr val="0000CC"/>
              </a:solidFill>
              <a:latin typeface="Times New Roman" panose="02020603050405020304" pitchFamily="18" charset="0"/>
              <a:ea typeface="黑体" panose="02010609060101010101" pitchFamily="2" charset="-122"/>
              <a:sym typeface="Arial" panose="020B0604020202020204" pitchFamily="34" charset="0"/>
            </a:endParaRPr>
          </a:p>
          <a:p>
            <a:pPr marL="889000" lvl="1" indent="-440055" latinLnBrk="1">
              <a:spcBef>
                <a:spcPts val="700"/>
              </a:spcBef>
              <a:buClr>
                <a:srgbClr val="6699FF"/>
              </a:buClr>
              <a:buFontTx/>
              <a:buBlip>
                <a:blip r:embed="rId3"/>
              </a:buBlip>
              <a:defRPr/>
            </a:pPr>
            <a:r>
              <a:rPr kumimoji="1" lang="zh-CN" altLang="en-US" sz="26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旁路控制</a:t>
            </a:r>
            <a:endParaRPr kumimoji="1" lang="zh-CN" altLang="en-US" sz="2600" kern="0" dirty="0">
              <a:solidFill>
                <a:srgbClr val="0000CC"/>
              </a:solidFill>
              <a:latin typeface="Times New Roman" panose="02020603050405020304" pitchFamily="18" charset="0"/>
              <a:ea typeface="黑体" panose="02010609060101010101" pitchFamily="2" charset="-122"/>
              <a:sym typeface="Arial" panose="020B0604020202020204" pitchFamily="34" charset="0"/>
            </a:endParaRPr>
          </a:p>
          <a:p>
            <a:pPr marL="889000" lvl="1" indent="-440055" latinLnBrk="1">
              <a:spcBef>
                <a:spcPts val="700"/>
              </a:spcBef>
              <a:buClr>
                <a:srgbClr val="6699FF"/>
              </a:buClr>
              <a:buFontTx/>
              <a:buBlip>
                <a:blip r:embed="rId3"/>
              </a:buBlip>
              <a:defRPr/>
            </a:pPr>
            <a:r>
              <a:rPr kumimoji="1" lang="zh-CN" altLang="en-US" sz="26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授权侵犯</a:t>
            </a:r>
            <a:endParaRPr kumimoji="1" lang="zh-CN" altLang="en-US" sz="2600" kern="0" dirty="0">
              <a:solidFill>
                <a:srgbClr val="0000CC"/>
              </a:solidFill>
              <a:latin typeface="Times New Roman" panose="02020603050405020304" pitchFamily="18" charset="0"/>
              <a:ea typeface="黑体" panose="02010609060101010101" pitchFamily="2" charset="-122"/>
            </a:endParaRPr>
          </a:p>
        </p:txBody>
      </p:sp>
      <p:sp>
        <p:nvSpPr>
          <p:cNvPr id="13" name="Rectangle 3"/>
          <p:cNvSpPr txBox="1">
            <a:spLocks noChangeArrowheads="1"/>
          </p:cNvSpPr>
          <p:nvPr/>
        </p:nvSpPr>
        <p:spPr bwMode="auto">
          <a:xfrm>
            <a:off x="571500" y="4929188"/>
            <a:ext cx="7075488" cy="1143000"/>
          </a:xfrm>
          <a:prstGeom prst="rect">
            <a:avLst/>
          </a:prstGeom>
          <a:noFill/>
          <a:ln w="9525">
            <a:noFill/>
            <a:miter lim="800000"/>
          </a:ln>
        </p:spPr>
        <p:txBody>
          <a:bodyPr/>
          <a:lstStyle/>
          <a:p>
            <a:pPr marL="889000" lvl="1" indent="-440055" latinLnBrk="1">
              <a:spcBef>
                <a:spcPts val="700"/>
              </a:spcBef>
              <a:buClr>
                <a:srgbClr val="6699FF"/>
              </a:buClr>
              <a:buFontTx/>
              <a:buBlip>
                <a:blip r:embed="rId3"/>
              </a:buBlip>
              <a:defRPr/>
            </a:pPr>
            <a:r>
              <a:rPr kumimoji="1" lang="zh-CN" altLang="en-US" sz="26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特洛伊木马</a:t>
            </a:r>
            <a:endParaRPr kumimoji="1" lang="en-US" altLang="zh-CN" sz="2600" kern="0" dirty="0">
              <a:solidFill>
                <a:srgbClr val="0000CC"/>
              </a:solidFill>
              <a:latin typeface="Times New Roman" panose="02020603050405020304" pitchFamily="18" charset="0"/>
              <a:ea typeface="黑体" panose="02010609060101010101" pitchFamily="2" charset="-122"/>
              <a:sym typeface="Arial" panose="020B0604020202020204" pitchFamily="34" charset="0"/>
            </a:endParaRPr>
          </a:p>
          <a:p>
            <a:pPr marL="889000" lvl="1" indent="-440055" latinLnBrk="1">
              <a:spcBef>
                <a:spcPts val="700"/>
              </a:spcBef>
              <a:buClr>
                <a:srgbClr val="6699FF"/>
              </a:buClr>
              <a:buFontTx/>
              <a:buBlip>
                <a:blip r:embed="rId3"/>
              </a:buBlip>
              <a:defRPr/>
            </a:pPr>
            <a:r>
              <a:rPr kumimoji="1" lang="zh-CN" altLang="en-US" sz="26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陷门</a:t>
            </a:r>
            <a:endParaRPr kumimoji="1" lang="zh-CN" altLang="en-US" sz="2600" kern="0" dirty="0">
              <a:solidFill>
                <a:srgbClr val="0000CC"/>
              </a:solidFill>
              <a:latin typeface="Times New Roman" panose="02020603050405020304" pitchFamily="18" charset="0"/>
              <a:ea typeface="黑体" panose="02010609060101010101" pitchFamily="2" charset="-122"/>
              <a:sym typeface="Arial" panose="020B0604020202020204" pitchFamily="34" charset="0"/>
            </a:endParaRPr>
          </a:p>
        </p:txBody>
      </p:sp>
      <p:sp>
        <p:nvSpPr>
          <p:cNvPr id="86023" name="AutoShape 9" descr="http://img2.zol.com.cn/product/32_450x337/457/ceLSz109Nja5k.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Times New Roman" panose="02020603050405020304" pitchFamily="18" charset="0"/>
              <a:ea typeface="黑体" panose="02010609060101010101" pitchFamily="2" charset="-122"/>
            </a:endParaRPr>
          </a:p>
        </p:txBody>
      </p:sp>
      <p:sp>
        <p:nvSpPr>
          <p:cNvPr id="86024" name="AutoShape 11" descr="http://img2.zol.com.cn/product/32_450x337/457/ceLSz109Nja5k.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Times New Roman" panose="02020603050405020304" pitchFamily="18" charset="0"/>
              <a:ea typeface="黑体" panose="02010609060101010101" pitchFamily="2" charset="-122"/>
            </a:endParaRPr>
          </a:p>
        </p:txBody>
      </p:sp>
      <p:sp>
        <p:nvSpPr>
          <p:cNvPr id="86025" name="AutoShape 13" descr="http://img2.zol.com.cn/product/32_450x337/457/ceLSz109Nja5k.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Times New Roman" panose="02020603050405020304" pitchFamily="18" charset="0"/>
              <a:ea typeface="黑体" panose="02010609060101010101" pitchFamily="2" charset="-122"/>
            </a:endParaRPr>
          </a:p>
        </p:txBody>
      </p:sp>
      <p:sp>
        <p:nvSpPr>
          <p:cNvPr id="86026" name="AutoShape 15" descr="http://img2.zol.com.cn/product/32_450x337/457/ceLSz109Nja5k.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Times New Roman" panose="02020603050405020304" pitchFamily="18" charset="0"/>
              <a:ea typeface="黑体" panose="02010609060101010101" pitchFamily="2" charset="-122"/>
            </a:endParaRPr>
          </a:p>
        </p:txBody>
      </p:sp>
      <p:sp>
        <p:nvSpPr>
          <p:cNvPr id="86027" name="AutoShape 17" descr="http://img2.zol.com.cn/product/32_450x337/457/ceLSz109Nja5k.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Times New Roman" panose="02020603050405020304" pitchFamily="18" charset="0"/>
              <a:ea typeface="黑体" panose="02010609060101010101" pitchFamily="2" charset="-122"/>
            </a:endParaRPr>
          </a:p>
        </p:txBody>
      </p:sp>
      <p:grpSp>
        <p:nvGrpSpPr>
          <p:cNvPr id="9" name="组合 36"/>
          <p:cNvGrpSpPr/>
          <p:nvPr/>
        </p:nvGrpSpPr>
        <p:grpSpPr bwMode="auto">
          <a:xfrm>
            <a:off x="4714875" y="4643438"/>
            <a:ext cx="4143375" cy="1885950"/>
            <a:chOff x="4714876" y="4643446"/>
            <a:chExt cx="4143404" cy="1885249"/>
          </a:xfrm>
        </p:grpSpPr>
        <p:pic>
          <p:nvPicPr>
            <p:cNvPr id="86033" name="Picture 23" descr="http://www.pcvz.com/server/serverImg/200605/20065205592969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5206" y="4718180"/>
              <a:ext cx="1643074" cy="1668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4" name="Picture 21" descr="http://www.zgxzw.com/EWebEditor/UploadFile/2008731004584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4876" y="4643446"/>
              <a:ext cx="1857388" cy="188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组合 35"/>
          <p:cNvGrpSpPr/>
          <p:nvPr/>
        </p:nvGrpSpPr>
        <p:grpSpPr bwMode="auto">
          <a:xfrm>
            <a:off x="4214813" y="1143000"/>
            <a:ext cx="4795837" cy="3643313"/>
            <a:chOff x="4429124" y="1142984"/>
            <a:chExt cx="4795684" cy="3643338"/>
          </a:xfrm>
        </p:grpSpPr>
        <p:pic>
          <p:nvPicPr>
            <p:cNvPr id="86030" name="Picture 2" descr="http://www.hamait.cn/UploadFiles/Safety/2009/4/20090402173534478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9124" y="1142984"/>
              <a:ext cx="1928826" cy="159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5074" y="1142984"/>
              <a:ext cx="3009734" cy="157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2"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3438" y="2889201"/>
              <a:ext cx="4319598" cy="1897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Right)">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8" presetClass="entr" presetSubtype="6"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strips(downRight)">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txBox="1">
            <a:spLocks noChangeArrowheads="1"/>
          </p:cNvSpPr>
          <p:nvPr/>
        </p:nvSpPr>
        <p:spPr bwMode="auto">
          <a:xfrm>
            <a:off x="0" y="214313"/>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4000" b="1">
                <a:solidFill>
                  <a:schemeClr val="bg1"/>
                </a:solidFill>
                <a:latin typeface="Times New Roman" panose="02020603050405020304" pitchFamily="18" charset="0"/>
                <a:ea typeface="黑体" panose="02010609060101010101" pitchFamily="2" charset="-122"/>
              </a:rPr>
              <a:t>1.2 </a:t>
            </a:r>
            <a:r>
              <a:rPr lang="zh-CN" altLang="en-US" sz="4000" b="1">
                <a:solidFill>
                  <a:schemeClr val="bg1"/>
                </a:solidFill>
                <a:latin typeface="Times New Roman" panose="02020603050405020304" pitchFamily="18" charset="0"/>
                <a:ea typeface="黑体" panose="02010609060101010101" pitchFamily="2" charset="-122"/>
              </a:rPr>
              <a:t>安全威胁与防护措施</a:t>
            </a:r>
            <a:r>
              <a:rPr lang="en-US" altLang="zh-CN" sz="3600" b="1">
                <a:solidFill>
                  <a:schemeClr val="bg1"/>
                </a:solidFill>
                <a:latin typeface="Times New Roman" panose="02020603050405020304" pitchFamily="18" charset="0"/>
                <a:ea typeface="黑体" panose="02010609060101010101" pitchFamily="2" charset="-122"/>
              </a:rPr>
              <a:t>——</a:t>
            </a:r>
            <a:r>
              <a:rPr lang="zh-CN" altLang="en-US" sz="3600" b="1">
                <a:solidFill>
                  <a:schemeClr val="bg1"/>
                </a:solidFill>
                <a:latin typeface="Times New Roman" panose="02020603050405020304" pitchFamily="18" charset="0"/>
                <a:ea typeface="黑体" panose="02010609060101010101" pitchFamily="2" charset="-122"/>
              </a:rPr>
              <a:t>潜在威胁</a:t>
            </a:r>
            <a:endParaRPr lang="zh-CN" altLang="en-US" sz="3600" b="1">
              <a:solidFill>
                <a:schemeClr val="bg1"/>
              </a:solidFill>
              <a:latin typeface="Times New Roman" panose="02020603050405020304" pitchFamily="18" charset="0"/>
              <a:ea typeface="黑体" panose="02010609060101010101" pitchFamily="2" charset="-122"/>
            </a:endParaRPr>
          </a:p>
        </p:txBody>
      </p:sp>
      <p:sp>
        <p:nvSpPr>
          <p:cNvPr id="30" name="右箭头 29"/>
          <p:cNvSpPr/>
          <p:nvPr/>
        </p:nvSpPr>
        <p:spPr bwMode="auto">
          <a:xfrm>
            <a:off x="2573338" y="1714500"/>
            <a:ext cx="712787" cy="500063"/>
          </a:xfrm>
          <a:prstGeom prst="rightArrow">
            <a:avLst/>
          </a:prstGeom>
          <a:ln>
            <a:headEnd type="none" w="med" len="med"/>
            <a:tailEnd type="none" w="med" len="sm"/>
          </a:ln>
        </p:spPr>
        <p:style>
          <a:lnRef idx="1">
            <a:schemeClr val="accent5"/>
          </a:lnRef>
          <a:fillRef idx="3">
            <a:schemeClr val="accent5"/>
          </a:fillRef>
          <a:effectRef idx="2">
            <a:schemeClr val="accent5"/>
          </a:effectRef>
          <a:fontRef idx="minor">
            <a:schemeClr val="lt1"/>
          </a:fontRef>
        </p:style>
        <p:txBody>
          <a:bodyPr wrap="none" anchor="ctr"/>
          <a:lstStyle/>
          <a:p>
            <a:pPr algn="ctr" eaLnBrk="1" latinLnBrk="1" hangingPunct="1">
              <a:lnSpc>
                <a:spcPct val="80000"/>
              </a:lnSpc>
              <a:spcBef>
                <a:spcPct val="50000"/>
              </a:spcBef>
              <a:buClr>
                <a:srgbClr val="FF0000"/>
              </a:buClr>
              <a:buFont typeface="Wingdings" panose="05000000000000000000" pitchFamily="2" charset="2"/>
              <a:buNone/>
              <a:defRPr/>
            </a:pPr>
            <a:endParaRPr kumimoji="1" lang="zh-CN" altLang="en-US" sz="1000"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Times New Roman" panose="02020603050405020304" pitchFamily="18" charset="0"/>
              <a:ea typeface="黑体" panose="02010609060101010101" pitchFamily="2" charset="-122"/>
            </a:endParaRPr>
          </a:p>
        </p:txBody>
      </p:sp>
      <p:sp>
        <p:nvSpPr>
          <p:cNvPr id="48" name="右箭头 47"/>
          <p:cNvSpPr/>
          <p:nvPr/>
        </p:nvSpPr>
        <p:spPr bwMode="auto">
          <a:xfrm>
            <a:off x="2571750" y="4500563"/>
            <a:ext cx="714375" cy="500062"/>
          </a:xfrm>
          <a:prstGeom prst="rightArrow">
            <a:avLst/>
          </a:prstGeom>
          <a:ln>
            <a:headEnd type="none" w="med" len="med"/>
            <a:tailEnd type="none" w="med" len="sm"/>
          </a:ln>
        </p:spPr>
        <p:style>
          <a:lnRef idx="1">
            <a:schemeClr val="accent5"/>
          </a:lnRef>
          <a:fillRef idx="3">
            <a:schemeClr val="accent5"/>
          </a:fillRef>
          <a:effectRef idx="2">
            <a:schemeClr val="accent5"/>
          </a:effectRef>
          <a:fontRef idx="minor">
            <a:schemeClr val="lt1"/>
          </a:fontRef>
        </p:style>
        <p:txBody>
          <a:bodyPr wrap="none" anchor="ctr"/>
          <a:lstStyle/>
          <a:p>
            <a:pPr algn="ctr" eaLnBrk="1" latinLnBrk="1" hangingPunct="1">
              <a:lnSpc>
                <a:spcPct val="80000"/>
              </a:lnSpc>
              <a:spcBef>
                <a:spcPct val="50000"/>
              </a:spcBef>
              <a:buClr>
                <a:srgbClr val="FF0000"/>
              </a:buClr>
              <a:buFont typeface="Wingdings" panose="05000000000000000000" pitchFamily="2" charset="2"/>
              <a:buNone/>
              <a:defRPr/>
            </a:pPr>
            <a:endParaRPr kumimoji="1" lang="zh-CN" altLang="en-US" sz="1000" b="1">
              <a:ln w="18000">
                <a:solidFill>
                  <a:schemeClr val="accent2">
                    <a:satMod val="140000"/>
                  </a:schemeClr>
                </a:solidFill>
                <a:prstDash val="solid"/>
                <a:miter lim="800000"/>
              </a:ln>
              <a:noFill/>
              <a:effectLst>
                <a:outerShdw blurRad="25500" dist="23000" dir="7020000" algn="tl">
                  <a:srgbClr val="000000">
                    <a:alpha val="50000"/>
                  </a:srgbClr>
                </a:outerShdw>
              </a:effectLst>
              <a:latin typeface="Times New Roman" panose="02020603050405020304" pitchFamily="18" charset="0"/>
              <a:ea typeface="黑体" panose="02010609060101010101" pitchFamily="2" charset="-122"/>
            </a:endParaRPr>
          </a:p>
        </p:txBody>
      </p:sp>
      <p:sp>
        <p:nvSpPr>
          <p:cNvPr id="14" name="AutoShape 5"/>
          <p:cNvSpPr>
            <a:spLocks noChangeArrowheads="1"/>
          </p:cNvSpPr>
          <p:nvPr/>
        </p:nvSpPr>
        <p:spPr bwMode="auto">
          <a:xfrm>
            <a:off x="180975" y="1285875"/>
            <a:ext cx="2105025" cy="1354138"/>
          </a:xfrm>
          <a:prstGeom prst="roundRect">
            <a:avLst>
              <a:gd name="adj" fmla="val 16667"/>
            </a:avLst>
          </a:prstGeom>
          <a:gradFill rotWithShape="1">
            <a:gsLst>
              <a:gs pos="0">
                <a:srgbClr val="3399FF">
                  <a:gamma/>
                  <a:shade val="46275"/>
                  <a:invGamma/>
                </a:srgbClr>
              </a:gs>
              <a:gs pos="50000">
                <a:srgbClr val="3399FF"/>
              </a:gs>
              <a:gs pos="100000">
                <a:srgbClr val="3399FF">
                  <a:gamma/>
                  <a:shade val="46275"/>
                  <a:invGamma/>
                </a:srgbClr>
              </a:gs>
            </a:gsLst>
            <a:lin ang="5400000" scaled="1"/>
          </a:gradFill>
          <a:ln w="25400" algn="ctr">
            <a:solidFill>
              <a:srgbClr val="FFFFFF"/>
            </a:solidFill>
            <a:round/>
          </a:ln>
          <a:effectLst>
            <a:outerShdw dist="107763" dir="2700000" algn="ctr" rotWithShape="0">
              <a:srgbClr val="000000">
                <a:alpha val="50000"/>
              </a:srgbClr>
            </a:outerShdw>
          </a:effectLst>
        </p:spPr>
        <p:txBody>
          <a:bodyPr wrap="none" anchor="ctr"/>
          <a:lstStyle/>
          <a:p>
            <a:pPr algn="ctr" fontAlgn="auto">
              <a:spcBef>
                <a:spcPts val="0"/>
              </a:spcBef>
              <a:spcAft>
                <a:spcPts val="0"/>
              </a:spcAft>
              <a:defRPr/>
            </a:pPr>
            <a:r>
              <a:rPr lang="zh-CN" altLang="en-US" sz="2800" b="1" dirty="0">
                <a:solidFill>
                  <a:srgbClr val="FFFFFF"/>
                </a:solidFill>
                <a:effectLst>
                  <a:outerShdw blurRad="38100" dist="38100" dir="2700000" algn="tl">
                    <a:srgbClr val="000000"/>
                  </a:outerShdw>
                </a:effectLst>
                <a:latin typeface="Times New Roman" panose="02020603050405020304" pitchFamily="18" charset="0"/>
                <a:ea typeface="黑体" panose="02010609060101010101" pitchFamily="2" charset="-122"/>
                <a:cs typeface="Times New Roman" panose="02020603050405020304" pitchFamily="18" charset="0"/>
              </a:rPr>
              <a:t>基本威胁</a:t>
            </a:r>
            <a:endParaRPr lang="en-US" altLang="zh-CN" sz="2800" b="1" dirty="0">
              <a:solidFill>
                <a:srgbClr val="FFFFFF"/>
              </a:solidFill>
              <a:effectLst>
                <a:outerShdw blurRad="38100" dist="38100" dir="2700000" algn="tl">
                  <a:srgbClr val="000000"/>
                </a:outerShdw>
              </a:effectLst>
              <a:latin typeface="Times New Roman" panose="02020603050405020304" pitchFamily="18" charset="0"/>
              <a:ea typeface="黑体" panose="02010609060101010101" pitchFamily="2" charset="-122"/>
              <a:cs typeface="Times New Roman" panose="02020603050405020304" pitchFamily="18" charset="0"/>
            </a:endParaRPr>
          </a:p>
        </p:txBody>
      </p:sp>
      <p:sp>
        <p:nvSpPr>
          <p:cNvPr id="15" name="AutoShape 6"/>
          <p:cNvSpPr>
            <a:spLocks noChangeArrowheads="1"/>
          </p:cNvSpPr>
          <p:nvPr/>
        </p:nvSpPr>
        <p:spPr bwMode="auto">
          <a:xfrm>
            <a:off x="179388" y="4000500"/>
            <a:ext cx="2106612" cy="1428750"/>
          </a:xfrm>
          <a:prstGeom prst="roundRect">
            <a:avLst>
              <a:gd name="adj" fmla="val 16667"/>
            </a:avLst>
          </a:prstGeom>
          <a:gradFill rotWithShape="1">
            <a:gsLst>
              <a:gs pos="0">
                <a:srgbClr val="8D67E1">
                  <a:gamma/>
                  <a:shade val="46275"/>
                  <a:invGamma/>
                </a:srgbClr>
              </a:gs>
              <a:gs pos="50000">
                <a:srgbClr val="8D67E1"/>
              </a:gs>
              <a:gs pos="100000">
                <a:srgbClr val="8D67E1">
                  <a:gamma/>
                  <a:shade val="46275"/>
                  <a:invGamma/>
                </a:srgbClr>
              </a:gs>
            </a:gsLst>
            <a:lin ang="5400000" scaled="1"/>
          </a:gradFill>
          <a:ln w="25400" algn="ctr">
            <a:solidFill>
              <a:srgbClr val="FFFFFF"/>
            </a:solidFill>
            <a:round/>
          </a:ln>
          <a:effectLst>
            <a:outerShdw dist="107763" dir="2700000" algn="ctr" rotWithShape="0">
              <a:srgbClr val="000000">
                <a:alpha val="50000"/>
              </a:srgbClr>
            </a:outerShdw>
          </a:effectLst>
        </p:spPr>
        <p:txBody>
          <a:bodyPr wrap="none" anchor="ctr"/>
          <a:lstStyle/>
          <a:p>
            <a:pPr algn="ctr" fontAlgn="auto">
              <a:spcBef>
                <a:spcPts val="0"/>
              </a:spcBef>
              <a:spcAft>
                <a:spcPts val="0"/>
              </a:spcAft>
              <a:defRPr/>
            </a:pPr>
            <a:r>
              <a:rPr lang="zh-CN" altLang="en-US" sz="2800" b="1" dirty="0">
                <a:solidFill>
                  <a:srgbClr val="FFFFFF"/>
                </a:solidFill>
                <a:effectLst>
                  <a:outerShdw blurRad="38100" dist="38100" dir="2700000" algn="tl">
                    <a:srgbClr val="000000"/>
                  </a:outerShdw>
                </a:effectLst>
                <a:latin typeface="Times New Roman" panose="02020603050405020304" pitchFamily="18" charset="0"/>
                <a:ea typeface="黑体" panose="02010609060101010101" pitchFamily="2" charset="-122"/>
                <a:cs typeface="Times New Roman" panose="02020603050405020304" pitchFamily="18" charset="0"/>
              </a:rPr>
              <a:t>潜在</a:t>
            </a:r>
            <a:endParaRPr lang="en-US" altLang="zh-CN" sz="2800" b="1" dirty="0">
              <a:solidFill>
                <a:srgbClr val="FFFFFF"/>
              </a:solidFill>
              <a:effectLst>
                <a:outerShdw blurRad="38100" dist="38100" dir="2700000" algn="tl">
                  <a:srgbClr val="000000"/>
                </a:outerShdw>
              </a:effectLst>
              <a:latin typeface="Times New Roman" panose="02020603050405020304" pitchFamily="18" charset="0"/>
              <a:ea typeface="黑体" panose="02010609060101010101" pitchFamily="2" charset="-122"/>
              <a:cs typeface="Times New Roman" panose="02020603050405020304" pitchFamily="18" charset="0"/>
            </a:endParaRPr>
          </a:p>
          <a:p>
            <a:pPr algn="ctr" fontAlgn="auto">
              <a:spcBef>
                <a:spcPts val="0"/>
              </a:spcBef>
              <a:spcAft>
                <a:spcPts val="0"/>
              </a:spcAft>
              <a:defRPr/>
            </a:pPr>
            <a:r>
              <a:rPr lang="zh-CN" altLang="en-US" sz="2800" b="1" dirty="0">
                <a:solidFill>
                  <a:srgbClr val="FFFFFF"/>
                </a:solidFill>
                <a:effectLst>
                  <a:outerShdw blurRad="38100" dist="38100" dir="2700000" algn="tl">
                    <a:srgbClr val="000000"/>
                  </a:outerShdw>
                </a:effectLst>
                <a:latin typeface="Times New Roman" panose="02020603050405020304" pitchFamily="18" charset="0"/>
                <a:ea typeface="黑体" panose="02010609060101010101" pitchFamily="2" charset="-122"/>
                <a:cs typeface="Times New Roman" panose="02020603050405020304" pitchFamily="18" charset="0"/>
              </a:rPr>
              <a:t>威胁</a:t>
            </a:r>
            <a:endParaRPr lang="en-US" altLang="zh-CN" sz="2800" b="1" dirty="0">
              <a:solidFill>
                <a:srgbClr val="FFFFFF"/>
              </a:solidFill>
              <a:effectLst>
                <a:outerShdw blurRad="38100" dist="38100" dir="2700000" algn="tl">
                  <a:srgbClr val="000000"/>
                </a:outerShdw>
              </a:effectLst>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2" name="组合 15"/>
          <p:cNvGrpSpPr/>
          <p:nvPr/>
        </p:nvGrpSpPr>
        <p:grpSpPr bwMode="auto">
          <a:xfrm>
            <a:off x="3286125" y="2928938"/>
            <a:ext cx="5540375" cy="3786187"/>
            <a:chOff x="8081" y="4071942"/>
            <a:chExt cx="5037811" cy="3429024"/>
          </a:xfrm>
        </p:grpSpPr>
        <p:sp>
          <p:nvSpPr>
            <p:cNvPr id="17" name="AutoShape 7"/>
            <p:cNvSpPr>
              <a:spLocks noChangeArrowheads="1"/>
            </p:cNvSpPr>
            <p:nvPr/>
          </p:nvSpPr>
          <p:spPr bwMode="auto">
            <a:xfrm>
              <a:off x="166866" y="4071942"/>
              <a:ext cx="4837165" cy="3429024"/>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a:effectLst/>
          </p:spPr>
          <p:txBody>
            <a:bodyPr wrap="none" anchor="ctr"/>
            <a:lstStyle/>
            <a:p>
              <a:pPr algn="ctr" fontAlgn="auto">
                <a:lnSpc>
                  <a:spcPct val="80000"/>
                </a:lnSpc>
                <a:spcBef>
                  <a:spcPct val="20000"/>
                </a:spcBef>
                <a:spcAft>
                  <a:spcPts val="0"/>
                </a:spcAft>
                <a:defRPr/>
              </a:pPr>
              <a:endParaRPr lang="zh-CN" altLang="en-US" sz="2000" b="1" dirty="0">
                <a:solidFill>
                  <a:schemeClr val="accent1">
                    <a:lumMod val="50000"/>
                  </a:schemeClr>
                </a:solidFill>
                <a:latin typeface="Times New Roman" panose="02020603050405020304" pitchFamily="18" charset="0"/>
                <a:ea typeface="黑体" panose="02010609060101010101" pitchFamily="2" charset="-122"/>
              </a:endParaRPr>
            </a:p>
          </p:txBody>
        </p:sp>
        <p:sp>
          <p:nvSpPr>
            <p:cNvPr id="87052" name="矩形 17"/>
            <p:cNvSpPr>
              <a:spLocks noChangeArrowheads="1"/>
            </p:cNvSpPr>
            <p:nvPr/>
          </p:nvSpPr>
          <p:spPr bwMode="auto">
            <a:xfrm>
              <a:off x="8081" y="4216144"/>
              <a:ext cx="5037811" cy="3059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lvl="1" eaLnBrk="1" hangingPunct="1">
                <a:lnSpc>
                  <a:spcPct val="120000"/>
                </a:lnSpc>
                <a:spcAft>
                  <a:spcPts val="600"/>
                </a:spcAft>
                <a:buClr>
                  <a:schemeClr val="accent1"/>
                </a:buClr>
              </a:pPr>
              <a:r>
                <a:rPr lang="zh-CN" altLang="en-US" sz="2400" b="1">
                  <a:solidFill>
                    <a:srgbClr val="002060"/>
                  </a:solidFill>
                  <a:latin typeface="Times New Roman" panose="02020603050405020304" pitchFamily="18" charset="0"/>
                  <a:ea typeface="黑体" panose="02010609060101010101" pitchFamily="2" charset="-122"/>
                </a:rPr>
                <a:t>在某个特定环境中，对基本威胁和可实现威胁分析可发现其潜在威胁。</a:t>
              </a:r>
              <a:endParaRPr lang="en-US" altLang="zh-CN" sz="2400" b="1">
                <a:solidFill>
                  <a:srgbClr val="002060"/>
                </a:solidFill>
                <a:latin typeface="Times New Roman" panose="02020603050405020304" pitchFamily="18" charset="0"/>
                <a:ea typeface="黑体" panose="02010609060101010101" pitchFamily="2" charset="-122"/>
              </a:endParaRPr>
            </a:p>
            <a:p>
              <a:pPr lvl="1" eaLnBrk="1" hangingPunct="1">
                <a:lnSpc>
                  <a:spcPct val="120000"/>
                </a:lnSpc>
                <a:spcAft>
                  <a:spcPts val="600"/>
                </a:spcAft>
                <a:buClr>
                  <a:schemeClr val="accent1"/>
                </a:buClr>
                <a:buFont typeface="Arial" panose="020B0604020202020204" pitchFamily="34" charset="0"/>
                <a:buBlip>
                  <a:blip r:embed="rId1"/>
                </a:buBlip>
              </a:pPr>
              <a:r>
                <a:rPr lang="zh-CN" altLang="en-US" sz="2400" b="1">
                  <a:solidFill>
                    <a:srgbClr val="002060"/>
                  </a:solidFill>
                  <a:latin typeface="Times New Roman" panose="02020603050405020304" pitchFamily="18" charset="0"/>
                  <a:ea typeface="黑体" panose="02010609060101010101" pitchFamily="2" charset="-122"/>
                </a:rPr>
                <a:t>窃听 </a:t>
              </a:r>
              <a:r>
                <a:rPr lang="en-US" altLang="zh-CN" sz="2400" b="1">
                  <a:solidFill>
                    <a:srgbClr val="002060"/>
                  </a:solidFill>
                  <a:latin typeface="Times New Roman" panose="02020603050405020304" pitchFamily="18" charset="0"/>
                  <a:ea typeface="黑体" panose="02010609060101010101" pitchFamily="2" charset="-122"/>
                </a:rPr>
                <a:t>Eavesdropping</a:t>
              </a:r>
              <a:endParaRPr lang="en-US" altLang="zh-CN" sz="2400" b="1">
                <a:solidFill>
                  <a:srgbClr val="002060"/>
                </a:solidFill>
                <a:latin typeface="Times New Roman" panose="02020603050405020304" pitchFamily="18" charset="0"/>
                <a:ea typeface="黑体" panose="02010609060101010101" pitchFamily="2" charset="-122"/>
              </a:endParaRPr>
            </a:p>
            <a:p>
              <a:pPr lvl="1" eaLnBrk="1" hangingPunct="1">
                <a:lnSpc>
                  <a:spcPct val="120000"/>
                </a:lnSpc>
                <a:spcAft>
                  <a:spcPts val="600"/>
                </a:spcAft>
                <a:buClr>
                  <a:schemeClr val="accent1"/>
                </a:buClr>
                <a:buFont typeface="Arial" panose="020B0604020202020204" pitchFamily="34" charset="0"/>
                <a:buBlip>
                  <a:blip r:embed="rId1"/>
                </a:buBlip>
              </a:pPr>
              <a:r>
                <a:rPr lang="zh-CN" altLang="en-US" sz="2400" b="1">
                  <a:solidFill>
                    <a:srgbClr val="002060"/>
                  </a:solidFill>
                  <a:latin typeface="Times New Roman" panose="02020603050405020304" pitchFamily="18" charset="0"/>
                  <a:ea typeface="黑体" panose="02010609060101010101" pitchFamily="2" charset="-122"/>
                </a:rPr>
                <a:t>流量分析 </a:t>
              </a:r>
              <a:r>
                <a:rPr lang="en-US" altLang="zh-CN" sz="2400" b="1">
                  <a:solidFill>
                    <a:srgbClr val="002060"/>
                  </a:solidFill>
                  <a:latin typeface="Times New Roman" panose="02020603050405020304" pitchFamily="18" charset="0"/>
                  <a:ea typeface="黑体" panose="02010609060101010101" pitchFamily="2" charset="-122"/>
                </a:rPr>
                <a:t>Traffic analysis</a:t>
              </a:r>
              <a:endParaRPr lang="en-US" altLang="zh-CN" sz="2400" b="1">
                <a:solidFill>
                  <a:srgbClr val="002060"/>
                </a:solidFill>
                <a:latin typeface="Times New Roman" panose="02020603050405020304" pitchFamily="18" charset="0"/>
                <a:ea typeface="黑体" panose="02010609060101010101" pitchFamily="2" charset="-122"/>
              </a:endParaRPr>
            </a:p>
            <a:p>
              <a:pPr lvl="1" eaLnBrk="1" hangingPunct="1">
                <a:lnSpc>
                  <a:spcPct val="120000"/>
                </a:lnSpc>
                <a:spcAft>
                  <a:spcPts val="600"/>
                </a:spcAft>
                <a:buClr>
                  <a:schemeClr val="accent1"/>
                </a:buClr>
                <a:buFont typeface="Arial" panose="020B0604020202020204" pitchFamily="34" charset="0"/>
                <a:buBlip>
                  <a:blip r:embed="rId1"/>
                </a:buBlip>
              </a:pPr>
              <a:r>
                <a:rPr lang="zh-CN" altLang="en-US" sz="2400" b="1">
                  <a:solidFill>
                    <a:srgbClr val="002060"/>
                  </a:solidFill>
                  <a:latin typeface="Times New Roman" panose="02020603050405020304" pitchFamily="18" charset="0"/>
                  <a:ea typeface="黑体" panose="02010609060101010101" pitchFamily="2" charset="-122"/>
                </a:rPr>
                <a:t>操作人员不慎导致信息泄漏</a:t>
              </a:r>
              <a:endParaRPr lang="zh-CN" altLang="en-US" sz="2400" b="1">
                <a:solidFill>
                  <a:srgbClr val="002060"/>
                </a:solidFill>
                <a:latin typeface="Times New Roman" panose="02020603050405020304" pitchFamily="18" charset="0"/>
                <a:ea typeface="黑体" panose="02010609060101010101" pitchFamily="2" charset="-122"/>
              </a:endParaRPr>
            </a:p>
            <a:p>
              <a:pPr lvl="1" eaLnBrk="1" hangingPunct="1">
                <a:lnSpc>
                  <a:spcPct val="120000"/>
                </a:lnSpc>
                <a:spcAft>
                  <a:spcPts val="600"/>
                </a:spcAft>
                <a:buClr>
                  <a:schemeClr val="accent1"/>
                </a:buClr>
                <a:buFont typeface="Arial" panose="020B0604020202020204" pitchFamily="34" charset="0"/>
                <a:buBlip>
                  <a:blip r:embed="rId1"/>
                </a:buBlip>
              </a:pPr>
              <a:r>
                <a:rPr lang="zh-CN" altLang="en-US" sz="2400" b="1">
                  <a:solidFill>
                    <a:srgbClr val="002060"/>
                  </a:solidFill>
                  <a:latin typeface="Times New Roman" panose="02020603050405020304" pitchFamily="18" charset="0"/>
                  <a:ea typeface="黑体" panose="02010609060101010101" pitchFamily="2" charset="-122"/>
                </a:rPr>
                <a:t>媒体废弃物导致信息泄漏</a:t>
              </a:r>
              <a:endParaRPr lang="en-US" altLang="zh-CN" sz="2400" b="1">
                <a:solidFill>
                  <a:srgbClr val="002060"/>
                </a:solidFill>
                <a:latin typeface="Times New Roman" panose="02020603050405020304" pitchFamily="18" charset="0"/>
                <a:ea typeface="黑体" panose="02010609060101010101" pitchFamily="2" charset="-122"/>
              </a:endParaRPr>
            </a:p>
          </p:txBody>
        </p:sp>
      </p:grpSp>
      <p:grpSp>
        <p:nvGrpSpPr>
          <p:cNvPr id="3" name="组合 18"/>
          <p:cNvGrpSpPr/>
          <p:nvPr/>
        </p:nvGrpSpPr>
        <p:grpSpPr bwMode="auto">
          <a:xfrm>
            <a:off x="3357563" y="1557338"/>
            <a:ext cx="5643562" cy="1074737"/>
            <a:chOff x="-130614" y="4071942"/>
            <a:chExt cx="5507637" cy="1009174"/>
          </a:xfrm>
        </p:grpSpPr>
        <p:sp>
          <p:nvSpPr>
            <p:cNvPr id="20" name="AutoShape 7"/>
            <p:cNvSpPr>
              <a:spLocks noChangeArrowheads="1"/>
            </p:cNvSpPr>
            <p:nvPr/>
          </p:nvSpPr>
          <p:spPr bwMode="auto">
            <a:xfrm>
              <a:off x="8820" y="4071942"/>
              <a:ext cx="5228769" cy="992777"/>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a:effectLst/>
          </p:spPr>
          <p:txBody>
            <a:bodyPr wrap="none" anchor="ctr"/>
            <a:lstStyle/>
            <a:p>
              <a:pPr algn="ctr" fontAlgn="auto">
                <a:lnSpc>
                  <a:spcPct val="80000"/>
                </a:lnSpc>
                <a:spcBef>
                  <a:spcPct val="20000"/>
                </a:spcBef>
                <a:spcAft>
                  <a:spcPts val="0"/>
                </a:spcAft>
                <a:defRPr/>
              </a:pPr>
              <a:endParaRPr lang="zh-CN" altLang="en-US" sz="2000" b="1" dirty="0">
                <a:solidFill>
                  <a:schemeClr val="accent1">
                    <a:lumMod val="50000"/>
                  </a:schemeClr>
                </a:solidFill>
                <a:latin typeface="Times New Roman" panose="02020603050405020304" pitchFamily="18" charset="0"/>
                <a:ea typeface="黑体" panose="02010609060101010101" pitchFamily="2" charset="-122"/>
              </a:endParaRPr>
            </a:p>
          </p:txBody>
        </p:sp>
        <p:sp>
          <p:nvSpPr>
            <p:cNvPr id="87050" name="矩形 20"/>
            <p:cNvSpPr>
              <a:spLocks noChangeArrowheads="1"/>
            </p:cNvSpPr>
            <p:nvPr/>
          </p:nvSpPr>
          <p:spPr bwMode="auto">
            <a:xfrm>
              <a:off x="-130614" y="4171816"/>
              <a:ext cx="5507637" cy="90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lvl="1" eaLnBrk="1" hangingPunct="1">
                <a:lnSpc>
                  <a:spcPct val="120000"/>
                </a:lnSpc>
                <a:spcAft>
                  <a:spcPts val="600"/>
                </a:spcAft>
                <a:buClr>
                  <a:schemeClr val="accent1"/>
                </a:buClr>
              </a:pPr>
              <a:r>
                <a:rPr lang="zh-CN" altLang="en-US" sz="2400" b="1">
                  <a:solidFill>
                    <a:srgbClr val="002060"/>
                  </a:solidFill>
                  <a:latin typeface="Times New Roman" panose="02020603050405020304" pitchFamily="18" charset="0"/>
                  <a:ea typeface="黑体" panose="02010609060101010101" pitchFamily="2" charset="-122"/>
                </a:rPr>
                <a:t>信息泄漏、完整性破坏、拒绝服务、非法使用</a:t>
              </a:r>
              <a:endParaRPr lang="en-US" altLang="zh-CN" sz="2400" b="1">
                <a:solidFill>
                  <a:srgbClr val="002060"/>
                </a:solidFill>
                <a:latin typeface="Times New Roman" panose="02020603050405020304" pitchFamily="18" charset="0"/>
                <a:ea typeface="黑体" panose="02010609060101010101" pitchFamily="2" charset="-122"/>
              </a:endParaRPr>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29"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500" fill="hold"/>
                                        <p:tgtEl>
                                          <p:spTgt spid="30"/>
                                        </p:tgtEl>
                                        <p:attrNameLst>
                                          <p:attrName>ppt_x</p:attrName>
                                        </p:attrNameLst>
                                      </p:cBhvr>
                                      <p:tavLst>
                                        <p:tav tm="0">
                                          <p:val>
                                            <p:strVal val="#ppt_x-.2"/>
                                          </p:val>
                                        </p:tav>
                                        <p:tav tm="100000">
                                          <p:val>
                                            <p:strVal val="#ppt_x"/>
                                          </p:val>
                                        </p:tav>
                                      </p:tavLst>
                                    </p:anim>
                                    <p:anim calcmode="lin" valueType="num">
                                      <p:cBhvr>
                                        <p:cTn id="12" dur="5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13" dur="500"/>
                                        <p:tgtEl>
                                          <p:spTgt spid="30"/>
                                        </p:tgtEl>
                                      </p:cBhvr>
                                    </p:animEffect>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500"/>
                                        <p:tgtEl>
                                          <p:spTgt spid="15"/>
                                        </p:tgtEl>
                                      </p:cBhvr>
                                    </p:animEffect>
                                  </p:childTnLst>
                                </p:cTn>
                              </p:par>
                            </p:childTnLst>
                          </p:cTn>
                        </p:par>
                        <p:par>
                          <p:cTn id="23" fill="hold">
                            <p:stCondLst>
                              <p:cond delay="2000"/>
                            </p:stCondLst>
                            <p:childTnLst>
                              <p:par>
                                <p:cTn id="24" presetID="47" presetClass="entr" presetSubtype="0" fill="hold" grpId="0" nodeType="after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anim calcmode="lin" valueType="num">
                                      <p:cBhvr>
                                        <p:cTn id="27" dur="500" fill="hold"/>
                                        <p:tgtEl>
                                          <p:spTgt spid="48"/>
                                        </p:tgtEl>
                                        <p:attrNameLst>
                                          <p:attrName>ppt_x</p:attrName>
                                        </p:attrNameLst>
                                      </p:cBhvr>
                                      <p:tavLst>
                                        <p:tav tm="0">
                                          <p:val>
                                            <p:strVal val="#ppt_x"/>
                                          </p:val>
                                        </p:tav>
                                        <p:tav tm="100000">
                                          <p:val>
                                            <p:strVal val="#ppt_x"/>
                                          </p:val>
                                        </p:tav>
                                      </p:tavLst>
                                    </p:anim>
                                    <p:anim calcmode="lin" valueType="num">
                                      <p:cBhvr>
                                        <p:cTn id="28" dur="500" fill="hold"/>
                                        <p:tgtEl>
                                          <p:spTgt spid="48"/>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23" presetClass="entr" presetSubtype="16"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8" grpId="0" animBg="1"/>
      <p:bldP spid="14" grpId="0" animBg="1"/>
      <p:bldP spid="1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txBox="1">
            <a:spLocks noChangeArrowheads="1"/>
          </p:cNvSpPr>
          <p:nvPr/>
        </p:nvSpPr>
        <p:spPr bwMode="auto">
          <a:xfrm>
            <a:off x="0" y="214313"/>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3200" b="1">
                <a:solidFill>
                  <a:schemeClr val="bg1"/>
                </a:solidFill>
                <a:latin typeface="Times New Roman" panose="02020603050405020304" pitchFamily="18" charset="0"/>
                <a:ea typeface="黑体" panose="02010609060101010101" pitchFamily="2" charset="-122"/>
              </a:rPr>
              <a:t>1.2 </a:t>
            </a:r>
            <a:r>
              <a:rPr lang="zh-CN" altLang="en-US" sz="3200" b="1">
                <a:solidFill>
                  <a:schemeClr val="bg1"/>
                </a:solidFill>
                <a:latin typeface="Times New Roman" panose="02020603050405020304" pitchFamily="18" charset="0"/>
                <a:ea typeface="黑体" panose="02010609060101010101" pitchFamily="2" charset="-122"/>
              </a:rPr>
              <a:t>安全威胁与防护措施</a:t>
            </a:r>
            <a:r>
              <a:rPr lang="en-US" altLang="zh-CN" sz="2800" b="1">
                <a:solidFill>
                  <a:schemeClr val="bg1"/>
                </a:solidFill>
                <a:latin typeface="Times New Roman" panose="02020603050405020304" pitchFamily="18" charset="0"/>
                <a:ea typeface="黑体" panose="02010609060101010101" pitchFamily="2" charset="-122"/>
              </a:rPr>
              <a:t>——</a:t>
            </a:r>
            <a:r>
              <a:rPr lang="zh-CN" altLang="en-US" sz="2800" b="1">
                <a:solidFill>
                  <a:schemeClr val="bg1"/>
                </a:solidFill>
                <a:latin typeface="Times New Roman" panose="02020603050405020304" pitchFamily="18" charset="0"/>
                <a:ea typeface="黑体" panose="02010609060101010101" pitchFamily="2" charset="-122"/>
              </a:rPr>
              <a:t>典型威胁及其相互关系</a:t>
            </a:r>
            <a:endParaRPr lang="zh-CN" altLang="en-US" sz="2800" b="1">
              <a:solidFill>
                <a:schemeClr val="bg1"/>
              </a:solidFill>
              <a:latin typeface="Times New Roman" panose="02020603050405020304" pitchFamily="18" charset="0"/>
              <a:ea typeface="黑体" panose="02010609060101010101" pitchFamily="2" charset="-122"/>
            </a:endParaRPr>
          </a:p>
        </p:txBody>
      </p:sp>
      <p:grpSp>
        <p:nvGrpSpPr>
          <p:cNvPr id="2" name="组合 127"/>
          <p:cNvGrpSpPr/>
          <p:nvPr/>
        </p:nvGrpSpPr>
        <p:grpSpPr bwMode="auto">
          <a:xfrm>
            <a:off x="123825" y="2816225"/>
            <a:ext cx="2019300" cy="3970338"/>
            <a:chOff x="123149" y="2816232"/>
            <a:chExt cx="2019959" cy="3970330"/>
          </a:xfrm>
        </p:grpSpPr>
        <p:sp>
          <p:nvSpPr>
            <p:cNvPr id="89153" name="AutoShape 8"/>
            <p:cNvSpPr>
              <a:spLocks noChangeArrowheads="1"/>
            </p:cNvSpPr>
            <p:nvPr/>
          </p:nvSpPr>
          <p:spPr bwMode="auto">
            <a:xfrm>
              <a:off x="175554" y="2881320"/>
              <a:ext cx="1896094" cy="679449"/>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dist="45791" dir="3378596" algn="ctr" rotWithShape="0">
                <a:schemeClr val="bg2">
                  <a:alpha val="50000"/>
                </a:schemeClr>
              </a:outerShdw>
            </a:effectLst>
          </p:spPr>
          <p:txBody>
            <a:bodyPr wrap="none" tIns="36000"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zh-CN" altLang="en-US" sz="2000">
                  <a:solidFill>
                    <a:srgbClr val="FFFFFF"/>
                  </a:solidFill>
                  <a:latin typeface="Times New Roman" panose="02020603050405020304" pitchFamily="18" charset="0"/>
                  <a:ea typeface="黑体" panose="02010609060101010101" pitchFamily="2" charset="-122"/>
                </a:rPr>
                <a:t>窃听</a:t>
              </a:r>
              <a:endParaRPr lang="zh-CN" altLang="en-US" sz="2000">
                <a:solidFill>
                  <a:srgbClr val="FFFFFF"/>
                </a:solidFill>
                <a:latin typeface="Times New Roman" panose="02020603050405020304" pitchFamily="18" charset="0"/>
                <a:ea typeface="黑体" panose="02010609060101010101" pitchFamily="2" charset="-122"/>
              </a:endParaRPr>
            </a:p>
          </p:txBody>
        </p:sp>
        <p:sp>
          <p:nvSpPr>
            <p:cNvPr id="89154" name="AutoShape 8"/>
            <p:cNvSpPr>
              <a:spLocks noChangeArrowheads="1"/>
            </p:cNvSpPr>
            <p:nvPr/>
          </p:nvSpPr>
          <p:spPr bwMode="auto">
            <a:xfrm>
              <a:off x="166026" y="3678243"/>
              <a:ext cx="1897681" cy="679449"/>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dist="45791" dir="3378596" algn="ctr" rotWithShape="0">
                <a:schemeClr val="bg2">
                  <a:alpha val="50000"/>
                </a:schemeClr>
              </a:outerShdw>
            </a:effectLst>
          </p:spPr>
          <p:txBody>
            <a:bodyPr wrap="none" tIns="36000"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zh-CN" altLang="en-US" sz="2000">
                  <a:solidFill>
                    <a:srgbClr val="FFFFFF"/>
                  </a:solidFill>
                  <a:latin typeface="Times New Roman" panose="02020603050405020304" pitchFamily="18" charset="0"/>
                  <a:ea typeface="黑体" panose="02010609060101010101" pitchFamily="2" charset="-122"/>
                </a:rPr>
                <a:t>流量分析</a:t>
              </a:r>
              <a:endParaRPr lang="zh-CN" altLang="en-US" sz="2000">
                <a:solidFill>
                  <a:srgbClr val="FFFFFF"/>
                </a:solidFill>
                <a:latin typeface="Times New Roman" panose="02020603050405020304" pitchFamily="18" charset="0"/>
                <a:ea typeface="黑体" panose="02010609060101010101" pitchFamily="2" charset="-122"/>
              </a:endParaRPr>
            </a:p>
          </p:txBody>
        </p:sp>
        <p:sp>
          <p:nvSpPr>
            <p:cNvPr id="89155" name="AutoShape 8"/>
            <p:cNvSpPr>
              <a:spLocks noChangeArrowheads="1"/>
            </p:cNvSpPr>
            <p:nvPr/>
          </p:nvSpPr>
          <p:spPr bwMode="auto">
            <a:xfrm>
              <a:off x="142205" y="4464054"/>
              <a:ext cx="1897682" cy="679449"/>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dist="45791" dir="3378596" algn="ctr" rotWithShape="0">
                <a:schemeClr val="bg2">
                  <a:alpha val="50000"/>
                </a:schemeClr>
              </a:outerShdw>
            </a:effectLst>
          </p:spPr>
          <p:txBody>
            <a:bodyPr wrap="none" tIns="36000"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zh-CN" altLang="en-US" sz="2000">
                  <a:solidFill>
                    <a:srgbClr val="FFFFFF"/>
                  </a:solidFill>
                  <a:latin typeface="Times New Roman" panose="02020603050405020304" pitchFamily="18" charset="0"/>
                  <a:ea typeface="黑体" panose="02010609060101010101" pitchFamily="2" charset="-122"/>
                </a:rPr>
                <a:t>电磁</a:t>
              </a:r>
              <a:r>
                <a:rPr lang="en-US" altLang="zh-CN" sz="2000">
                  <a:solidFill>
                    <a:srgbClr val="FFFFFF"/>
                  </a:solidFill>
                  <a:latin typeface="Times New Roman" panose="02020603050405020304" pitchFamily="18" charset="0"/>
                  <a:ea typeface="黑体" panose="02010609060101010101" pitchFamily="2" charset="-122"/>
                </a:rPr>
                <a:t>/</a:t>
              </a:r>
              <a:r>
                <a:rPr lang="zh-CN" altLang="en-US" sz="2000">
                  <a:solidFill>
                    <a:srgbClr val="FFFFFF"/>
                  </a:solidFill>
                  <a:latin typeface="Times New Roman" panose="02020603050405020304" pitchFamily="18" charset="0"/>
                  <a:ea typeface="黑体" panose="02010609060101010101" pitchFamily="2" charset="-122"/>
                </a:rPr>
                <a:t>射频截获</a:t>
              </a:r>
              <a:endParaRPr lang="zh-CN" altLang="en-US" sz="2000">
                <a:solidFill>
                  <a:srgbClr val="FFFFFF"/>
                </a:solidFill>
                <a:latin typeface="Times New Roman" panose="02020603050405020304" pitchFamily="18" charset="0"/>
                <a:ea typeface="黑体" panose="02010609060101010101" pitchFamily="2" charset="-122"/>
              </a:endParaRPr>
            </a:p>
          </p:txBody>
        </p:sp>
        <p:sp>
          <p:nvSpPr>
            <p:cNvPr id="89156" name="AutoShape 8"/>
            <p:cNvSpPr>
              <a:spLocks noChangeArrowheads="1"/>
            </p:cNvSpPr>
            <p:nvPr/>
          </p:nvSpPr>
          <p:spPr bwMode="auto">
            <a:xfrm>
              <a:off x="162850" y="5286377"/>
              <a:ext cx="1897681" cy="679449"/>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dist="45791" dir="3378596" algn="ctr" rotWithShape="0">
                <a:schemeClr val="bg2">
                  <a:alpha val="50000"/>
                </a:schemeClr>
              </a:outerShdw>
            </a:effectLst>
          </p:spPr>
          <p:txBody>
            <a:bodyPr wrap="none" tIns="36000"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zh-CN" altLang="en-US" sz="2000">
                  <a:solidFill>
                    <a:srgbClr val="FFFFFF"/>
                  </a:solidFill>
                  <a:latin typeface="Times New Roman" panose="02020603050405020304" pitchFamily="18" charset="0"/>
                  <a:ea typeface="黑体" panose="02010609060101010101" pitchFamily="2" charset="-122"/>
                </a:rPr>
                <a:t>人员疏忽</a:t>
              </a:r>
              <a:endParaRPr lang="zh-CN" altLang="en-US" sz="2000">
                <a:solidFill>
                  <a:srgbClr val="FFFFFF"/>
                </a:solidFill>
                <a:latin typeface="Times New Roman" panose="02020603050405020304" pitchFamily="18" charset="0"/>
                <a:ea typeface="黑体" panose="02010609060101010101" pitchFamily="2" charset="-122"/>
              </a:endParaRPr>
            </a:p>
          </p:txBody>
        </p:sp>
        <p:sp>
          <p:nvSpPr>
            <p:cNvPr id="89157" name="AutoShape 8"/>
            <p:cNvSpPr>
              <a:spLocks noChangeArrowheads="1"/>
            </p:cNvSpPr>
            <p:nvPr/>
          </p:nvSpPr>
          <p:spPr bwMode="auto">
            <a:xfrm>
              <a:off x="162850" y="6072188"/>
              <a:ext cx="1897681" cy="679449"/>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dist="45791" dir="3378596" algn="ctr" rotWithShape="0">
                <a:schemeClr val="bg2">
                  <a:alpha val="50000"/>
                </a:schemeClr>
              </a:outerShdw>
            </a:effectLst>
          </p:spPr>
          <p:txBody>
            <a:bodyPr wrap="none" tIns="36000"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zh-CN" altLang="en-US" sz="2000">
                  <a:solidFill>
                    <a:srgbClr val="FFFFFF"/>
                  </a:solidFill>
                  <a:latin typeface="Times New Roman" panose="02020603050405020304" pitchFamily="18" charset="0"/>
                  <a:ea typeface="黑体" panose="02010609060101010101" pitchFamily="2" charset="-122"/>
                </a:rPr>
                <a:t>媒体废弃物</a:t>
              </a:r>
              <a:endParaRPr lang="zh-CN" altLang="en-US" sz="2000">
                <a:solidFill>
                  <a:srgbClr val="FFFFFF"/>
                </a:solidFill>
                <a:latin typeface="Times New Roman" panose="02020603050405020304" pitchFamily="18" charset="0"/>
                <a:ea typeface="黑体" panose="02010609060101010101" pitchFamily="2" charset="-122"/>
              </a:endParaRPr>
            </a:p>
          </p:txBody>
        </p:sp>
        <p:sp>
          <p:nvSpPr>
            <p:cNvPr id="89158" name="矩形 74"/>
            <p:cNvSpPr>
              <a:spLocks noChangeArrowheads="1"/>
            </p:cNvSpPr>
            <p:nvPr/>
          </p:nvSpPr>
          <p:spPr bwMode="auto">
            <a:xfrm>
              <a:off x="123149" y="2816232"/>
              <a:ext cx="2019959" cy="3970330"/>
            </a:xfrm>
            <a:prstGeom prst="rect">
              <a:avLst/>
            </a:prstGeom>
            <a:noFill/>
            <a:ln w="19050">
              <a:solidFill>
                <a:schemeClr val="tx1"/>
              </a:solidFill>
              <a:prstDash val="dash"/>
              <a:round/>
              <a:tailEnd type="none" w="med" len="sm"/>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sz="1000">
                <a:latin typeface="Gulim" pitchFamily="34" charset="-127"/>
              </a:endParaRPr>
            </a:p>
          </p:txBody>
        </p:sp>
      </p:grpSp>
      <p:grpSp>
        <p:nvGrpSpPr>
          <p:cNvPr id="3" name="组合 128"/>
          <p:cNvGrpSpPr/>
          <p:nvPr/>
        </p:nvGrpSpPr>
        <p:grpSpPr bwMode="auto">
          <a:xfrm>
            <a:off x="2409825" y="2816225"/>
            <a:ext cx="2019300" cy="3970338"/>
            <a:chOff x="2409165" y="2816256"/>
            <a:chExt cx="2019959" cy="3970330"/>
          </a:xfrm>
        </p:grpSpPr>
        <p:sp>
          <p:nvSpPr>
            <p:cNvPr id="89147" name="AutoShape 8"/>
            <p:cNvSpPr>
              <a:spLocks noChangeArrowheads="1"/>
            </p:cNvSpPr>
            <p:nvPr/>
          </p:nvSpPr>
          <p:spPr bwMode="auto">
            <a:xfrm>
              <a:off x="2461570" y="2881344"/>
              <a:ext cx="1896094" cy="679449"/>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dist="45791" dir="3378596" algn="ctr" rotWithShape="0">
                <a:schemeClr val="bg2">
                  <a:alpha val="50000"/>
                </a:schemeClr>
              </a:outerShdw>
            </a:effectLst>
          </p:spPr>
          <p:txBody>
            <a:bodyPr wrap="none" tIns="36000"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zh-CN" altLang="en-US" sz="2000">
                  <a:solidFill>
                    <a:srgbClr val="FFFFFF"/>
                  </a:solidFill>
                  <a:latin typeface="Times New Roman" panose="02020603050405020304" pitchFamily="18" charset="0"/>
                  <a:ea typeface="黑体" panose="02010609060101010101" pitchFamily="2" charset="-122"/>
                </a:rPr>
                <a:t>渗入</a:t>
              </a:r>
              <a:endParaRPr lang="zh-CN" altLang="en-US" sz="2000">
                <a:solidFill>
                  <a:srgbClr val="FFFFFF"/>
                </a:solidFill>
                <a:latin typeface="Times New Roman" panose="02020603050405020304" pitchFamily="18" charset="0"/>
                <a:ea typeface="黑体" panose="02010609060101010101" pitchFamily="2" charset="-122"/>
              </a:endParaRPr>
            </a:p>
          </p:txBody>
        </p:sp>
        <p:sp>
          <p:nvSpPr>
            <p:cNvPr id="89148" name="AutoShape 8"/>
            <p:cNvSpPr>
              <a:spLocks noChangeArrowheads="1"/>
            </p:cNvSpPr>
            <p:nvPr/>
          </p:nvSpPr>
          <p:spPr bwMode="auto">
            <a:xfrm>
              <a:off x="2452042" y="3678267"/>
              <a:ext cx="1897681" cy="679449"/>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dist="45791" dir="3378596" algn="ctr" rotWithShape="0">
                <a:schemeClr val="bg2">
                  <a:alpha val="50000"/>
                </a:schemeClr>
              </a:outerShdw>
            </a:effectLst>
          </p:spPr>
          <p:txBody>
            <a:bodyPr wrap="none" tIns="36000"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zh-CN" altLang="en-US" sz="2000">
                  <a:solidFill>
                    <a:srgbClr val="FFFFFF"/>
                  </a:solidFill>
                  <a:latin typeface="Times New Roman" panose="02020603050405020304" pitchFamily="18" charset="0"/>
                  <a:ea typeface="黑体" panose="02010609060101010101" pitchFamily="2" charset="-122"/>
                </a:rPr>
                <a:t>假冒</a:t>
              </a:r>
              <a:endParaRPr lang="zh-CN" altLang="en-US" sz="2000">
                <a:solidFill>
                  <a:srgbClr val="FFFFFF"/>
                </a:solidFill>
                <a:latin typeface="Times New Roman" panose="02020603050405020304" pitchFamily="18" charset="0"/>
                <a:ea typeface="黑体" panose="02010609060101010101" pitchFamily="2" charset="-122"/>
              </a:endParaRPr>
            </a:p>
          </p:txBody>
        </p:sp>
        <p:sp>
          <p:nvSpPr>
            <p:cNvPr id="89149" name="AutoShape 8"/>
            <p:cNvSpPr>
              <a:spLocks noChangeArrowheads="1"/>
            </p:cNvSpPr>
            <p:nvPr/>
          </p:nvSpPr>
          <p:spPr bwMode="auto">
            <a:xfrm>
              <a:off x="2428221" y="4464078"/>
              <a:ext cx="1897682" cy="679449"/>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dist="45791" dir="3378596" algn="ctr" rotWithShape="0">
                <a:schemeClr val="bg2">
                  <a:alpha val="50000"/>
                </a:schemeClr>
              </a:outerShdw>
            </a:effectLst>
          </p:spPr>
          <p:txBody>
            <a:bodyPr wrap="none" tIns="36000"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zh-CN" altLang="en-US" sz="2000">
                  <a:solidFill>
                    <a:srgbClr val="FFFFFF"/>
                  </a:solidFill>
                  <a:latin typeface="Times New Roman" panose="02020603050405020304" pitchFamily="18" charset="0"/>
                  <a:ea typeface="黑体" panose="02010609060101010101" pitchFamily="2" charset="-122"/>
                </a:rPr>
                <a:t>旁路控制</a:t>
              </a:r>
              <a:endParaRPr lang="zh-CN" altLang="en-US" sz="2000">
                <a:solidFill>
                  <a:srgbClr val="FFFFFF"/>
                </a:solidFill>
                <a:latin typeface="Times New Roman" panose="02020603050405020304" pitchFamily="18" charset="0"/>
                <a:ea typeface="黑体" panose="02010609060101010101" pitchFamily="2" charset="-122"/>
              </a:endParaRPr>
            </a:p>
          </p:txBody>
        </p:sp>
        <p:sp>
          <p:nvSpPr>
            <p:cNvPr id="89150" name="AutoShape 8"/>
            <p:cNvSpPr>
              <a:spLocks noChangeArrowheads="1"/>
            </p:cNvSpPr>
            <p:nvPr/>
          </p:nvSpPr>
          <p:spPr bwMode="auto">
            <a:xfrm>
              <a:off x="2448866" y="5286401"/>
              <a:ext cx="1897681" cy="679449"/>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dist="45791" dir="3378596" algn="ctr" rotWithShape="0">
                <a:schemeClr val="bg2">
                  <a:alpha val="50000"/>
                </a:schemeClr>
              </a:outerShdw>
            </a:effectLst>
          </p:spPr>
          <p:txBody>
            <a:bodyPr wrap="none" tIns="36000"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zh-CN" altLang="en-US" sz="2000">
                  <a:solidFill>
                    <a:srgbClr val="FFFFFF"/>
                  </a:solidFill>
                  <a:latin typeface="Times New Roman" panose="02020603050405020304" pitchFamily="18" charset="0"/>
                  <a:ea typeface="黑体" panose="02010609060101010101" pitchFamily="2" charset="-122"/>
                </a:rPr>
                <a:t>授权侵犯</a:t>
              </a:r>
              <a:endParaRPr lang="zh-CN" altLang="en-US" sz="2000">
                <a:solidFill>
                  <a:srgbClr val="FFFFFF"/>
                </a:solidFill>
                <a:latin typeface="Times New Roman" panose="02020603050405020304" pitchFamily="18" charset="0"/>
                <a:ea typeface="黑体" panose="02010609060101010101" pitchFamily="2" charset="-122"/>
              </a:endParaRPr>
            </a:p>
          </p:txBody>
        </p:sp>
        <p:sp>
          <p:nvSpPr>
            <p:cNvPr id="89151" name="AutoShape 8"/>
            <p:cNvSpPr>
              <a:spLocks noChangeArrowheads="1"/>
            </p:cNvSpPr>
            <p:nvPr/>
          </p:nvSpPr>
          <p:spPr bwMode="auto">
            <a:xfrm>
              <a:off x="2448866" y="6072212"/>
              <a:ext cx="1897681" cy="679449"/>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dist="45791" dir="3378596" algn="ctr" rotWithShape="0">
                <a:schemeClr val="bg2">
                  <a:alpha val="50000"/>
                </a:schemeClr>
              </a:outerShdw>
            </a:effectLst>
          </p:spPr>
          <p:txBody>
            <a:bodyPr wrap="none" tIns="36000"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zh-CN" altLang="en-US" sz="2000">
                  <a:solidFill>
                    <a:srgbClr val="FFFFFF"/>
                  </a:solidFill>
                  <a:latin typeface="Times New Roman" panose="02020603050405020304" pitchFamily="18" charset="0"/>
                  <a:ea typeface="黑体" panose="02010609060101010101" pitchFamily="2" charset="-122"/>
                </a:rPr>
                <a:t>物理侵入</a:t>
              </a:r>
              <a:endParaRPr lang="zh-CN" altLang="en-US" sz="2000">
                <a:solidFill>
                  <a:srgbClr val="FFFFFF"/>
                </a:solidFill>
                <a:latin typeface="Times New Roman" panose="02020603050405020304" pitchFamily="18" charset="0"/>
                <a:ea typeface="黑体" panose="02010609060101010101" pitchFamily="2" charset="-122"/>
              </a:endParaRPr>
            </a:p>
          </p:txBody>
        </p:sp>
        <p:sp>
          <p:nvSpPr>
            <p:cNvPr id="89152" name="矩形 90"/>
            <p:cNvSpPr>
              <a:spLocks noChangeArrowheads="1"/>
            </p:cNvSpPr>
            <p:nvPr/>
          </p:nvSpPr>
          <p:spPr bwMode="auto">
            <a:xfrm>
              <a:off x="2409165" y="2816256"/>
              <a:ext cx="2019959" cy="3970330"/>
            </a:xfrm>
            <a:prstGeom prst="rect">
              <a:avLst/>
            </a:prstGeom>
            <a:noFill/>
            <a:ln w="19050">
              <a:solidFill>
                <a:schemeClr val="tx1"/>
              </a:solidFill>
              <a:prstDash val="dash"/>
              <a:round/>
              <a:tailEnd type="none" w="med" len="sm"/>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sz="1000">
                <a:latin typeface="Gulim" pitchFamily="34" charset="-127"/>
              </a:endParaRPr>
            </a:p>
          </p:txBody>
        </p:sp>
      </p:grpSp>
      <p:grpSp>
        <p:nvGrpSpPr>
          <p:cNvPr id="4" name="组合 129"/>
          <p:cNvGrpSpPr/>
          <p:nvPr/>
        </p:nvGrpSpPr>
        <p:grpSpPr bwMode="auto">
          <a:xfrm>
            <a:off x="4695825" y="2830513"/>
            <a:ext cx="2019300" cy="3956050"/>
            <a:chOff x="4695181" y="2831028"/>
            <a:chExt cx="2019959" cy="3955558"/>
          </a:xfrm>
        </p:grpSpPr>
        <p:sp>
          <p:nvSpPr>
            <p:cNvPr id="89142" name="AutoShape 8"/>
            <p:cNvSpPr>
              <a:spLocks noChangeArrowheads="1"/>
            </p:cNvSpPr>
            <p:nvPr/>
          </p:nvSpPr>
          <p:spPr bwMode="auto">
            <a:xfrm>
              <a:off x="4761878" y="2881822"/>
              <a:ext cx="1896094" cy="679365"/>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dist="45791" dir="3378596" algn="ctr" rotWithShape="0">
                <a:schemeClr val="bg2">
                  <a:alpha val="50000"/>
                </a:schemeClr>
              </a:outerShdw>
            </a:effectLst>
          </p:spPr>
          <p:txBody>
            <a:bodyPr wrap="none" tIns="36000"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zh-CN" altLang="en-US" sz="2000">
                  <a:solidFill>
                    <a:srgbClr val="FFFFFF"/>
                  </a:solidFill>
                  <a:latin typeface="Times New Roman" panose="02020603050405020304" pitchFamily="18" charset="0"/>
                  <a:ea typeface="黑体" panose="02010609060101010101" pitchFamily="2" charset="-122"/>
                </a:rPr>
                <a:t>植入</a:t>
              </a:r>
              <a:endParaRPr lang="zh-CN" altLang="en-US" sz="2000">
                <a:solidFill>
                  <a:srgbClr val="FFFFFF"/>
                </a:solidFill>
                <a:latin typeface="Times New Roman" panose="02020603050405020304" pitchFamily="18" charset="0"/>
                <a:ea typeface="黑体" panose="02010609060101010101" pitchFamily="2" charset="-122"/>
              </a:endParaRPr>
            </a:p>
          </p:txBody>
        </p:sp>
        <p:sp>
          <p:nvSpPr>
            <p:cNvPr id="89143" name="AutoShape 8"/>
            <p:cNvSpPr>
              <a:spLocks noChangeArrowheads="1"/>
            </p:cNvSpPr>
            <p:nvPr/>
          </p:nvSpPr>
          <p:spPr bwMode="auto">
            <a:xfrm>
              <a:off x="4752350" y="3678648"/>
              <a:ext cx="1897682" cy="679365"/>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dist="45791" dir="3378596" algn="ctr" rotWithShape="0">
                <a:schemeClr val="bg2">
                  <a:alpha val="50000"/>
                </a:schemeClr>
              </a:outerShdw>
            </a:effectLst>
          </p:spPr>
          <p:txBody>
            <a:bodyPr wrap="none" tIns="36000"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zh-CN" altLang="en-US" sz="2000">
                  <a:solidFill>
                    <a:srgbClr val="FFFFFF"/>
                  </a:solidFill>
                  <a:latin typeface="Times New Roman" panose="02020603050405020304" pitchFamily="18" charset="0"/>
                  <a:ea typeface="黑体" panose="02010609060101010101" pitchFamily="2" charset="-122"/>
                </a:rPr>
                <a:t>特洛依木马</a:t>
              </a:r>
              <a:endParaRPr lang="zh-CN" altLang="en-US" sz="2000">
                <a:solidFill>
                  <a:srgbClr val="FFFFFF"/>
                </a:solidFill>
                <a:latin typeface="Times New Roman" panose="02020603050405020304" pitchFamily="18" charset="0"/>
                <a:ea typeface="黑体" panose="02010609060101010101" pitchFamily="2" charset="-122"/>
              </a:endParaRPr>
            </a:p>
          </p:txBody>
        </p:sp>
        <p:sp>
          <p:nvSpPr>
            <p:cNvPr id="89144" name="AutoShape 8"/>
            <p:cNvSpPr>
              <a:spLocks noChangeArrowheads="1"/>
            </p:cNvSpPr>
            <p:nvPr/>
          </p:nvSpPr>
          <p:spPr bwMode="auto">
            <a:xfrm>
              <a:off x="4730117" y="4464362"/>
              <a:ext cx="1896094" cy="679365"/>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dist="45791" dir="3378596" algn="ctr" rotWithShape="0">
                <a:schemeClr val="bg2">
                  <a:alpha val="50000"/>
                </a:schemeClr>
              </a:outerShdw>
            </a:effectLst>
          </p:spPr>
          <p:txBody>
            <a:bodyPr wrap="none" tIns="36000"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zh-CN" altLang="en-US" sz="2000">
                  <a:solidFill>
                    <a:srgbClr val="FFFFFF"/>
                  </a:solidFill>
                  <a:latin typeface="Times New Roman" panose="02020603050405020304" pitchFamily="18" charset="0"/>
                  <a:ea typeface="黑体" panose="02010609060101010101" pitchFamily="2" charset="-122"/>
                </a:rPr>
                <a:t>陷门</a:t>
              </a:r>
              <a:endParaRPr lang="zh-CN" altLang="en-US" sz="2000">
                <a:solidFill>
                  <a:srgbClr val="FFFFFF"/>
                </a:solidFill>
                <a:latin typeface="Times New Roman" panose="02020603050405020304" pitchFamily="18" charset="0"/>
                <a:ea typeface="黑体" panose="02010609060101010101" pitchFamily="2" charset="-122"/>
              </a:endParaRPr>
            </a:p>
          </p:txBody>
        </p:sp>
        <p:sp>
          <p:nvSpPr>
            <p:cNvPr id="89145" name="AutoShape 8"/>
            <p:cNvSpPr>
              <a:spLocks noChangeArrowheads="1"/>
            </p:cNvSpPr>
            <p:nvPr/>
          </p:nvSpPr>
          <p:spPr bwMode="auto">
            <a:xfrm>
              <a:off x="4750762" y="5286585"/>
              <a:ext cx="1896094" cy="679365"/>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dist="45791" dir="3378596" algn="ctr" rotWithShape="0">
                <a:schemeClr val="bg2">
                  <a:alpha val="50000"/>
                </a:schemeClr>
              </a:outerShdw>
            </a:effectLst>
          </p:spPr>
          <p:txBody>
            <a:bodyPr wrap="none" tIns="36000"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zh-CN" altLang="en-US" sz="2000">
                  <a:solidFill>
                    <a:srgbClr val="FFFFFF"/>
                  </a:solidFill>
                  <a:latin typeface="Times New Roman" panose="02020603050405020304" pitchFamily="18" charset="0"/>
                  <a:ea typeface="黑体" panose="02010609060101010101" pitchFamily="2" charset="-122"/>
                </a:rPr>
                <a:t>服务欺骗</a:t>
              </a:r>
              <a:endParaRPr lang="zh-CN" altLang="en-US" sz="2000">
                <a:solidFill>
                  <a:srgbClr val="FFFFFF"/>
                </a:solidFill>
                <a:latin typeface="Times New Roman" panose="02020603050405020304" pitchFamily="18" charset="0"/>
                <a:ea typeface="黑体" panose="02010609060101010101" pitchFamily="2" charset="-122"/>
              </a:endParaRPr>
            </a:p>
          </p:txBody>
        </p:sp>
        <p:sp>
          <p:nvSpPr>
            <p:cNvPr id="89146" name="矩形 106"/>
            <p:cNvSpPr>
              <a:spLocks noChangeArrowheads="1"/>
            </p:cNvSpPr>
            <p:nvPr/>
          </p:nvSpPr>
          <p:spPr bwMode="auto">
            <a:xfrm>
              <a:off x="4695181" y="2831028"/>
              <a:ext cx="2019959" cy="3955558"/>
            </a:xfrm>
            <a:prstGeom prst="rect">
              <a:avLst/>
            </a:prstGeom>
            <a:noFill/>
            <a:ln w="19050">
              <a:solidFill>
                <a:schemeClr val="tx1"/>
              </a:solidFill>
              <a:prstDash val="dash"/>
              <a:round/>
              <a:tailEnd type="none" w="med" len="sm"/>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sz="1000">
                <a:latin typeface="Gulim" pitchFamily="34" charset="-127"/>
              </a:endParaRPr>
            </a:p>
          </p:txBody>
        </p:sp>
      </p:grpSp>
      <p:grpSp>
        <p:nvGrpSpPr>
          <p:cNvPr id="5" name="组合 126"/>
          <p:cNvGrpSpPr/>
          <p:nvPr/>
        </p:nvGrpSpPr>
        <p:grpSpPr bwMode="auto">
          <a:xfrm>
            <a:off x="165100" y="1143000"/>
            <a:ext cx="8863013" cy="1179513"/>
            <a:chOff x="165233" y="1142984"/>
            <a:chExt cx="8862391" cy="1179264"/>
          </a:xfrm>
        </p:grpSpPr>
        <p:grpSp>
          <p:nvGrpSpPr>
            <p:cNvPr id="89102" name="组合 44"/>
            <p:cNvGrpSpPr/>
            <p:nvPr/>
          </p:nvGrpSpPr>
          <p:grpSpPr bwMode="auto">
            <a:xfrm>
              <a:off x="165233" y="1142984"/>
              <a:ext cx="1846477" cy="1164274"/>
              <a:chOff x="5133475" y="4220671"/>
              <a:chExt cx="1419005" cy="1080537"/>
            </a:xfrm>
          </p:grpSpPr>
          <p:grpSp>
            <p:nvGrpSpPr>
              <p:cNvPr id="89133" name="Group 10"/>
              <p:cNvGrpSpPr/>
              <p:nvPr/>
            </p:nvGrpSpPr>
            <p:grpSpPr bwMode="auto">
              <a:xfrm>
                <a:off x="5133475" y="4220671"/>
                <a:ext cx="1419005" cy="1080537"/>
                <a:chOff x="1997" y="1314"/>
                <a:chExt cx="1889" cy="1009"/>
              </a:xfrm>
            </p:grpSpPr>
            <p:grpSp>
              <p:nvGrpSpPr>
                <p:cNvPr id="89135" name="Group 11"/>
                <p:cNvGrpSpPr/>
                <p:nvPr/>
              </p:nvGrpSpPr>
              <p:grpSpPr bwMode="auto">
                <a:xfrm>
                  <a:off x="1997" y="1404"/>
                  <a:ext cx="1889" cy="919"/>
                  <a:chOff x="1973" y="1027"/>
                  <a:chExt cx="1926" cy="937"/>
                </a:xfrm>
              </p:grpSpPr>
              <p:sp>
                <p:nvSpPr>
                  <p:cNvPr id="68" name="Oval 12"/>
                  <p:cNvSpPr>
                    <a:spLocks noChangeArrowheads="1"/>
                  </p:cNvSpPr>
                  <p:nvPr/>
                </p:nvSpPr>
                <p:spPr bwMode="gray">
                  <a:xfrm>
                    <a:off x="1995" y="1056"/>
                    <a:ext cx="1904" cy="910"/>
                  </a:xfrm>
                  <a:prstGeom prst="ellipse">
                    <a:avLst/>
                  </a:prstGeom>
                  <a:gradFill rotWithShape="1">
                    <a:gsLst>
                      <a:gs pos="0">
                        <a:srgbClr val="6E815B"/>
                      </a:gs>
                      <a:gs pos="100000">
                        <a:srgbClr val="6E815B">
                          <a:gamma/>
                          <a:shade val="48627"/>
                          <a:invGamma/>
                        </a:srgbClr>
                      </a:gs>
                    </a:gsLst>
                    <a:lin ang="2700000" scaled="1"/>
                  </a:gradFill>
                  <a:ln w="9525">
                    <a:noFill/>
                    <a:round/>
                  </a:ln>
                  <a:effectLst/>
                </p:spPr>
                <p:txBody>
                  <a:bodyPr wrap="none" anchor="ctr"/>
                  <a:lstStyle/>
                  <a:p>
                    <a:pPr eaLnBrk="1" fontAlgn="auto" hangingPunct="1">
                      <a:spcBef>
                        <a:spcPts val="0"/>
                      </a:spcBef>
                      <a:spcAft>
                        <a:spcPts val="0"/>
                      </a:spcAft>
                      <a:defRPr/>
                    </a:pPr>
                    <a:endParaRPr lang="zh-CN" altLang="en-US" kern="0">
                      <a:solidFill>
                        <a:srgbClr val="C00000"/>
                      </a:solidFill>
                      <a:latin typeface="Times New Roman" panose="02020603050405020304" pitchFamily="18" charset="0"/>
                      <a:ea typeface="黑体" panose="02010609060101010101" pitchFamily="2" charset="-122"/>
                    </a:endParaRPr>
                  </a:p>
                </p:txBody>
              </p:sp>
              <p:sp>
                <p:nvSpPr>
                  <p:cNvPr id="70" name="Oval 13"/>
                  <p:cNvSpPr>
                    <a:spLocks noChangeArrowheads="1"/>
                  </p:cNvSpPr>
                  <p:nvPr/>
                </p:nvSpPr>
                <p:spPr bwMode="gray">
                  <a:xfrm>
                    <a:off x="1973" y="1025"/>
                    <a:ext cx="1904" cy="910"/>
                  </a:xfrm>
                  <a:prstGeom prst="ellipse">
                    <a:avLst/>
                  </a:prstGeom>
                  <a:gradFill rotWithShape="1">
                    <a:gsLst>
                      <a:gs pos="0">
                        <a:srgbClr val="6E815B">
                          <a:gamma/>
                          <a:tint val="44314"/>
                          <a:invGamma/>
                        </a:srgbClr>
                      </a:gs>
                      <a:gs pos="100000">
                        <a:srgbClr val="6E815B"/>
                      </a:gs>
                    </a:gsLst>
                    <a:lin ang="2700000" scaled="1"/>
                  </a:gradFill>
                  <a:ln w="9525">
                    <a:noFill/>
                    <a:round/>
                  </a:ln>
                  <a:effectLst/>
                </p:spPr>
                <p:txBody>
                  <a:bodyPr wrap="none" anchor="ctr"/>
                  <a:lstStyle/>
                  <a:p>
                    <a:pPr eaLnBrk="1" fontAlgn="auto" hangingPunct="1">
                      <a:spcBef>
                        <a:spcPts val="0"/>
                      </a:spcBef>
                      <a:spcAft>
                        <a:spcPts val="0"/>
                      </a:spcAft>
                      <a:defRPr/>
                    </a:pPr>
                    <a:endParaRPr lang="zh-CN" altLang="en-US" kern="0">
                      <a:solidFill>
                        <a:srgbClr val="C00000"/>
                      </a:solidFill>
                      <a:latin typeface="Times New Roman" panose="02020603050405020304" pitchFamily="18" charset="0"/>
                      <a:ea typeface="黑体" panose="02010609060101010101" pitchFamily="2" charset="-122"/>
                    </a:endParaRPr>
                  </a:p>
                </p:txBody>
              </p:sp>
            </p:grpSp>
            <p:sp>
              <p:nvSpPr>
                <p:cNvPr id="62" name="Oval 14"/>
                <p:cNvSpPr>
                  <a:spLocks noChangeArrowheads="1"/>
                </p:cNvSpPr>
                <p:nvPr/>
              </p:nvSpPr>
              <p:spPr bwMode="gray">
                <a:xfrm>
                  <a:off x="2086" y="1314"/>
                  <a:ext cx="1691" cy="846"/>
                </a:xfrm>
                <a:prstGeom prst="ellipse">
                  <a:avLst/>
                </a:prstGeom>
                <a:gradFill rotWithShape="1">
                  <a:gsLst>
                    <a:gs pos="0">
                      <a:srgbClr val="3984C9">
                        <a:gamma/>
                        <a:shade val="46275"/>
                        <a:invGamma/>
                      </a:srgbClr>
                    </a:gs>
                    <a:gs pos="100000">
                      <a:srgbClr val="3984C9"/>
                    </a:gs>
                  </a:gsLst>
                  <a:lin ang="2700000" scaled="1"/>
                </a:gradFill>
                <a:ln w="9525" algn="ctr">
                  <a:noFill/>
                  <a:round/>
                </a:ln>
                <a:effectLst/>
              </p:spPr>
              <p:txBody>
                <a:bodyPr vert="eaVert" wrap="none" anchor="ctr"/>
                <a:lstStyle/>
                <a:p>
                  <a:pPr eaLnBrk="1" fontAlgn="auto" hangingPunct="1">
                    <a:spcBef>
                      <a:spcPts val="0"/>
                    </a:spcBef>
                    <a:spcAft>
                      <a:spcPts val="0"/>
                    </a:spcAft>
                    <a:defRPr/>
                  </a:pPr>
                  <a:endParaRPr lang="zh-CN" altLang="en-US" kern="0">
                    <a:solidFill>
                      <a:srgbClr val="C00000"/>
                    </a:solidFill>
                    <a:latin typeface="Times New Roman" panose="02020603050405020304" pitchFamily="18" charset="0"/>
                    <a:ea typeface="黑体" panose="02010609060101010101" pitchFamily="2" charset="-122"/>
                  </a:endParaRPr>
                </a:p>
              </p:txBody>
            </p:sp>
            <p:sp>
              <p:nvSpPr>
                <p:cNvPr id="63" name="Oval 15"/>
                <p:cNvSpPr>
                  <a:spLocks noChangeArrowheads="1"/>
                </p:cNvSpPr>
                <p:nvPr/>
              </p:nvSpPr>
              <p:spPr bwMode="gray">
                <a:xfrm>
                  <a:off x="2107" y="1320"/>
                  <a:ext cx="1650" cy="829"/>
                </a:xfrm>
                <a:prstGeom prst="ellipse">
                  <a:avLst/>
                </a:prstGeom>
                <a:gradFill rotWithShape="1">
                  <a:gsLst>
                    <a:gs pos="0">
                      <a:srgbClr val="3984C9">
                        <a:alpha val="0"/>
                      </a:srgbClr>
                    </a:gs>
                    <a:gs pos="100000">
                      <a:srgbClr val="3984C9">
                        <a:gamma/>
                        <a:tint val="34902"/>
                        <a:invGamma/>
                      </a:srgbClr>
                    </a:gs>
                  </a:gsLst>
                  <a:lin ang="2700000" scaled="1"/>
                </a:gradFill>
                <a:ln w="9525" algn="ctr">
                  <a:noFill/>
                  <a:round/>
                </a:ln>
                <a:effectLst/>
              </p:spPr>
              <p:txBody>
                <a:bodyPr vert="eaVert" wrap="none" anchor="ctr"/>
                <a:lstStyle/>
                <a:p>
                  <a:pPr eaLnBrk="1" fontAlgn="auto" hangingPunct="1">
                    <a:spcBef>
                      <a:spcPts val="0"/>
                    </a:spcBef>
                    <a:spcAft>
                      <a:spcPts val="0"/>
                    </a:spcAft>
                    <a:defRPr/>
                  </a:pPr>
                  <a:endParaRPr lang="zh-CN" altLang="en-US" kern="0">
                    <a:solidFill>
                      <a:srgbClr val="C00000"/>
                    </a:solidFill>
                    <a:latin typeface="Times New Roman" panose="02020603050405020304" pitchFamily="18" charset="0"/>
                    <a:ea typeface="黑体" panose="02010609060101010101" pitchFamily="2" charset="-122"/>
                  </a:endParaRPr>
                </a:p>
              </p:txBody>
            </p:sp>
            <p:sp>
              <p:nvSpPr>
                <p:cNvPr id="64" name="Oval 16"/>
                <p:cNvSpPr>
                  <a:spLocks noChangeArrowheads="1"/>
                </p:cNvSpPr>
                <p:nvPr/>
              </p:nvSpPr>
              <p:spPr bwMode="gray">
                <a:xfrm>
                  <a:off x="2125" y="1326"/>
                  <a:ext cx="1569" cy="772"/>
                </a:xfrm>
                <a:prstGeom prst="ellipse">
                  <a:avLst/>
                </a:prstGeom>
                <a:gradFill rotWithShape="1">
                  <a:gsLst>
                    <a:gs pos="0">
                      <a:srgbClr val="3984C9">
                        <a:gamma/>
                        <a:shade val="79216"/>
                        <a:invGamma/>
                      </a:srgbClr>
                    </a:gs>
                    <a:gs pos="100000">
                      <a:srgbClr val="3984C9">
                        <a:alpha val="48000"/>
                      </a:srgbClr>
                    </a:gs>
                  </a:gsLst>
                  <a:lin ang="2700000" scaled="1"/>
                </a:gradFill>
                <a:ln w="9525" algn="ctr">
                  <a:noFill/>
                  <a:round/>
                </a:ln>
                <a:effectLst/>
              </p:spPr>
              <p:txBody>
                <a:bodyPr vert="eaVert" wrap="none" anchor="ctr"/>
                <a:lstStyle/>
                <a:p>
                  <a:pPr eaLnBrk="1" fontAlgn="auto" hangingPunct="1">
                    <a:spcBef>
                      <a:spcPts val="0"/>
                    </a:spcBef>
                    <a:spcAft>
                      <a:spcPts val="0"/>
                    </a:spcAft>
                    <a:defRPr/>
                  </a:pPr>
                  <a:endParaRPr lang="zh-CN" altLang="en-US" kern="0">
                    <a:solidFill>
                      <a:srgbClr val="C00000"/>
                    </a:solidFill>
                    <a:latin typeface="Times New Roman" panose="02020603050405020304" pitchFamily="18" charset="0"/>
                    <a:ea typeface="黑体" panose="02010609060101010101" pitchFamily="2" charset="-122"/>
                  </a:endParaRPr>
                </a:p>
              </p:txBody>
            </p:sp>
            <p:sp>
              <p:nvSpPr>
                <p:cNvPr id="66" name="Oval 17"/>
                <p:cNvSpPr>
                  <a:spLocks noChangeArrowheads="1"/>
                </p:cNvSpPr>
                <p:nvPr/>
              </p:nvSpPr>
              <p:spPr bwMode="gray">
                <a:xfrm>
                  <a:off x="2208" y="1344"/>
                  <a:ext cx="1382" cy="624"/>
                </a:xfrm>
                <a:prstGeom prst="ellipse">
                  <a:avLst/>
                </a:prstGeom>
                <a:gradFill rotWithShape="1">
                  <a:gsLst>
                    <a:gs pos="0">
                      <a:srgbClr val="3984C9">
                        <a:gamma/>
                        <a:tint val="0"/>
                        <a:invGamma/>
                      </a:srgbClr>
                    </a:gs>
                    <a:gs pos="100000">
                      <a:srgbClr val="3984C9">
                        <a:alpha val="38000"/>
                      </a:srgbClr>
                    </a:gs>
                  </a:gsLst>
                  <a:lin ang="2700000" scaled="1"/>
                </a:gradFill>
                <a:ln w="9525" algn="ctr">
                  <a:noFill/>
                  <a:round/>
                </a:ln>
                <a:effectLst/>
              </p:spPr>
              <p:txBody>
                <a:bodyPr vert="eaVert" wrap="none" anchor="ctr"/>
                <a:lstStyle/>
                <a:p>
                  <a:pPr eaLnBrk="1" fontAlgn="auto" hangingPunct="1">
                    <a:spcBef>
                      <a:spcPts val="0"/>
                    </a:spcBef>
                    <a:spcAft>
                      <a:spcPts val="0"/>
                    </a:spcAft>
                    <a:defRPr/>
                  </a:pPr>
                  <a:endParaRPr lang="zh-CN" altLang="en-US" kern="0">
                    <a:solidFill>
                      <a:srgbClr val="C00000"/>
                    </a:solidFill>
                    <a:latin typeface="Times New Roman" panose="02020603050405020304" pitchFamily="18" charset="0"/>
                    <a:ea typeface="黑体" panose="02010609060101010101" pitchFamily="2" charset="-122"/>
                  </a:endParaRPr>
                </a:p>
              </p:txBody>
            </p:sp>
          </p:grpSp>
          <p:sp>
            <p:nvSpPr>
              <p:cNvPr id="89134" name="Text Box 18"/>
              <p:cNvSpPr txBox="1">
                <a:spLocks noChangeArrowheads="1"/>
              </p:cNvSpPr>
              <p:nvPr/>
            </p:nvSpPr>
            <p:spPr bwMode="auto">
              <a:xfrm>
                <a:off x="5211696" y="4456479"/>
                <a:ext cx="1285884" cy="428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2400" b="1">
                    <a:solidFill>
                      <a:srgbClr val="C00000"/>
                    </a:solidFill>
                    <a:latin typeface="Times New Roman" panose="02020603050405020304" pitchFamily="18" charset="0"/>
                    <a:ea typeface="黑体" panose="02010609060101010101" pitchFamily="2" charset="-122"/>
                  </a:rPr>
                  <a:t>信息泄漏</a:t>
                </a:r>
                <a:endParaRPr lang="en-US" altLang="zh-CN" sz="2400" b="1">
                  <a:solidFill>
                    <a:srgbClr val="C00000"/>
                  </a:solidFill>
                  <a:latin typeface="Times New Roman" panose="02020603050405020304" pitchFamily="18" charset="0"/>
                  <a:ea typeface="黑体" panose="02010609060101010101" pitchFamily="2" charset="-122"/>
                </a:endParaRPr>
              </a:p>
            </p:txBody>
          </p:sp>
        </p:grpSp>
        <p:grpSp>
          <p:nvGrpSpPr>
            <p:cNvPr id="89103" name="组合 44"/>
            <p:cNvGrpSpPr/>
            <p:nvPr/>
          </p:nvGrpSpPr>
          <p:grpSpPr bwMode="auto">
            <a:xfrm>
              <a:off x="2477717" y="1152796"/>
              <a:ext cx="1846477" cy="1164274"/>
              <a:chOff x="5133475" y="4220671"/>
              <a:chExt cx="1419005" cy="1080537"/>
            </a:xfrm>
          </p:grpSpPr>
          <p:grpSp>
            <p:nvGrpSpPr>
              <p:cNvPr id="89124" name="Group 10"/>
              <p:cNvGrpSpPr/>
              <p:nvPr/>
            </p:nvGrpSpPr>
            <p:grpSpPr bwMode="auto">
              <a:xfrm>
                <a:off x="5133475" y="4220671"/>
                <a:ext cx="1419005" cy="1080537"/>
                <a:chOff x="1997" y="1314"/>
                <a:chExt cx="1889" cy="1009"/>
              </a:xfrm>
            </p:grpSpPr>
            <p:grpSp>
              <p:nvGrpSpPr>
                <p:cNvPr id="89126" name="Group 11"/>
                <p:cNvGrpSpPr/>
                <p:nvPr/>
              </p:nvGrpSpPr>
              <p:grpSpPr bwMode="auto">
                <a:xfrm>
                  <a:off x="1997" y="1404"/>
                  <a:ext cx="1889" cy="919"/>
                  <a:chOff x="1973" y="1027"/>
                  <a:chExt cx="1926" cy="937"/>
                </a:xfrm>
              </p:grpSpPr>
              <p:sp>
                <p:nvSpPr>
                  <p:cNvPr id="85" name="Oval 12"/>
                  <p:cNvSpPr>
                    <a:spLocks noChangeArrowheads="1"/>
                  </p:cNvSpPr>
                  <p:nvPr/>
                </p:nvSpPr>
                <p:spPr bwMode="gray">
                  <a:xfrm>
                    <a:off x="1995" y="1056"/>
                    <a:ext cx="1904" cy="910"/>
                  </a:xfrm>
                  <a:prstGeom prst="ellipse">
                    <a:avLst/>
                  </a:prstGeom>
                  <a:gradFill rotWithShape="1">
                    <a:gsLst>
                      <a:gs pos="0">
                        <a:srgbClr val="6E815B"/>
                      </a:gs>
                      <a:gs pos="100000">
                        <a:srgbClr val="6E815B">
                          <a:gamma/>
                          <a:shade val="48627"/>
                          <a:invGamma/>
                        </a:srgbClr>
                      </a:gs>
                    </a:gsLst>
                    <a:lin ang="2700000" scaled="1"/>
                  </a:gradFill>
                  <a:ln w="9525">
                    <a:noFill/>
                    <a:round/>
                  </a:ln>
                  <a:effectLst/>
                </p:spPr>
                <p:txBody>
                  <a:bodyPr wrap="none" anchor="ctr"/>
                  <a:lstStyle/>
                  <a:p>
                    <a:pPr eaLnBrk="1" fontAlgn="auto" hangingPunct="1">
                      <a:spcBef>
                        <a:spcPts val="0"/>
                      </a:spcBef>
                      <a:spcAft>
                        <a:spcPts val="0"/>
                      </a:spcAft>
                      <a:defRPr/>
                    </a:pPr>
                    <a:endParaRPr lang="zh-CN" altLang="en-US" kern="0">
                      <a:solidFill>
                        <a:srgbClr val="C00000"/>
                      </a:solidFill>
                      <a:latin typeface="Times New Roman" panose="02020603050405020304" pitchFamily="18" charset="0"/>
                      <a:ea typeface="黑体" panose="02010609060101010101" pitchFamily="2" charset="-122"/>
                    </a:endParaRPr>
                  </a:p>
                </p:txBody>
              </p:sp>
              <p:sp>
                <p:nvSpPr>
                  <p:cNvPr id="86" name="Oval 13"/>
                  <p:cNvSpPr>
                    <a:spLocks noChangeArrowheads="1"/>
                  </p:cNvSpPr>
                  <p:nvPr/>
                </p:nvSpPr>
                <p:spPr bwMode="gray">
                  <a:xfrm>
                    <a:off x="1973" y="1025"/>
                    <a:ext cx="1904" cy="910"/>
                  </a:xfrm>
                  <a:prstGeom prst="ellipse">
                    <a:avLst/>
                  </a:prstGeom>
                  <a:gradFill rotWithShape="1">
                    <a:gsLst>
                      <a:gs pos="0">
                        <a:srgbClr val="6E815B">
                          <a:gamma/>
                          <a:tint val="44314"/>
                          <a:invGamma/>
                        </a:srgbClr>
                      </a:gs>
                      <a:gs pos="100000">
                        <a:srgbClr val="6E815B"/>
                      </a:gs>
                    </a:gsLst>
                    <a:lin ang="2700000" scaled="1"/>
                  </a:gradFill>
                  <a:ln w="9525">
                    <a:noFill/>
                    <a:round/>
                  </a:ln>
                  <a:effectLst/>
                </p:spPr>
                <p:txBody>
                  <a:bodyPr wrap="none" anchor="ctr"/>
                  <a:lstStyle/>
                  <a:p>
                    <a:pPr eaLnBrk="1" fontAlgn="auto" hangingPunct="1">
                      <a:spcBef>
                        <a:spcPts val="0"/>
                      </a:spcBef>
                      <a:spcAft>
                        <a:spcPts val="0"/>
                      </a:spcAft>
                      <a:defRPr/>
                    </a:pPr>
                    <a:endParaRPr lang="zh-CN" altLang="en-US" kern="0">
                      <a:solidFill>
                        <a:srgbClr val="C00000"/>
                      </a:solidFill>
                      <a:latin typeface="Times New Roman" panose="02020603050405020304" pitchFamily="18" charset="0"/>
                      <a:ea typeface="黑体" panose="02010609060101010101" pitchFamily="2" charset="-122"/>
                    </a:endParaRPr>
                  </a:p>
                </p:txBody>
              </p:sp>
            </p:grpSp>
            <p:sp>
              <p:nvSpPr>
                <p:cNvPr id="81" name="Oval 14"/>
                <p:cNvSpPr>
                  <a:spLocks noChangeArrowheads="1"/>
                </p:cNvSpPr>
                <p:nvPr/>
              </p:nvSpPr>
              <p:spPr bwMode="gray">
                <a:xfrm>
                  <a:off x="2087" y="1314"/>
                  <a:ext cx="1692" cy="846"/>
                </a:xfrm>
                <a:prstGeom prst="ellipse">
                  <a:avLst/>
                </a:prstGeom>
                <a:gradFill rotWithShape="1">
                  <a:gsLst>
                    <a:gs pos="0">
                      <a:srgbClr val="3984C9">
                        <a:gamma/>
                        <a:shade val="46275"/>
                        <a:invGamma/>
                      </a:srgbClr>
                    </a:gs>
                    <a:gs pos="100000">
                      <a:srgbClr val="3984C9"/>
                    </a:gs>
                  </a:gsLst>
                  <a:lin ang="2700000" scaled="1"/>
                </a:gradFill>
                <a:ln w="9525" algn="ctr">
                  <a:noFill/>
                  <a:round/>
                </a:ln>
                <a:effectLst/>
              </p:spPr>
              <p:txBody>
                <a:bodyPr vert="eaVert" wrap="none" anchor="ctr"/>
                <a:lstStyle/>
                <a:p>
                  <a:pPr eaLnBrk="1" fontAlgn="auto" hangingPunct="1">
                    <a:spcBef>
                      <a:spcPts val="0"/>
                    </a:spcBef>
                    <a:spcAft>
                      <a:spcPts val="0"/>
                    </a:spcAft>
                    <a:defRPr/>
                  </a:pPr>
                  <a:endParaRPr lang="zh-CN" altLang="en-US" kern="0">
                    <a:solidFill>
                      <a:srgbClr val="C00000"/>
                    </a:solidFill>
                    <a:latin typeface="Times New Roman" panose="02020603050405020304" pitchFamily="18" charset="0"/>
                    <a:ea typeface="黑体" panose="02010609060101010101" pitchFamily="2" charset="-122"/>
                  </a:endParaRPr>
                </a:p>
              </p:txBody>
            </p:sp>
            <p:sp>
              <p:nvSpPr>
                <p:cNvPr id="82" name="Oval 15"/>
                <p:cNvSpPr>
                  <a:spLocks noChangeArrowheads="1"/>
                </p:cNvSpPr>
                <p:nvPr/>
              </p:nvSpPr>
              <p:spPr bwMode="gray">
                <a:xfrm>
                  <a:off x="2108" y="1319"/>
                  <a:ext cx="1650" cy="824"/>
                </a:xfrm>
                <a:prstGeom prst="ellipse">
                  <a:avLst/>
                </a:prstGeom>
                <a:gradFill rotWithShape="1">
                  <a:gsLst>
                    <a:gs pos="0">
                      <a:srgbClr val="3984C9">
                        <a:alpha val="0"/>
                      </a:srgbClr>
                    </a:gs>
                    <a:gs pos="100000">
                      <a:srgbClr val="3984C9">
                        <a:gamma/>
                        <a:tint val="34902"/>
                        <a:invGamma/>
                      </a:srgbClr>
                    </a:gs>
                  </a:gsLst>
                  <a:lin ang="2700000" scaled="1"/>
                </a:gradFill>
                <a:ln w="9525" algn="ctr">
                  <a:noFill/>
                  <a:round/>
                </a:ln>
                <a:effectLst/>
              </p:spPr>
              <p:txBody>
                <a:bodyPr vert="eaVert" wrap="none" anchor="ctr"/>
                <a:lstStyle/>
                <a:p>
                  <a:pPr eaLnBrk="1" fontAlgn="auto" hangingPunct="1">
                    <a:spcBef>
                      <a:spcPts val="0"/>
                    </a:spcBef>
                    <a:spcAft>
                      <a:spcPts val="0"/>
                    </a:spcAft>
                    <a:defRPr/>
                  </a:pPr>
                  <a:endParaRPr lang="zh-CN" altLang="en-US" kern="0">
                    <a:solidFill>
                      <a:srgbClr val="C00000"/>
                    </a:solidFill>
                    <a:latin typeface="Times New Roman" panose="02020603050405020304" pitchFamily="18" charset="0"/>
                    <a:ea typeface="黑体" panose="02010609060101010101" pitchFamily="2" charset="-122"/>
                  </a:endParaRPr>
                </a:p>
              </p:txBody>
            </p:sp>
            <p:sp>
              <p:nvSpPr>
                <p:cNvPr id="83" name="Oval 16"/>
                <p:cNvSpPr>
                  <a:spLocks noChangeArrowheads="1"/>
                </p:cNvSpPr>
                <p:nvPr/>
              </p:nvSpPr>
              <p:spPr bwMode="gray">
                <a:xfrm>
                  <a:off x="2126" y="1326"/>
                  <a:ext cx="1569" cy="772"/>
                </a:xfrm>
                <a:prstGeom prst="ellipse">
                  <a:avLst/>
                </a:prstGeom>
                <a:gradFill rotWithShape="1">
                  <a:gsLst>
                    <a:gs pos="0">
                      <a:srgbClr val="3984C9">
                        <a:gamma/>
                        <a:shade val="79216"/>
                        <a:invGamma/>
                      </a:srgbClr>
                    </a:gs>
                    <a:gs pos="100000">
                      <a:srgbClr val="3984C9">
                        <a:alpha val="48000"/>
                      </a:srgbClr>
                    </a:gs>
                  </a:gsLst>
                  <a:lin ang="2700000" scaled="1"/>
                </a:gradFill>
                <a:ln w="9525" algn="ctr">
                  <a:noFill/>
                  <a:round/>
                </a:ln>
                <a:effectLst/>
              </p:spPr>
              <p:txBody>
                <a:bodyPr vert="eaVert" wrap="none" anchor="ctr"/>
                <a:lstStyle/>
                <a:p>
                  <a:pPr eaLnBrk="1" fontAlgn="auto" hangingPunct="1">
                    <a:spcBef>
                      <a:spcPts val="0"/>
                    </a:spcBef>
                    <a:spcAft>
                      <a:spcPts val="0"/>
                    </a:spcAft>
                    <a:defRPr/>
                  </a:pPr>
                  <a:endParaRPr lang="zh-CN" altLang="en-US" kern="0">
                    <a:solidFill>
                      <a:srgbClr val="C00000"/>
                    </a:solidFill>
                    <a:latin typeface="Times New Roman" panose="02020603050405020304" pitchFamily="18" charset="0"/>
                    <a:ea typeface="黑体" panose="02010609060101010101" pitchFamily="2" charset="-122"/>
                  </a:endParaRPr>
                </a:p>
              </p:txBody>
            </p:sp>
            <p:sp>
              <p:nvSpPr>
                <p:cNvPr id="84" name="Oval 17"/>
                <p:cNvSpPr>
                  <a:spLocks noChangeArrowheads="1"/>
                </p:cNvSpPr>
                <p:nvPr/>
              </p:nvSpPr>
              <p:spPr bwMode="gray">
                <a:xfrm>
                  <a:off x="2208" y="1344"/>
                  <a:ext cx="1382" cy="624"/>
                </a:xfrm>
                <a:prstGeom prst="ellipse">
                  <a:avLst/>
                </a:prstGeom>
                <a:gradFill rotWithShape="1">
                  <a:gsLst>
                    <a:gs pos="0">
                      <a:srgbClr val="3984C9">
                        <a:gamma/>
                        <a:tint val="0"/>
                        <a:invGamma/>
                      </a:srgbClr>
                    </a:gs>
                    <a:gs pos="100000">
                      <a:srgbClr val="3984C9">
                        <a:alpha val="38000"/>
                      </a:srgbClr>
                    </a:gs>
                  </a:gsLst>
                  <a:lin ang="2700000" scaled="1"/>
                </a:gradFill>
                <a:ln w="9525" algn="ctr">
                  <a:noFill/>
                  <a:round/>
                </a:ln>
                <a:effectLst/>
              </p:spPr>
              <p:txBody>
                <a:bodyPr vert="eaVert" wrap="none" anchor="ctr"/>
                <a:lstStyle/>
                <a:p>
                  <a:pPr eaLnBrk="1" fontAlgn="auto" hangingPunct="1">
                    <a:spcBef>
                      <a:spcPts val="0"/>
                    </a:spcBef>
                    <a:spcAft>
                      <a:spcPts val="0"/>
                    </a:spcAft>
                    <a:defRPr/>
                  </a:pPr>
                  <a:endParaRPr lang="zh-CN" altLang="en-US" kern="0">
                    <a:solidFill>
                      <a:srgbClr val="C00000"/>
                    </a:solidFill>
                    <a:latin typeface="Times New Roman" panose="02020603050405020304" pitchFamily="18" charset="0"/>
                    <a:ea typeface="黑体" panose="02010609060101010101" pitchFamily="2" charset="-122"/>
                  </a:endParaRPr>
                </a:p>
              </p:txBody>
            </p:sp>
          </p:grpSp>
          <p:sp>
            <p:nvSpPr>
              <p:cNvPr id="89125" name="Text Box 18"/>
              <p:cNvSpPr txBox="1">
                <a:spLocks noChangeArrowheads="1"/>
              </p:cNvSpPr>
              <p:nvPr/>
            </p:nvSpPr>
            <p:spPr bwMode="auto">
              <a:xfrm>
                <a:off x="5211696" y="4290711"/>
                <a:ext cx="1285884" cy="771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2400" b="1">
                    <a:solidFill>
                      <a:srgbClr val="C00000"/>
                    </a:solidFill>
                    <a:latin typeface="Times New Roman" panose="02020603050405020304" pitchFamily="18" charset="0"/>
                    <a:ea typeface="黑体" panose="02010609060101010101" pitchFamily="2" charset="-122"/>
                  </a:rPr>
                  <a:t>完整性</a:t>
                </a:r>
                <a:endParaRPr lang="en-US" altLang="zh-CN" sz="2400" b="1">
                  <a:solidFill>
                    <a:srgbClr val="C00000"/>
                  </a:solidFill>
                  <a:latin typeface="Times New Roman" panose="02020603050405020304" pitchFamily="18" charset="0"/>
                  <a:ea typeface="黑体" panose="02010609060101010101" pitchFamily="2" charset="-122"/>
                </a:endParaRPr>
              </a:p>
              <a:p>
                <a:pPr algn="ctr"/>
                <a:r>
                  <a:rPr lang="zh-CN" altLang="en-US" sz="2400" b="1">
                    <a:solidFill>
                      <a:srgbClr val="C00000"/>
                    </a:solidFill>
                    <a:latin typeface="Times New Roman" panose="02020603050405020304" pitchFamily="18" charset="0"/>
                    <a:ea typeface="黑体" panose="02010609060101010101" pitchFamily="2" charset="-122"/>
                  </a:rPr>
                  <a:t>侵害</a:t>
                </a:r>
                <a:endParaRPr lang="en-US" altLang="zh-CN" sz="2400" b="1">
                  <a:solidFill>
                    <a:srgbClr val="C00000"/>
                  </a:solidFill>
                  <a:latin typeface="Times New Roman" panose="02020603050405020304" pitchFamily="18" charset="0"/>
                  <a:ea typeface="黑体" panose="02010609060101010101" pitchFamily="2" charset="-122"/>
                </a:endParaRPr>
              </a:p>
            </p:txBody>
          </p:sp>
        </p:grpSp>
        <p:grpSp>
          <p:nvGrpSpPr>
            <p:cNvPr id="89104" name="组合 44"/>
            <p:cNvGrpSpPr/>
            <p:nvPr/>
          </p:nvGrpSpPr>
          <p:grpSpPr bwMode="auto">
            <a:xfrm>
              <a:off x="4771324" y="1152772"/>
              <a:ext cx="1846477" cy="1164274"/>
              <a:chOff x="5133475" y="4220671"/>
              <a:chExt cx="1419005" cy="1080537"/>
            </a:xfrm>
          </p:grpSpPr>
          <p:grpSp>
            <p:nvGrpSpPr>
              <p:cNvPr id="89115" name="Group 10"/>
              <p:cNvGrpSpPr/>
              <p:nvPr/>
            </p:nvGrpSpPr>
            <p:grpSpPr bwMode="auto">
              <a:xfrm>
                <a:off x="5133475" y="4220671"/>
                <a:ext cx="1419005" cy="1080537"/>
                <a:chOff x="1997" y="1314"/>
                <a:chExt cx="1889" cy="1009"/>
              </a:xfrm>
            </p:grpSpPr>
            <p:grpSp>
              <p:nvGrpSpPr>
                <p:cNvPr id="89117" name="Group 11"/>
                <p:cNvGrpSpPr/>
                <p:nvPr/>
              </p:nvGrpSpPr>
              <p:grpSpPr bwMode="auto">
                <a:xfrm>
                  <a:off x="1997" y="1404"/>
                  <a:ext cx="1889" cy="919"/>
                  <a:chOff x="1973" y="1027"/>
                  <a:chExt cx="1926" cy="937"/>
                </a:xfrm>
              </p:grpSpPr>
              <p:sp>
                <p:nvSpPr>
                  <p:cNvPr id="101" name="Oval 12"/>
                  <p:cNvSpPr>
                    <a:spLocks noChangeArrowheads="1"/>
                  </p:cNvSpPr>
                  <p:nvPr/>
                </p:nvSpPr>
                <p:spPr bwMode="gray">
                  <a:xfrm>
                    <a:off x="1995" y="1056"/>
                    <a:ext cx="1904" cy="910"/>
                  </a:xfrm>
                  <a:prstGeom prst="ellipse">
                    <a:avLst/>
                  </a:prstGeom>
                  <a:gradFill rotWithShape="1">
                    <a:gsLst>
                      <a:gs pos="0">
                        <a:srgbClr val="6E815B"/>
                      </a:gs>
                      <a:gs pos="100000">
                        <a:srgbClr val="6E815B">
                          <a:gamma/>
                          <a:shade val="48627"/>
                          <a:invGamma/>
                        </a:srgbClr>
                      </a:gs>
                    </a:gsLst>
                    <a:lin ang="2700000" scaled="1"/>
                  </a:gradFill>
                  <a:ln w="9525">
                    <a:noFill/>
                    <a:round/>
                  </a:ln>
                  <a:effectLst/>
                </p:spPr>
                <p:txBody>
                  <a:bodyPr wrap="none" anchor="ctr"/>
                  <a:lstStyle/>
                  <a:p>
                    <a:pPr eaLnBrk="1" fontAlgn="auto" hangingPunct="1">
                      <a:spcBef>
                        <a:spcPts val="0"/>
                      </a:spcBef>
                      <a:spcAft>
                        <a:spcPts val="0"/>
                      </a:spcAft>
                      <a:defRPr/>
                    </a:pPr>
                    <a:endParaRPr lang="zh-CN" altLang="en-US" kern="0">
                      <a:solidFill>
                        <a:srgbClr val="C00000"/>
                      </a:solidFill>
                      <a:latin typeface="Times New Roman" panose="02020603050405020304" pitchFamily="18" charset="0"/>
                      <a:ea typeface="黑体" panose="02010609060101010101" pitchFamily="2" charset="-122"/>
                    </a:endParaRPr>
                  </a:p>
                </p:txBody>
              </p:sp>
              <p:sp>
                <p:nvSpPr>
                  <p:cNvPr id="102" name="Oval 13"/>
                  <p:cNvSpPr>
                    <a:spLocks noChangeArrowheads="1"/>
                  </p:cNvSpPr>
                  <p:nvPr/>
                </p:nvSpPr>
                <p:spPr bwMode="gray">
                  <a:xfrm>
                    <a:off x="1975" y="1025"/>
                    <a:ext cx="1902" cy="910"/>
                  </a:xfrm>
                  <a:prstGeom prst="ellipse">
                    <a:avLst/>
                  </a:prstGeom>
                  <a:gradFill rotWithShape="1">
                    <a:gsLst>
                      <a:gs pos="0">
                        <a:srgbClr val="6E815B">
                          <a:gamma/>
                          <a:tint val="44314"/>
                          <a:invGamma/>
                        </a:srgbClr>
                      </a:gs>
                      <a:gs pos="100000">
                        <a:srgbClr val="6E815B"/>
                      </a:gs>
                    </a:gsLst>
                    <a:lin ang="2700000" scaled="1"/>
                  </a:gradFill>
                  <a:ln w="9525">
                    <a:noFill/>
                    <a:round/>
                  </a:ln>
                  <a:effectLst/>
                </p:spPr>
                <p:txBody>
                  <a:bodyPr wrap="none" anchor="ctr"/>
                  <a:lstStyle/>
                  <a:p>
                    <a:pPr eaLnBrk="1" fontAlgn="auto" hangingPunct="1">
                      <a:spcBef>
                        <a:spcPts val="0"/>
                      </a:spcBef>
                      <a:spcAft>
                        <a:spcPts val="0"/>
                      </a:spcAft>
                      <a:defRPr/>
                    </a:pPr>
                    <a:endParaRPr lang="zh-CN" altLang="en-US" kern="0">
                      <a:solidFill>
                        <a:srgbClr val="C00000"/>
                      </a:solidFill>
                      <a:latin typeface="Times New Roman" panose="02020603050405020304" pitchFamily="18" charset="0"/>
                      <a:ea typeface="黑体" panose="02010609060101010101" pitchFamily="2" charset="-122"/>
                    </a:endParaRPr>
                  </a:p>
                </p:txBody>
              </p:sp>
            </p:grpSp>
            <p:sp>
              <p:nvSpPr>
                <p:cNvPr id="97" name="Oval 14"/>
                <p:cNvSpPr>
                  <a:spLocks noChangeArrowheads="1"/>
                </p:cNvSpPr>
                <p:nvPr/>
              </p:nvSpPr>
              <p:spPr bwMode="gray">
                <a:xfrm>
                  <a:off x="2087" y="1314"/>
                  <a:ext cx="1692" cy="846"/>
                </a:xfrm>
                <a:prstGeom prst="ellipse">
                  <a:avLst/>
                </a:prstGeom>
                <a:gradFill rotWithShape="1">
                  <a:gsLst>
                    <a:gs pos="0">
                      <a:srgbClr val="3984C9">
                        <a:gamma/>
                        <a:shade val="46275"/>
                        <a:invGamma/>
                      </a:srgbClr>
                    </a:gs>
                    <a:gs pos="100000">
                      <a:srgbClr val="3984C9"/>
                    </a:gs>
                  </a:gsLst>
                  <a:lin ang="2700000" scaled="1"/>
                </a:gradFill>
                <a:ln w="9525" algn="ctr">
                  <a:noFill/>
                  <a:round/>
                </a:ln>
                <a:effectLst/>
              </p:spPr>
              <p:txBody>
                <a:bodyPr vert="eaVert" wrap="none" anchor="ctr"/>
                <a:lstStyle/>
                <a:p>
                  <a:pPr eaLnBrk="1" fontAlgn="auto" hangingPunct="1">
                    <a:spcBef>
                      <a:spcPts val="0"/>
                    </a:spcBef>
                    <a:spcAft>
                      <a:spcPts val="0"/>
                    </a:spcAft>
                    <a:defRPr/>
                  </a:pPr>
                  <a:endParaRPr lang="zh-CN" altLang="en-US" kern="0">
                    <a:solidFill>
                      <a:srgbClr val="C00000"/>
                    </a:solidFill>
                    <a:latin typeface="Times New Roman" panose="02020603050405020304" pitchFamily="18" charset="0"/>
                    <a:ea typeface="黑体" panose="02010609060101010101" pitchFamily="2" charset="-122"/>
                  </a:endParaRPr>
                </a:p>
              </p:txBody>
            </p:sp>
            <p:sp>
              <p:nvSpPr>
                <p:cNvPr id="98" name="Oval 15"/>
                <p:cNvSpPr>
                  <a:spLocks noChangeArrowheads="1"/>
                </p:cNvSpPr>
                <p:nvPr/>
              </p:nvSpPr>
              <p:spPr bwMode="gray">
                <a:xfrm>
                  <a:off x="2108" y="1319"/>
                  <a:ext cx="1650" cy="824"/>
                </a:xfrm>
                <a:prstGeom prst="ellipse">
                  <a:avLst/>
                </a:prstGeom>
                <a:gradFill rotWithShape="1">
                  <a:gsLst>
                    <a:gs pos="0">
                      <a:srgbClr val="3984C9">
                        <a:alpha val="0"/>
                      </a:srgbClr>
                    </a:gs>
                    <a:gs pos="100000">
                      <a:srgbClr val="3984C9">
                        <a:gamma/>
                        <a:tint val="34902"/>
                        <a:invGamma/>
                      </a:srgbClr>
                    </a:gs>
                  </a:gsLst>
                  <a:lin ang="2700000" scaled="1"/>
                </a:gradFill>
                <a:ln w="9525" algn="ctr">
                  <a:noFill/>
                  <a:round/>
                </a:ln>
                <a:effectLst/>
              </p:spPr>
              <p:txBody>
                <a:bodyPr vert="eaVert" wrap="none" anchor="ctr"/>
                <a:lstStyle/>
                <a:p>
                  <a:pPr eaLnBrk="1" fontAlgn="auto" hangingPunct="1">
                    <a:spcBef>
                      <a:spcPts val="0"/>
                    </a:spcBef>
                    <a:spcAft>
                      <a:spcPts val="0"/>
                    </a:spcAft>
                    <a:defRPr/>
                  </a:pPr>
                  <a:endParaRPr lang="zh-CN" altLang="en-US" kern="0">
                    <a:solidFill>
                      <a:srgbClr val="C00000"/>
                    </a:solidFill>
                    <a:latin typeface="Times New Roman" panose="02020603050405020304" pitchFamily="18" charset="0"/>
                    <a:ea typeface="黑体" panose="02010609060101010101" pitchFamily="2" charset="-122"/>
                  </a:endParaRPr>
                </a:p>
              </p:txBody>
            </p:sp>
            <p:sp>
              <p:nvSpPr>
                <p:cNvPr id="99" name="Oval 16"/>
                <p:cNvSpPr>
                  <a:spLocks noChangeArrowheads="1"/>
                </p:cNvSpPr>
                <p:nvPr/>
              </p:nvSpPr>
              <p:spPr bwMode="gray">
                <a:xfrm>
                  <a:off x="2126" y="1326"/>
                  <a:ext cx="1569" cy="772"/>
                </a:xfrm>
                <a:prstGeom prst="ellipse">
                  <a:avLst/>
                </a:prstGeom>
                <a:gradFill rotWithShape="1">
                  <a:gsLst>
                    <a:gs pos="0">
                      <a:srgbClr val="3984C9">
                        <a:gamma/>
                        <a:shade val="79216"/>
                        <a:invGamma/>
                      </a:srgbClr>
                    </a:gs>
                    <a:gs pos="100000">
                      <a:srgbClr val="3984C9">
                        <a:alpha val="48000"/>
                      </a:srgbClr>
                    </a:gs>
                  </a:gsLst>
                  <a:lin ang="2700000" scaled="1"/>
                </a:gradFill>
                <a:ln w="9525" algn="ctr">
                  <a:noFill/>
                  <a:round/>
                </a:ln>
                <a:effectLst/>
              </p:spPr>
              <p:txBody>
                <a:bodyPr vert="eaVert" wrap="none" anchor="ctr"/>
                <a:lstStyle/>
                <a:p>
                  <a:pPr eaLnBrk="1" fontAlgn="auto" hangingPunct="1">
                    <a:spcBef>
                      <a:spcPts val="0"/>
                    </a:spcBef>
                    <a:spcAft>
                      <a:spcPts val="0"/>
                    </a:spcAft>
                    <a:defRPr/>
                  </a:pPr>
                  <a:endParaRPr lang="zh-CN" altLang="en-US" kern="0">
                    <a:solidFill>
                      <a:srgbClr val="C00000"/>
                    </a:solidFill>
                    <a:latin typeface="Times New Roman" panose="02020603050405020304" pitchFamily="18" charset="0"/>
                    <a:ea typeface="黑体" panose="02010609060101010101" pitchFamily="2" charset="-122"/>
                  </a:endParaRPr>
                </a:p>
              </p:txBody>
            </p:sp>
            <p:sp>
              <p:nvSpPr>
                <p:cNvPr id="100" name="Oval 17"/>
                <p:cNvSpPr>
                  <a:spLocks noChangeArrowheads="1"/>
                </p:cNvSpPr>
                <p:nvPr/>
              </p:nvSpPr>
              <p:spPr bwMode="gray">
                <a:xfrm>
                  <a:off x="2210" y="1344"/>
                  <a:ext cx="1380" cy="624"/>
                </a:xfrm>
                <a:prstGeom prst="ellipse">
                  <a:avLst/>
                </a:prstGeom>
                <a:gradFill rotWithShape="1">
                  <a:gsLst>
                    <a:gs pos="0">
                      <a:srgbClr val="3984C9">
                        <a:gamma/>
                        <a:tint val="0"/>
                        <a:invGamma/>
                      </a:srgbClr>
                    </a:gs>
                    <a:gs pos="100000">
                      <a:srgbClr val="3984C9">
                        <a:alpha val="38000"/>
                      </a:srgbClr>
                    </a:gs>
                  </a:gsLst>
                  <a:lin ang="2700000" scaled="1"/>
                </a:gradFill>
                <a:ln w="9525" algn="ctr">
                  <a:noFill/>
                  <a:round/>
                </a:ln>
                <a:effectLst/>
              </p:spPr>
              <p:txBody>
                <a:bodyPr vert="eaVert" wrap="none" anchor="ctr"/>
                <a:lstStyle/>
                <a:p>
                  <a:pPr eaLnBrk="1" fontAlgn="auto" hangingPunct="1">
                    <a:spcBef>
                      <a:spcPts val="0"/>
                    </a:spcBef>
                    <a:spcAft>
                      <a:spcPts val="0"/>
                    </a:spcAft>
                    <a:defRPr/>
                  </a:pPr>
                  <a:endParaRPr lang="zh-CN" altLang="en-US" kern="0">
                    <a:solidFill>
                      <a:srgbClr val="C00000"/>
                    </a:solidFill>
                    <a:latin typeface="Times New Roman" panose="02020603050405020304" pitchFamily="18" charset="0"/>
                    <a:ea typeface="黑体" panose="02010609060101010101" pitchFamily="2" charset="-122"/>
                  </a:endParaRPr>
                </a:p>
              </p:txBody>
            </p:sp>
          </p:grpSp>
          <p:sp>
            <p:nvSpPr>
              <p:cNvPr id="89116" name="Text Box 18"/>
              <p:cNvSpPr txBox="1">
                <a:spLocks noChangeArrowheads="1"/>
              </p:cNvSpPr>
              <p:nvPr/>
            </p:nvSpPr>
            <p:spPr bwMode="auto">
              <a:xfrm>
                <a:off x="5231601" y="4469122"/>
                <a:ext cx="1285884" cy="428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2400" b="1">
                    <a:solidFill>
                      <a:srgbClr val="C00000"/>
                    </a:solidFill>
                    <a:latin typeface="Times New Roman" panose="02020603050405020304" pitchFamily="18" charset="0"/>
                    <a:ea typeface="黑体" panose="02010609060101010101" pitchFamily="2" charset="-122"/>
                  </a:rPr>
                  <a:t>拒绝服务</a:t>
                </a:r>
                <a:endParaRPr lang="en-US" altLang="zh-CN" sz="2400" b="1">
                  <a:solidFill>
                    <a:srgbClr val="C00000"/>
                  </a:solidFill>
                  <a:latin typeface="Times New Roman" panose="02020603050405020304" pitchFamily="18" charset="0"/>
                  <a:ea typeface="黑体" panose="02010609060101010101" pitchFamily="2" charset="-122"/>
                </a:endParaRPr>
              </a:p>
            </p:txBody>
          </p:sp>
        </p:grpSp>
        <p:grpSp>
          <p:nvGrpSpPr>
            <p:cNvPr id="89105" name="组合 44"/>
            <p:cNvGrpSpPr/>
            <p:nvPr/>
          </p:nvGrpSpPr>
          <p:grpSpPr bwMode="auto">
            <a:xfrm>
              <a:off x="7181147" y="1157974"/>
              <a:ext cx="1846477" cy="1164274"/>
              <a:chOff x="5133475" y="4220671"/>
              <a:chExt cx="1419005" cy="1080537"/>
            </a:xfrm>
          </p:grpSpPr>
          <p:grpSp>
            <p:nvGrpSpPr>
              <p:cNvPr id="89106" name="Group 10"/>
              <p:cNvGrpSpPr/>
              <p:nvPr/>
            </p:nvGrpSpPr>
            <p:grpSpPr bwMode="auto">
              <a:xfrm>
                <a:off x="5133475" y="4220671"/>
                <a:ext cx="1419005" cy="1080537"/>
                <a:chOff x="1997" y="1314"/>
                <a:chExt cx="1889" cy="1009"/>
              </a:xfrm>
            </p:grpSpPr>
            <p:grpSp>
              <p:nvGrpSpPr>
                <p:cNvPr id="89108" name="Group 11"/>
                <p:cNvGrpSpPr/>
                <p:nvPr/>
              </p:nvGrpSpPr>
              <p:grpSpPr bwMode="auto">
                <a:xfrm>
                  <a:off x="1997" y="1404"/>
                  <a:ext cx="1889" cy="919"/>
                  <a:chOff x="1973" y="1027"/>
                  <a:chExt cx="1926" cy="937"/>
                </a:xfrm>
              </p:grpSpPr>
              <p:sp>
                <p:nvSpPr>
                  <p:cNvPr id="117" name="Oval 12"/>
                  <p:cNvSpPr>
                    <a:spLocks noChangeArrowheads="1"/>
                  </p:cNvSpPr>
                  <p:nvPr/>
                </p:nvSpPr>
                <p:spPr bwMode="gray">
                  <a:xfrm>
                    <a:off x="1995" y="1045"/>
                    <a:ext cx="1904" cy="919"/>
                  </a:xfrm>
                  <a:prstGeom prst="ellipse">
                    <a:avLst/>
                  </a:prstGeom>
                  <a:gradFill rotWithShape="1">
                    <a:gsLst>
                      <a:gs pos="0">
                        <a:srgbClr val="6E815B"/>
                      </a:gs>
                      <a:gs pos="100000">
                        <a:srgbClr val="6E815B">
                          <a:gamma/>
                          <a:shade val="48627"/>
                          <a:invGamma/>
                        </a:srgbClr>
                      </a:gs>
                    </a:gsLst>
                    <a:lin ang="2700000" scaled="1"/>
                  </a:gradFill>
                  <a:ln w="9525">
                    <a:noFill/>
                    <a:round/>
                  </a:ln>
                  <a:effectLst/>
                </p:spPr>
                <p:txBody>
                  <a:bodyPr wrap="none" anchor="ctr"/>
                  <a:lstStyle/>
                  <a:p>
                    <a:pPr eaLnBrk="1" fontAlgn="auto" hangingPunct="1">
                      <a:spcBef>
                        <a:spcPts val="0"/>
                      </a:spcBef>
                      <a:spcAft>
                        <a:spcPts val="0"/>
                      </a:spcAft>
                      <a:defRPr/>
                    </a:pPr>
                    <a:endParaRPr lang="zh-CN" altLang="en-US" kern="0">
                      <a:solidFill>
                        <a:srgbClr val="C00000"/>
                      </a:solidFill>
                      <a:latin typeface="Times New Roman" panose="02020603050405020304" pitchFamily="18" charset="0"/>
                      <a:ea typeface="黑体" panose="02010609060101010101" pitchFamily="2" charset="-122"/>
                    </a:endParaRPr>
                  </a:p>
                </p:txBody>
              </p:sp>
              <p:sp>
                <p:nvSpPr>
                  <p:cNvPr id="118" name="Oval 13"/>
                  <p:cNvSpPr>
                    <a:spLocks noChangeArrowheads="1"/>
                  </p:cNvSpPr>
                  <p:nvPr/>
                </p:nvSpPr>
                <p:spPr bwMode="gray">
                  <a:xfrm>
                    <a:off x="1973" y="1016"/>
                    <a:ext cx="1904" cy="919"/>
                  </a:xfrm>
                  <a:prstGeom prst="ellipse">
                    <a:avLst/>
                  </a:prstGeom>
                  <a:gradFill rotWithShape="1">
                    <a:gsLst>
                      <a:gs pos="0">
                        <a:srgbClr val="6E815B">
                          <a:gamma/>
                          <a:tint val="44314"/>
                          <a:invGamma/>
                        </a:srgbClr>
                      </a:gs>
                      <a:gs pos="100000">
                        <a:srgbClr val="6E815B"/>
                      </a:gs>
                    </a:gsLst>
                    <a:lin ang="2700000" scaled="1"/>
                  </a:gradFill>
                  <a:ln w="9525">
                    <a:noFill/>
                    <a:round/>
                  </a:ln>
                  <a:effectLst/>
                </p:spPr>
                <p:txBody>
                  <a:bodyPr wrap="none" anchor="ctr"/>
                  <a:lstStyle/>
                  <a:p>
                    <a:pPr eaLnBrk="1" fontAlgn="auto" hangingPunct="1">
                      <a:spcBef>
                        <a:spcPts val="0"/>
                      </a:spcBef>
                      <a:spcAft>
                        <a:spcPts val="0"/>
                      </a:spcAft>
                      <a:defRPr/>
                    </a:pPr>
                    <a:endParaRPr lang="zh-CN" altLang="en-US" kern="0">
                      <a:solidFill>
                        <a:srgbClr val="C00000"/>
                      </a:solidFill>
                      <a:latin typeface="Times New Roman" panose="02020603050405020304" pitchFamily="18" charset="0"/>
                      <a:ea typeface="黑体" panose="02010609060101010101" pitchFamily="2" charset="-122"/>
                    </a:endParaRPr>
                  </a:p>
                </p:txBody>
              </p:sp>
            </p:grpSp>
            <p:sp>
              <p:nvSpPr>
                <p:cNvPr id="113" name="Oval 14"/>
                <p:cNvSpPr>
                  <a:spLocks noChangeArrowheads="1"/>
                </p:cNvSpPr>
                <p:nvPr/>
              </p:nvSpPr>
              <p:spPr bwMode="gray">
                <a:xfrm>
                  <a:off x="2087" y="1312"/>
                  <a:ext cx="1692" cy="847"/>
                </a:xfrm>
                <a:prstGeom prst="ellipse">
                  <a:avLst/>
                </a:prstGeom>
                <a:gradFill rotWithShape="1">
                  <a:gsLst>
                    <a:gs pos="0">
                      <a:srgbClr val="3984C9">
                        <a:gamma/>
                        <a:shade val="46275"/>
                        <a:invGamma/>
                      </a:srgbClr>
                    </a:gs>
                    <a:gs pos="100000">
                      <a:srgbClr val="3984C9"/>
                    </a:gs>
                  </a:gsLst>
                  <a:lin ang="2700000" scaled="1"/>
                </a:gradFill>
                <a:ln w="9525" algn="ctr">
                  <a:noFill/>
                  <a:round/>
                </a:ln>
                <a:effectLst/>
              </p:spPr>
              <p:txBody>
                <a:bodyPr vert="eaVert" wrap="none" anchor="ctr"/>
                <a:lstStyle/>
                <a:p>
                  <a:pPr eaLnBrk="1" fontAlgn="auto" hangingPunct="1">
                    <a:spcBef>
                      <a:spcPts val="0"/>
                    </a:spcBef>
                    <a:spcAft>
                      <a:spcPts val="0"/>
                    </a:spcAft>
                    <a:defRPr/>
                  </a:pPr>
                  <a:endParaRPr lang="zh-CN" altLang="en-US" kern="0">
                    <a:solidFill>
                      <a:srgbClr val="C00000"/>
                    </a:solidFill>
                    <a:latin typeface="Times New Roman" panose="02020603050405020304" pitchFamily="18" charset="0"/>
                    <a:ea typeface="黑体" panose="02010609060101010101" pitchFamily="2" charset="-122"/>
                  </a:endParaRPr>
                </a:p>
              </p:txBody>
            </p:sp>
            <p:sp>
              <p:nvSpPr>
                <p:cNvPr id="114" name="Oval 15"/>
                <p:cNvSpPr>
                  <a:spLocks noChangeArrowheads="1"/>
                </p:cNvSpPr>
                <p:nvPr/>
              </p:nvSpPr>
              <p:spPr bwMode="gray">
                <a:xfrm>
                  <a:off x="2108" y="1319"/>
                  <a:ext cx="1650" cy="824"/>
                </a:xfrm>
                <a:prstGeom prst="ellipse">
                  <a:avLst/>
                </a:prstGeom>
                <a:gradFill rotWithShape="1">
                  <a:gsLst>
                    <a:gs pos="0">
                      <a:srgbClr val="3984C9">
                        <a:alpha val="0"/>
                      </a:srgbClr>
                    </a:gs>
                    <a:gs pos="100000">
                      <a:srgbClr val="3984C9">
                        <a:gamma/>
                        <a:tint val="34902"/>
                        <a:invGamma/>
                      </a:srgbClr>
                    </a:gs>
                  </a:gsLst>
                  <a:lin ang="2700000" scaled="1"/>
                </a:gradFill>
                <a:ln w="9525" algn="ctr">
                  <a:noFill/>
                  <a:round/>
                </a:ln>
                <a:effectLst/>
              </p:spPr>
              <p:txBody>
                <a:bodyPr vert="eaVert" wrap="none" anchor="ctr"/>
                <a:lstStyle/>
                <a:p>
                  <a:pPr eaLnBrk="1" fontAlgn="auto" hangingPunct="1">
                    <a:spcBef>
                      <a:spcPts val="0"/>
                    </a:spcBef>
                    <a:spcAft>
                      <a:spcPts val="0"/>
                    </a:spcAft>
                    <a:defRPr/>
                  </a:pPr>
                  <a:endParaRPr lang="zh-CN" altLang="en-US" kern="0">
                    <a:solidFill>
                      <a:srgbClr val="C00000"/>
                    </a:solidFill>
                    <a:latin typeface="Times New Roman" panose="02020603050405020304" pitchFamily="18" charset="0"/>
                    <a:ea typeface="黑体" panose="02010609060101010101" pitchFamily="2" charset="-122"/>
                  </a:endParaRPr>
                </a:p>
              </p:txBody>
            </p:sp>
            <p:sp>
              <p:nvSpPr>
                <p:cNvPr id="115" name="Oval 16"/>
                <p:cNvSpPr>
                  <a:spLocks noChangeArrowheads="1"/>
                </p:cNvSpPr>
                <p:nvPr/>
              </p:nvSpPr>
              <p:spPr bwMode="gray">
                <a:xfrm>
                  <a:off x="2126" y="1326"/>
                  <a:ext cx="1569" cy="772"/>
                </a:xfrm>
                <a:prstGeom prst="ellipse">
                  <a:avLst/>
                </a:prstGeom>
                <a:gradFill rotWithShape="1">
                  <a:gsLst>
                    <a:gs pos="0">
                      <a:srgbClr val="3984C9">
                        <a:gamma/>
                        <a:shade val="79216"/>
                        <a:invGamma/>
                      </a:srgbClr>
                    </a:gs>
                    <a:gs pos="100000">
                      <a:srgbClr val="3984C9">
                        <a:alpha val="48000"/>
                      </a:srgbClr>
                    </a:gs>
                  </a:gsLst>
                  <a:lin ang="2700000" scaled="1"/>
                </a:gradFill>
                <a:ln w="9525" algn="ctr">
                  <a:noFill/>
                  <a:round/>
                </a:ln>
                <a:effectLst/>
              </p:spPr>
              <p:txBody>
                <a:bodyPr vert="eaVert" wrap="none" anchor="ctr"/>
                <a:lstStyle/>
                <a:p>
                  <a:pPr eaLnBrk="1" fontAlgn="auto" hangingPunct="1">
                    <a:spcBef>
                      <a:spcPts val="0"/>
                    </a:spcBef>
                    <a:spcAft>
                      <a:spcPts val="0"/>
                    </a:spcAft>
                    <a:defRPr/>
                  </a:pPr>
                  <a:endParaRPr lang="zh-CN" altLang="en-US" kern="0">
                    <a:solidFill>
                      <a:srgbClr val="C00000"/>
                    </a:solidFill>
                    <a:latin typeface="Times New Roman" panose="02020603050405020304" pitchFamily="18" charset="0"/>
                    <a:ea typeface="黑体" panose="02010609060101010101" pitchFamily="2" charset="-122"/>
                  </a:endParaRPr>
                </a:p>
              </p:txBody>
            </p:sp>
            <p:sp>
              <p:nvSpPr>
                <p:cNvPr id="116" name="Oval 17"/>
                <p:cNvSpPr>
                  <a:spLocks noChangeArrowheads="1"/>
                </p:cNvSpPr>
                <p:nvPr/>
              </p:nvSpPr>
              <p:spPr bwMode="gray">
                <a:xfrm>
                  <a:off x="2208" y="1344"/>
                  <a:ext cx="1382" cy="624"/>
                </a:xfrm>
                <a:prstGeom prst="ellipse">
                  <a:avLst/>
                </a:prstGeom>
                <a:gradFill rotWithShape="1">
                  <a:gsLst>
                    <a:gs pos="0">
                      <a:srgbClr val="3984C9">
                        <a:gamma/>
                        <a:tint val="0"/>
                        <a:invGamma/>
                      </a:srgbClr>
                    </a:gs>
                    <a:gs pos="100000">
                      <a:srgbClr val="3984C9">
                        <a:alpha val="38000"/>
                      </a:srgbClr>
                    </a:gs>
                  </a:gsLst>
                  <a:lin ang="2700000" scaled="1"/>
                </a:gradFill>
                <a:ln w="9525" algn="ctr">
                  <a:noFill/>
                  <a:round/>
                </a:ln>
                <a:effectLst/>
              </p:spPr>
              <p:txBody>
                <a:bodyPr vert="eaVert" wrap="none" anchor="ctr"/>
                <a:lstStyle/>
                <a:p>
                  <a:pPr eaLnBrk="1" fontAlgn="auto" hangingPunct="1">
                    <a:spcBef>
                      <a:spcPts val="0"/>
                    </a:spcBef>
                    <a:spcAft>
                      <a:spcPts val="0"/>
                    </a:spcAft>
                    <a:defRPr/>
                  </a:pPr>
                  <a:endParaRPr lang="zh-CN" altLang="en-US" kern="0">
                    <a:solidFill>
                      <a:srgbClr val="C00000"/>
                    </a:solidFill>
                    <a:latin typeface="Times New Roman" panose="02020603050405020304" pitchFamily="18" charset="0"/>
                    <a:ea typeface="黑体" panose="02010609060101010101" pitchFamily="2" charset="-122"/>
                  </a:endParaRPr>
                </a:p>
              </p:txBody>
            </p:sp>
          </p:grpSp>
          <p:sp>
            <p:nvSpPr>
              <p:cNvPr id="89107" name="Text Box 18"/>
              <p:cNvSpPr txBox="1">
                <a:spLocks noChangeArrowheads="1"/>
              </p:cNvSpPr>
              <p:nvPr/>
            </p:nvSpPr>
            <p:spPr bwMode="auto">
              <a:xfrm>
                <a:off x="5223216" y="4427386"/>
                <a:ext cx="1285884" cy="428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2400" b="1">
                    <a:solidFill>
                      <a:srgbClr val="C00000"/>
                    </a:solidFill>
                    <a:latin typeface="Times New Roman" panose="02020603050405020304" pitchFamily="18" charset="0"/>
                    <a:ea typeface="黑体" panose="02010609060101010101" pitchFamily="2" charset="-122"/>
                  </a:rPr>
                  <a:t>非法使用</a:t>
                </a:r>
                <a:endParaRPr lang="en-US" altLang="zh-CN" sz="2400" b="1">
                  <a:solidFill>
                    <a:srgbClr val="C00000"/>
                  </a:solidFill>
                  <a:latin typeface="Times New Roman" panose="02020603050405020304" pitchFamily="18" charset="0"/>
                  <a:ea typeface="黑体" panose="02010609060101010101" pitchFamily="2" charset="-122"/>
                </a:endParaRPr>
              </a:p>
            </p:txBody>
          </p:sp>
        </p:grpSp>
      </p:grpSp>
      <p:grpSp>
        <p:nvGrpSpPr>
          <p:cNvPr id="19" name="组合 130"/>
          <p:cNvGrpSpPr/>
          <p:nvPr/>
        </p:nvGrpSpPr>
        <p:grpSpPr bwMode="auto">
          <a:xfrm>
            <a:off x="7053263" y="2830513"/>
            <a:ext cx="2019300" cy="3956050"/>
            <a:chOff x="7052635" y="2831028"/>
            <a:chExt cx="2019959" cy="3955558"/>
          </a:xfrm>
        </p:grpSpPr>
        <p:sp>
          <p:nvSpPr>
            <p:cNvPr id="89100" name="AutoShape 8"/>
            <p:cNvSpPr>
              <a:spLocks noChangeArrowheads="1"/>
            </p:cNvSpPr>
            <p:nvPr/>
          </p:nvSpPr>
          <p:spPr bwMode="auto">
            <a:xfrm>
              <a:off x="7119332" y="2881822"/>
              <a:ext cx="1896094" cy="679365"/>
            </a:xfrm>
            <a:prstGeom prst="roundRect">
              <a:avLst>
                <a:gd name="adj" fmla="val 15884"/>
              </a:avLst>
            </a:prstGeom>
            <a:gradFill rotWithShape="1">
              <a:gsLst>
                <a:gs pos="0">
                  <a:srgbClr val="002F47"/>
                </a:gs>
                <a:gs pos="50000">
                  <a:srgbClr val="006699"/>
                </a:gs>
                <a:gs pos="100000">
                  <a:srgbClr val="002F47"/>
                </a:gs>
              </a:gsLst>
              <a:lin ang="2700000" scaled="1"/>
            </a:gradFill>
            <a:ln w="9525">
              <a:solidFill>
                <a:srgbClr val="FFFFFF"/>
              </a:solidFill>
              <a:round/>
            </a:ln>
            <a:effectLst>
              <a:outerShdw dist="45791" dir="3378596" algn="ctr" rotWithShape="0">
                <a:schemeClr val="bg2">
                  <a:alpha val="50000"/>
                </a:schemeClr>
              </a:outerShdw>
            </a:effectLst>
          </p:spPr>
          <p:txBody>
            <a:bodyPr wrap="none" tIns="36000"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zh-CN" altLang="en-US" sz="2000">
                  <a:solidFill>
                    <a:srgbClr val="FFFFFF"/>
                  </a:solidFill>
                  <a:latin typeface="Times New Roman" panose="02020603050405020304" pitchFamily="18" charset="0"/>
                  <a:ea typeface="黑体" panose="02010609060101010101" pitchFamily="2" charset="-122"/>
                </a:rPr>
                <a:t>窃取</a:t>
              </a:r>
              <a:endParaRPr lang="zh-CN" altLang="en-US" sz="2000">
                <a:solidFill>
                  <a:srgbClr val="FFFFFF"/>
                </a:solidFill>
                <a:latin typeface="Times New Roman" panose="02020603050405020304" pitchFamily="18" charset="0"/>
                <a:ea typeface="黑体" panose="02010609060101010101" pitchFamily="2" charset="-122"/>
              </a:endParaRPr>
            </a:p>
          </p:txBody>
        </p:sp>
        <p:sp>
          <p:nvSpPr>
            <p:cNvPr id="89101" name="矩形 121"/>
            <p:cNvSpPr>
              <a:spLocks noChangeArrowheads="1"/>
            </p:cNvSpPr>
            <p:nvPr/>
          </p:nvSpPr>
          <p:spPr bwMode="auto">
            <a:xfrm>
              <a:off x="7052635" y="2831028"/>
              <a:ext cx="2019959" cy="3955558"/>
            </a:xfrm>
            <a:prstGeom prst="rect">
              <a:avLst/>
            </a:prstGeom>
            <a:noFill/>
            <a:ln w="19050">
              <a:solidFill>
                <a:schemeClr val="tx1"/>
              </a:solidFill>
              <a:prstDash val="dash"/>
              <a:round/>
              <a:tailEnd type="none" w="med" len="sm"/>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sz="1000">
                <a:latin typeface="Gulim" pitchFamily="34" charset="-127"/>
              </a:endParaRPr>
            </a:p>
          </p:txBody>
        </p:sp>
      </p:grpSp>
      <p:sp>
        <p:nvSpPr>
          <p:cNvPr id="123" name="上箭头 122"/>
          <p:cNvSpPr>
            <a:spLocks noChangeArrowheads="1"/>
          </p:cNvSpPr>
          <p:nvPr/>
        </p:nvSpPr>
        <p:spPr bwMode="auto">
          <a:xfrm rot="10800000" flipH="1">
            <a:off x="785813" y="2357438"/>
            <a:ext cx="628650" cy="468312"/>
          </a:xfrm>
          <a:prstGeom prst="upArrow">
            <a:avLst>
              <a:gd name="adj1" fmla="val 50000"/>
              <a:gd name="adj2" fmla="val 50000"/>
            </a:avLst>
          </a:prstGeom>
          <a:gradFill rotWithShape="1">
            <a:gsLst>
              <a:gs pos="0">
                <a:srgbClr val="EA8C8C"/>
              </a:gs>
              <a:gs pos="50000">
                <a:srgbClr val="F0BABA"/>
              </a:gs>
              <a:gs pos="100000">
                <a:srgbClr val="F7DEDE"/>
              </a:gs>
            </a:gsLst>
            <a:lin ang="5400000" scaled="1"/>
          </a:gradFill>
          <a:ln>
            <a:noFill/>
          </a:ln>
          <a:extLst>
            <a:ext uri="{91240B29-F687-4F45-9708-019B960494DF}">
              <a14:hiddenLine xmlns:a14="http://schemas.microsoft.com/office/drawing/2010/main" w="12700">
                <a:solidFill>
                  <a:srgbClr val="000000"/>
                </a:solidFill>
                <a:round/>
                <a:tailEnd type="none" w="med" len="sm"/>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sz="900">
              <a:solidFill>
                <a:srgbClr val="000000"/>
              </a:solidFill>
              <a:latin typeface="Gulim" pitchFamily="34" charset="-127"/>
            </a:endParaRPr>
          </a:p>
        </p:txBody>
      </p:sp>
      <p:sp>
        <p:nvSpPr>
          <p:cNvPr id="124" name="上箭头 123"/>
          <p:cNvSpPr>
            <a:spLocks noChangeArrowheads="1"/>
          </p:cNvSpPr>
          <p:nvPr/>
        </p:nvSpPr>
        <p:spPr bwMode="auto">
          <a:xfrm rot="10800000" flipH="1">
            <a:off x="3143250" y="2357438"/>
            <a:ext cx="628650" cy="468312"/>
          </a:xfrm>
          <a:prstGeom prst="upArrow">
            <a:avLst>
              <a:gd name="adj1" fmla="val 50000"/>
              <a:gd name="adj2" fmla="val 50000"/>
            </a:avLst>
          </a:prstGeom>
          <a:gradFill rotWithShape="1">
            <a:gsLst>
              <a:gs pos="0">
                <a:srgbClr val="EA8C8C"/>
              </a:gs>
              <a:gs pos="50000">
                <a:srgbClr val="F0BABA"/>
              </a:gs>
              <a:gs pos="100000">
                <a:srgbClr val="F7DEDE"/>
              </a:gs>
            </a:gsLst>
            <a:lin ang="5400000" scaled="1"/>
          </a:gradFill>
          <a:ln>
            <a:noFill/>
          </a:ln>
          <a:extLst>
            <a:ext uri="{91240B29-F687-4F45-9708-019B960494DF}">
              <a14:hiddenLine xmlns:a14="http://schemas.microsoft.com/office/drawing/2010/main" w="12700">
                <a:solidFill>
                  <a:srgbClr val="000000"/>
                </a:solidFill>
                <a:round/>
                <a:tailEnd type="none" w="med" len="sm"/>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sz="900">
              <a:solidFill>
                <a:srgbClr val="000000"/>
              </a:solidFill>
              <a:latin typeface="Gulim" pitchFamily="34" charset="-127"/>
            </a:endParaRPr>
          </a:p>
        </p:txBody>
      </p:sp>
      <p:sp>
        <p:nvSpPr>
          <p:cNvPr id="125" name="上箭头 124"/>
          <p:cNvSpPr>
            <a:spLocks noChangeArrowheads="1"/>
          </p:cNvSpPr>
          <p:nvPr/>
        </p:nvSpPr>
        <p:spPr bwMode="auto">
          <a:xfrm rot="10800000" flipH="1">
            <a:off x="5357813" y="2357438"/>
            <a:ext cx="628650" cy="468312"/>
          </a:xfrm>
          <a:prstGeom prst="upArrow">
            <a:avLst>
              <a:gd name="adj1" fmla="val 50000"/>
              <a:gd name="adj2" fmla="val 50000"/>
            </a:avLst>
          </a:prstGeom>
          <a:gradFill rotWithShape="1">
            <a:gsLst>
              <a:gs pos="0">
                <a:srgbClr val="EA8C8C"/>
              </a:gs>
              <a:gs pos="50000">
                <a:srgbClr val="F0BABA"/>
              </a:gs>
              <a:gs pos="100000">
                <a:srgbClr val="F7DEDE"/>
              </a:gs>
            </a:gsLst>
            <a:lin ang="5400000" scaled="1"/>
          </a:gradFill>
          <a:ln>
            <a:noFill/>
          </a:ln>
          <a:extLst>
            <a:ext uri="{91240B29-F687-4F45-9708-019B960494DF}">
              <a14:hiddenLine xmlns:a14="http://schemas.microsoft.com/office/drawing/2010/main" w="12700">
                <a:solidFill>
                  <a:srgbClr val="000000"/>
                </a:solidFill>
                <a:round/>
                <a:tailEnd type="none" w="med" len="sm"/>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sz="900">
              <a:solidFill>
                <a:srgbClr val="000000"/>
              </a:solidFill>
              <a:latin typeface="Gulim" pitchFamily="34" charset="-127"/>
            </a:endParaRPr>
          </a:p>
        </p:txBody>
      </p:sp>
      <p:sp>
        <p:nvSpPr>
          <p:cNvPr id="126" name="上箭头 125"/>
          <p:cNvSpPr>
            <a:spLocks noChangeArrowheads="1"/>
          </p:cNvSpPr>
          <p:nvPr/>
        </p:nvSpPr>
        <p:spPr bwMode="auto">
          <a:xfrm rot="10800000" flipH="1">
            <a:off x="7786688" y="2357438"/>
            <a:ext cx="628650" cy="468312"/>
          </a:xfrm>
          <a:prstGeom prst="upArrow">
            <a:avLst>
              <a:gd name="adj1" fmla="val 50000"/>
              <a:gd name="adj2" fmla="val 50000"/>
            </a:avLst>
          </a:prstGeom>
          <a:gradFill rotWithShape="1">
            <a:gsLst>
              <a:gs pos="0">
                <a:srgbClr val="EA8C8C"/>
              </a:gs>
              <a:gs pos="50000">
                <a:srgbClr val="F0BABA"/>
              </a:gs>
              <a:gs pos="100000">
                <a:srgbClr val="F7DEDE"/>
              </a:gs>
            </a:gsLst>
            <a:lin ang="5400000" scaled="1"/>
          </a:gradFill>
          <a:ln>
            <a:noFill/>
          </a:ln>
          <a:extLst>
            <a:ext uri="{91240B29-F687-4F45-9708-019B960494DF}">
              <a14:hiddenLine xmlns:a14="http://schemas.microsoft.com/office/drawing/2010/main" w="12700">
                <a:solidFill>
                  <a:srgbClr val="000000"/>
                </a:solidFill>
                <a:round/>
                <a:tailEnd type="none" w="med" len="sm"/>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sz="900">
              <a:solidFill>
                <a:srgbClr val="000000"/>
              </a:solidFill>
              <a:latin typeface="Gulim" pitchFamily="34" charset="-127"/>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123"/>
                                        </p:tgtEl>
                                        <p:attrNameLst>
                                          <p:attrName>style.visibility</p:attrName>
                                        </p:attrNameLst>
                                      </p:cBhvr>
                                      <p:to>
                                        <p:strVal val="visible"/>
                                      </p:to>
                                    </p:set>
                                    <p:animEffect transition="in" filter="wipe(up)">
                                      <p:cBhvr>
                                        <p:cTn id="13" dur="500"/>
                                        <p:tgtEl>
                                          <p:spTgt spid="123"/>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wipe(up)">
                                      <p:cBhvr>
                                        <p:cTn id="16" dur="500"/>
                                        <p:tgtEl>
                                          <p:spTgt spid="124"/>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wipe(up)">
                                      <p:cBhvr>
                                        <p:cTn id="19" dur="500"/>
                                        <p:tgtEl>
                                          <p:spTgt spid="125"/>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wipe(up)">
                                      <p:cBhvr>
                                        <p:cTn id="22" dur="500"/>
                                        <p:tgtEl>
                                          <p:spTgt spid="126"/>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par>
                          <p:cTn id="35" fill="hold">
                            <p:stCondLst>
                              <p:cond delay="2500"/>
                            </p:stCondLst>
                            <p:childTnLst>
                              <p:par>
                                <p:cTn id="36" presetID="10" presetClass="entr" presetSubtype="0"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24" grpId="0" animBg="1"/>
      <p:bldP spid="125" grpId="0" animBg="1"/>
      <p:bldP spid="12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 59" descr="istockphoto_10339291-computer-study.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00375" y="2409825"/>
            <a:ext cx="2854325" cy="280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5" name="Rectangle 2"/>
          <p:cNvSpPr txBox="1">
            <a:spLocks noChangeArrowheads="1"/>
          </p:cNvSpPr>
          <p:nvPr/>
        </p:nvSpPr>
        <p:spPr bwMode="auto">
          <a:xfrm>
            <a:off x="0" y="214313"/>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4000" b="1">
                <a:solidFill>
                  <a:schemeClr val="bg1"/>
                </a:solidFill>
                <a:latin typeface="Times New Roman" panose="02020603050405020304" pitchFamily="18" charset="0"/>
                <a:ea typeface="黑体" panose="02010609060101010101" pitchFamily="2" charset="-122"/>
              </a:rPr>
              <a:t>1.2 </a:t>
            </a:r>
            <a:r>
              <a:rPr lang="zh-CN" altLang="en-US" sz="4000" b="1">
                <a:solidFill>
                  <a:schemeClr val="bg1"/>
                </a:solidFill>
                <a:latin typeface="Times New Roman" panose="02020603050405020304" pitchFamily="18" charset="0"/>
                <a:ea typeface="黑体" panose="02010609060101010101" pitchFamily="2" charset="-122"/>
              </a:rPr>
              <a:t>安全威胁与防护措施</a:t>
            </a:r>
            <a:r>
              <a:rPr lang="en-US" altLang="zh-CN" sz="3600" b="1">
                <a:solidFill>
                  <a:schemeClr val="bg1"/>
                </a:solidFill>
                <a:latin typeface="Times New Roman" panose="02020603050405020304" pitchFamily="18" charset="0"/>
                <a:ea typeface="黑体" panose="02010609060101010101" pitchFamily="2" charset="-122"/>
              </a:rPr>
              <a:t>——</a:t>
            </a:r>
            <a:r>
              <a:rPr lang="zh-CN" altLang="en-US" sz="3600" b="1">
                <a:solidFill>
                  <a:schemeClr val="bg1"/>
                </a:solidFill>
                <a:latin typeface="Times New Roman" panose="02020603050405020304" pitchFamily="18" charset="0"/>
                <a:ea typeface="黑体" panose="02010609060101010101" pitchFamily="2" charset="-122"/>
              </a:rPr>
              <a:t>防护措施</a:t>
            </a:r>
            <a:endParaRPr lang="zh-CN" altLang="en-US" sz="3600" b="1">
              <a:solidFill>
                <a:schemeClr val="bg1"/>
              </a:solidFill>
              <a:latin typeface="Times New Roman" panose="02020603050405020304" pitchFamily="18" charset="0"/>
              <a:ea typeface="黑体" panose="02010609060101010101" pitchFamily="2" charset="-122"/>
            </a:endParaRPr>
          </a:p>
        </p:txBody>
      </p:sp>
      <p:sp>
        <p:nvSpPr>
          <p:cNvPr id="53" name="Freeform 56"/>
          <p:cNvSpPr/>
          <p:nvPr/>
        </p:nvSpPr>
        <p:spPr bwMode="auto">
          <a:xfrm flipV="1">
            <a:off x="792163" y="1557338"/>
            <a:ext cx="7351712" cy="4729162"/>
          </a:xfrm>
          <a:custGeom>
            <a:avLst/>
            <a:gdLst/>
            <a:ahLst/>
            <a:cxnLst>
              <a:cxn ang="0">
                <a:pos x="121" y="242"/>
              </a:cxn>
              <a:cxn ang="0">
                <a:pos x="0" y="121"/>
              </a:cxn>
              <a:cxn ang="0">
                <a:pos x="121" y="0"/>
              </a:cxn>
              <a:cxn ang="0">
                <a:pos x="242" y="121"/>
              </a:cxn>
              <a:cxn ang="0">
                <a:pos x="206" y="207"/>
              </a:cxn>
              <a:cxn ang="0">
                <a:pos x="160" y="236"/>
              </a:cxn>
              <a:cxn ang="0">
                <a:pos x="164" y="244"/>
              </a:cxn>
              <a:cxn ang="0">
                <a:pos x="135" y="233"/>
              </a:cxn>
              <a:cxn ang="0">
                <a:pos x="154" y="209"/>
              </a:cxn>
              <a:cxn ang="0">
                <a:pos x="155" y="218"/>
              </a:cxn>
              <a:cxn ang="0">
                <a:pos x="193" y="194"/>
              </a:cxn>
              <a:cxn ang="0">
                <a:pos x="224" y="121"/>
              </a:cxn>
              <a:cxn ang="0">
                <a:pos x="121" y="19"/>
              </a:cxn>
              <a:cxn ang="0">
                <a:pos x="18" y="121"/>
              </a:cxn>
              <a:cxn ang="0">
                <a:pos x="121" y="224"/>
              </a:cxn>
              <a:cxn ang="0">
                <a:pos x="121" y="242"/>
              </a:cxn>
            </a:cxnLst>
            <a:rect l="0" t="0" r="r" b="b"/>
            <a:pathLst>
              <a:path w="242" h="244">
                <a:moveTo>
                  <a:pt x="121" y="242"/>
                </a:moveTo>
                <a:cubicBezTo>
                  <a:pt x="55" y="242"/>
                  <a:pt x="0" y="188"/>
                  <a:pt x="0" y="121"/>
                </a:cubicBezTo>
                <a:cubicBezTo>
                  <a:pt x="0" y="55"/>
                  <a:pt x="55" y="0"/>
                  <a:pt x="121" y="0"/>
                </a:cubicBezTo>
                <a:cubicBezTo>
                  <a:pt x="187" y="0"/>
                  <a:pt x="242" y="55"/>
                  <a:pt x="242" y="121"/>
                </a:cubicBezTo>
                <a:cubicBezTo>
                  <a:pt x="242" y="155"/>
                  <a:pt x="228" y="185"/>
                  <a:pt x="206" y="207"/>
                </a:cubicBezTo>
                <a:cubicBezTo>
                  <a:pt x="198" y="217"/>
                  <a:pt x="177" y="231"/>
                  <a:pt x="160" y="236"/>
                </a:cubicBezTo>
                <a:lnTo>
                  <a:pt x="164" y="244"/>
                </a:lnTo>
                <a:lnTo>
                  <a:pt x="135" y="233"/>
                </a:lnTo>
                <a:lnTo>
                  <a:pt x="154" y="209"/>
                </a:lnTo>
                <a:lnTo>
                  <a:pt x="155" y="218"/>
                </a:lnTo>
                <a:cubicBezTo>
                  <a:pt x="172" y="212"/>
                  <a:pt x="187" y="202"/>
                  <a:pt x="193" y="194"/>
                </a:cubicBezTo>
                <a:cubicBezTo>
                  <a:pt x="212" y="175"/>
                  <a:pt x="224" y="150"/>
                  <a:pt x="224" y="121"/>
                </a:cubicBezTo>
                <a:cubicBezTo>
                  <a:pt x="224" y="65"/>
                  <a:pt x="177" y="19"/>
                  <a:pt x="121" y="19"/>
                </a:cubicBezTo>
                <a:cubicBezTo>
                  <a:pt x="65" y="19"/>
                  <a:pt x="18" y="65"/>
                  <a:pt x="18" y="121"/>
                </a:cubicBezTo>
                <a:cubicBezTo>
                  <a:pt x="18" y="178"/>
                  <a:pt x="65" y="224"/>
                  <a:pt x="121" y="224"/>
                </a:cubicBezTo>
                <a:lnTo>
                  <a:pt x="121" y="242"/>
                </a:lnTo>
                <a:close/>
              </a:path>
            </a:pathLst>
          </a:cu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n w="9525" cap="flat" cmpd="sng">
            <a:noFill/>
            <a:prstDash val="solid"/>
            <a:round/>
          </a:ln>
          <a:effectLst>
            <a:outerShdw blurRad="50800" dist="38100" algn="l" rotWithShape="0">
              <a:prstClr val="black">
                <a:alpha val="40000"/>
              </a:prstClr>
            </a:outerShdw>
          </a:effectLst>
        </p:spPr>
        <p:txBody>
          <a:bodyPr wrap="none" anchor="ctr"/>
          <a:lstStyle/>
          <a:p>
            <a:pPr eaLnBrk="1" fontAlgn="auto" hangingPunct="1">
              <a:spcBef>
                <a:spcPts val="0"/>
              </a:spcBef>
              <a:spcAft>
                <a:spcPts val="0"/>
              </a:spcAft>
              <a:defRPr/>
            </a:pPr>
            <a:endParaRPr lang="zh-CN" altLang="en-US" sz="1100">
              <a:latin typeface="Times New Roman" panose="02020603050405020304" pitchFamily="18" charset="0"/>
              <a:ea typeface="黑体" panose="02010609060101010101" pitchFamily="2" charset="-122"/>
            </a:endParaRPr>
          </a:p>
        </p:txBody>
      </p:sp>
      <p:sp>
        <p:nvSpPr>
          <p:cNvPr id="54" name="AutoShape 7"/>
          <p:cNvSpPr>
            <a:spLocks noChangeArrowheads="1"/>
          </p:cNvSpPr>
          <p:nvPr/>
        </p:nvSpPr>
        <p:spPr bwMode="auto">
          <a:xfrm>
            <a:off x="0" y="3151188"/>
            <a:ext cx="2071688" cy="992187"/>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a:effectLst/>
        </p:spPr>
        <p:txBody>
          <a:bodyPr wrap="none" anchor="ctr"/>
          <a:lstStyle/>
          <a:p>
            <a:pPr algn="ctr" fontAlgn="auto">
              <a:lnSpc>
                <a:spcPct val="80000"/>
              </a:lnSpc>
              <a:spcBef>
                <a:spcPct val="20000"/>
              </a:spcBef>
              <a:spcAft>
                <a:spcPts val="0"/>
              </a:spcAft>
              <a:defRPr/>
            </a:pPr>
            <a:r>
              <a:rPr lang="en-US" altLang="zh-CN" sz="2800" kern="0" dirty="0">
                <a:solidFill>
                  <a:srgbClr val="002060"/>
                </a:solidFill>
                <a:latin typeface="Times New Roman" panose="02020603050405020304" pitchFamily="18" charset="0"/>
                <a:ea typeface="黑体" panose="02010609060101010101" pitchFamily="2" charset="-122"/>
              </a:rPr>
              <a:t>2.</a:t>
            </a:r>
            <a:r>
              <a:rPr lang="zh-CN" altLang="en-US" sz="2800" kern="0" dirty="0">
                <a:solidFill>
                  <a:srgbClr val="002060"/>
                </a:solidFill>
                <a:latin typeface="Times New Roman" panose="02020603050405020304" pitchFamily="18" charset="0"/>
                <a:ea typeface="黑体" panose="02010609060101010101" pitchFamily="2" charset="-122"/>
              </a:rPr>
              <a:t>人员安全</a:t>
            </a:r>
            <a:endParaRPr lang="zh-CN" altLang="en-US" sz="2800" kern="0" dirty="0">
              <a:solidFill>
                <a:srgbClr val="002060"/>
              </a:solidFill>
              <a:latin typeface="Times New Roman" panose="02020603050405020304" pitchFamily="18" charset="0"/>
              <a:ea typeface="黑体" panose="02010609060101010101" pitchFamily="2" charset="-122"/>
            </a:endParaRPr>
          </a:p>
        </p:txBody>
      </p:sp>
      <p:sp>
        <p:nvSpPr>
          <p:cNvPr id="55" name="AutoShape 7"/>
          <p:cNvSpPr>
            <a:spLocks noChangeArrowheads="1"/>
          </p:cNvSpPr>
          <p:nvPr/>
        </p:nvSpPr>
        <p:spPr bwMode="auto">
          <a:xfrm>
            <a:off x="1928813" y="1214438"/>
            <a:ext cx="2071687" cy="992187"/>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a:effectLst/>
        </p:spPr>
        <p:txBody>
          <a:bodyPr wrap="none" anchor="ctr"/>
          <a:lstStyle/>
          <a:p>
            <a:pPr algn="ctr" fontAlgn="auto">
              <a:lnSpc>
                <a:spcPct val="80000"/>
              </a:lnSpc>
              <a:spcBef>
                <a:spcPct val="20000"/>
              </a:spcBef>
              <a:spcAft>
                <a:spcPts val="0"/>
              </a:spcAft>
              <a:defRPr/>
            </a:pPr>
            <a:r>
              <a:rPr lang="en-US" altLang="zh-CN" sz="2800" kern="0" dirty="0">
                <a:solidFill>
                  <a:srgbClr val="002060"/>
                </a:solidFill>
                <a:latin typeface="Times New Roman" panose="02020603050405020304" pitchFamily="18" charset="0"/>
                <a:ea typeface="黑体" panose="02010609060101010101" pitchFamily="2" charset="-122"/>
              </a:rPr>
              <a:t>1.</a:t>
            </a:r>
            <a:r>
              <a:rPr lang="zh-CN" altLang="en-US" sz="2800" kern="0" dirty="0">
                <a:solidFill>
                  <a:srgbClr val="002060"/>
                </a:solidFill>
                <a:latin typeface="Times New Roman" panose="02020603050405020304" pitchFamily="18" charset="0"/>
                <a:ea typeface="黑体" panose="02010609060101010101" pitchFamily="2" charset="-122"/>
              </a:rPr>
              <a:t>物理安全</a:t>
            </a:r>
            <a:endParaRPr lang="zh-CN" altLang="en-US" sz="2800" kern="0" dirty="0">
              <a:solidFill>
                <a:srgbClr val="002060"/>
              </a:solidFill>
              <a:latin typeface="Times New Roman" panose="02020603050405020304" pitchFamily="18" charset="0"/>
              <a:ea typeface="黑体" panose="02010609060101010101" pitchFamily="2" charset="-122"/>
            </a:endParaRPr>
          </a:p>
        </p:txBody>
      </p:sp>
      <p:sp>
        <p:nvSpPr>
          <p:cNvPr id="56" name="AutoShape 7"/>
          <p:cNvSpPr>
            <a:spLocks noChangeArrowheads="1"/>
          </p:cNvSpPr>
          <p:nvPr/>
        </p:nvSpPr>
        <p:spPr bwMode="auto">
          <a:xfrm>
            <a:off x="5829300" y="1436688"/>
            <a:ext cx="2886075" cy="992187"/>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a:effectLst/>
        </p:spPr>
        <p:txBody>
          <a:bodyPr wrap="none" anchor="ctr"/>
          <a:lstStyle/>
          <a:p>
            <a:pPr algn="ctr" fontAlgn="auto">
              <a:lnSpc>
                <a:spcPct val="80000"/>
              </a:lnSpc>
              <a:spcBef>
                <a:spcPct val="20000"/>
              </a:spcBef>
              <a:spcAft>
                <a:spcPts val="0"/>
              </a:spcAft>
              <a:defRPr/>
            </a:pPr>
            <a:r>
              <a:rPr lang="en-US" altLang="zh-CN" sz="2800" kern="0" dirty="0">
                <a:solidFill>
                  <a:srgbClr val="002060"/>
                </a:solidFill>
                <a:latin typeface="Times New Roman" panose="02020603050405020304" pitchFamily="18" charset="0"/>
                <a:ea typeface="黑体" panose="02010609060101010101" pitchFamily="2" charset="-122"/>
              </a:rPr>
              <a:t>6.</a:t>
            </a:r>
            <a:r>
              <a:rPr lang="zh-CN" altLang="en-US" sz="2800" kern="0" dirty="0">
                <a:solidFill>
                  <a:srgbClr val="002060"/>
                </a:solidFill>
                <a:latin typeface="Times New Roman" panose="02020603050405020304" pitchFamily="18" charset="0"/>
                <a:ea typeface="黑体" panose="02010609060101010101" pitchFamily="2" charset="-122"/>
              </a:rPr>
              <a:t>生命周期控制</a:t>
            </a:r>
            <a:endParaRPr lang="zh-CN" altLang="en-US" sz="2800" kern="0" dirty="0">
              <a:solidFill>
                <a:srgbClr val="002060"/>
              </a:solidFill>
              <a:latin typeface="Times New Roman" panose="02020603050405020304" pitchFamily="18" charset="0"/>
              <a:ea typeface="黑体" panose="02010609060101010101" pitchFamily="2" charset="-122"/>
            </a:endParaRPr>
          </a:p>
        </p:txBody>
      </p:sp>
      <p:sp>
        <p:nvSpPr>
          <p:cNvPr id="57" name="AutoShape 7"/>
          <p:cNvSpPr>
            <a:spLocks noChangeArrowheads="1"/>
          </p:cNvSpPr>
          <p:nvPr/>
        </p:nvSpPr>
        <p:spPr bwMode="auto">
          <a:xfrm>
            <a:off x="4786313" y="5437188"/>
            <a:ext cx="2071687" cy="992187"/>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a:effectLst/>
        </p:spPr>
        <p:txBody>
          <a:bodyPr wrap="none" anchor="ctr"/>
          <a:lstStyle/>
          <a:p>
            <a:pPr algn="ctr" fontAlgn="auto">
              <a:lnSpc>
                <a:spcPct val="80000"/>
              </a:lnSpc>
              <a:spcBef>
                <a:spcPct val="20000"/>
              </a:spcBef>
              <a:spcAft>
                <a:spcPts val="0"/>
              </a:spcAft>
              <a:defRPr/>
            </a:pPr>
            <a:r>
              <a:rPr lang="en-US" altLang="zh-CN" sz="2800" kern="0" dirty="0">
                <a:solidFill>
                  <a:srgbClr val="002060"/>
                </a:solidFill>
                <a:latin typeface="Times New Roman" panose="02020603050405020304" pitchFamily="18" charset="0"/>
                <a:ea typeface="黑体" panose="02010609060101010101" pitchFamily="2" charset="-122"/>
              </a:rPr>
              <a:t>4.</a:t>
            </a:r>
            <a:r>
              <a:rPr lang="zh-CN" altLang="en-US" sz="2800" kern="0" dirty="0">
                <a:solidFill>
                  <a:srgbClr val="002060"/>
                </a:solidFill>
                <a:latin typeface="Times New Roman" panose="02020603050405020304" pitchFamily="18" charset="0"/>
                <a:ea typeface="黑体" panose="02010609060101010101" pitchFamily="2" charset="-122"/>
              </a:rPr>
              <a:t>媒体安全</a:t>
            </a:r>
            <a:endParaRPr lang="zh-CN" altLang="en-US" sz="2800" kern="0" dirty="0">
              <a:solidFill>
                <a:srgbClr val="002060"/>
              </a:solidFill>
              <a:latin typeface="Times New Roman" panose="02020603050405020304" pitchFamily="18" charset="0"/>
              <a:ea typeface="黑体" panose="02010609060101010101" pitchFamily="2" charset="-122"/>
            </a:endParaRPr>
          </a:p>
        </p:txBody>
      </p:sp>
      <p:sp>
        <p:nvSpPr>
          <p:cNvPr id="58" name="AutoShape 7"/>
          <p:cNvSpPr>
            <a:spLocks noChangeArrowheads="1"/>
          </p:cNvSpPr>
          <p:nvPr/>
        </p:nvSpPr>
        <p:spPr bwMode="auto">
          <a:xfrm>
            <a:off x="6929438" y="3294063"/>
            <a:ext cx="2071687" cy="992187"/>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a:effectLst/>
        </p:spPr>
        <p:txBody>
          <a:bodyPr wrap="none" anchor="ctr"/>
          <a:lstStyle/>
          <a:p>
            <a:pPr algn="ctr" fontAlgn="auto">
              <a:lnSpc>
                <a:spcPct val="80000"/>
              </a:lnSpc>
              <a:spcBef>
                <a:spcPct val="20000"/>
              </a:spcBef>
              <a:spcAft>
                <a:spcPts val="0"/>
              </a:spcAft>
              <a:defRPr/>
            </a:pPr>
            <a:r>
              <a:rPr lang="en-US" altLang="zh-CN" sz="2800" kern="0" dirty="0">
                <a:solidFill>
                  <a:srgbClr val="002060"/>
                </a:solidFill>
                <a:latin typeface="Times New Roman" panose="02020603050405020304" pitchFamily="18" charset="0"/>
                <a:ea typeface="黑体" panose="02010609060101010101" pitchFamily="2" charset="-122"/>
              </a:rPr>
              <a:t>5.</a:t>
            </a:r>
            <a:r>
              <a:rPr lang="zh-CN" altLang="en-US" sz="2800" kern="0" dirty="0">
                <a:solidFill>
                  <a:srgbClr val="002060"/>
                </a:solidFill>
                <a:latin typeface="Times New Roman" panose="02020603050405020304" pitchFamily="18" charset="0"/>
                <a:ea typeface="黑体" panose="02010609060101010101" pitchFamily="2" charset="-122"/>
              </a:rPr>
              <a:t>辐射安全</a:t>
            </a:r>
            <a:endParaRPr lang="zh-CN" altLang="en-US" sz="2800" kern="0" dirty="0">
              <a:solidFill>
                <a:srgbClr val="002060"/>
              </a:solidFill>
              <a:latin typeface="Times New Roman" panose="02020603050405020304" pitchFamily="18" charset="0"/>
              <a:ea typeface="黑体" panose="02010609060101010101" pitchFamily="2" charset="-122"/>
            </a:endParaRPr>
          </a:p>
        </p:txBody>
      </p:sp>
      <p:sp>
        <p:nvSpPr>
          <p:cNvPr id="59" name="AutoShape 7"/>
          <p:cNvSpPr>
            <a:spLocks noChangeArrowheads="1"/>
          </p:cNvSpPr>
          <p:nvPr/>
        </p:nvSpPr>
        <p:spPr bwMode="auto">
          <a:xfrm>
            <a:off x="1143000" y="5294313"/>
            <a:ext cx="2071688" cy="992187"/>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a:effectLst/>
        </p:spPr>
        <p:txBody>
          <a:bodyPr wrap="none" anchor="ctr"/>
          <a:lstStyle/>
          <a:p>
            <a:pPr algn="ctr" fontAlgn="auto">
              <a:lnSpc>
                <a:spcPct val="80000"/>
              </a:lnSpc>
              <a:spcBef>
                <a:spcPct val="20000"/>
              </a:spcBef>
              <a:spcAft>
                <a:spcPts val="0"/>
              </a:spcAft>
              <a:defRPr/>
            </a:pPr>
            <a:r>
              <a:rPr lang="en-US" altLang="zh-CN" sz="2800" kern="0" dirty="0">
                <a:solidFill>
                  <a:srgbClr val="002060"/>
                </a:solidFill>
                <a:latin typeface="Times New Roman" panose="02020603050405020304" pitchFamily="18" charset="0"/>
                <a:ea typeface="黑体" panose="02010609060101010101" pitchFamily="2" charset="-122"/>
              </a:rPr>
              <a:t>3.</a:t>
            </a:r>
            <a:r>
              <a:rPr lang="zh-CN" altLang="en-US" sz="2800" kern="0" dirty="0">
                <a:solidFill>
                  <a:srgbClr val="002060"/>
                </a:solidFill>
                <a:latin typeface="Times New Roman" panose="02020603050405020304" pitchFamily="18" charset="0"/>
                <a:ea typeface="黑体" panose="02010609060101010101" pitchFamily="2" charset="-122"/>
              </a:rPr>
              <a:t>管理安全</a:t>
            </a:r>
            <a:endParaRPr lang="zh-CN" altLang="en-US" sz="2800" kern="0" dirty="0">
              <a:solidFill>
                <a:srgbClr val="002060"/>
              </a:solidFill>
              <a:latin typeface="Times New Roman" panose="02020603050405020304" pitchFamily="18" charset="0"/>
              <a:ea typeface="黑体" panose="02010609060101010101" pitchFamily="2" charset="-122"/>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strVal val="#ppt_w*0.70"/>
                                          </p:val>
                                        </p:tav>
                                        <p:tav tm="100000">
                                          <p:val>
                                            <p:strVal val="#ppt_w"/>
                                          </p:val>
                                        </p:tav>
                                      </p:tavLst>
                                    </p:anim>
                                    <p:anim calcmode="lin" valueType="num">
                                      <p:cBhvr>
                                        <p:cTn id="8" dur="500" fill="hold"/>
                                        <p:tgtEl>
                                          <p:spTgt spid="53"/>
                                        </p:tgtEl>
                                        <p:attrNameLst>
                                          <p:attrName>ppt_h</p:attrName>
                                        </p:attrNameLst>
                                      </p:cBhvr>
                                      <p:tavLst>
                                        <p:tav tm="0">
                                          <p:val>
                                            <p:strVal val="#ppt_h"/>
                                          </p:val>
                                        </p:tav>
                                        <p:tav tm="100000">
                                          <p:val>
                                            <p:strVal val="#ppt_h"/>
                                          </p:val>
                                        </p:tav>
                                      </p:tavLst>
                                    </p:anim>
                                    <p:animEffect transition="in" filter="fade">
                                      <p:cBhvr>
                                        <p:cTn id="9" dur="500"/>
                                        <p:tgtEl>
                                          <p:spTgt spid="53"/>
                                        </p:tgtEl>
                                      </p:cBhvr>
                                    </p:animEffect>
                                  </p:childTnLst>
                                </p:cTn>
                              </p:par>
                            </p:childTnLst>
                          </p:cTn>
                        </p:par>
                        <p:par>
                          <p:cTn id="10" fill="hold">
                            <p:stCondLst>
                              <p:cond delay="500"/>
                            </p:stCondLst>
                            <p:childTnLst>
                              <p:par>
                                <p:cTn id="11" presetID="23" presetClass="entr" presetSubtype="16" fill="hold" grpId="0" nodeType="afterEffect">
                                  <p:stCondLst>
                                    <p:cond delay="0"/>
                                  </p:stCondLst>
                                  <p:childTnLst>
                                    <p:set>
                                      <p:cBhvr>
                                        <p:cTn id="12" dur="1" fill="hold">
                                          <p:stCondLst>
                                            <p:cond delay="0"/>
                                          </p:stCondLst>
                                        </p:cTn>
                                        <p:tgtEl>
                                          <p:spTgt spid="55"/>
                                        </p:tgtEl>
                                        <p:attrNameLst>
                                          <p:attrName>style.visibility</p:attrName>
                                        </p:attrNameLst>
                                      </p:cBhvr>
                                      <p:to>
                                        <p:strVal val="visible"/>
                                      </p:to>
                                    </p:set>
                                    <p:anim calcmode="lin" valueType="num">
                                      <p:cBhvr>
                                        <p:cTn id="13" dur="500" fill="hold"/>
                                        <p:tgtEl>
                                          <p:spTgt spid="55"/>
                                        </p:tgtEl>
                                        <p:attrNameLst>
                                          <p:attrName>ppt_w</p:attrName>
                                        </p:attrNameLst>
                                      </p:cBhvr>
                                      <p:tavLst>
                                        <p:tav tm="0">
                                          <p:val>
                                            <p:fltVal val="0"/>
                                          </p:val>
                                        </p:tav>
                                        <p:tav tm="100000">
                                          <p:val>
                                            <p:strVal val="#ppt_w"/>
                                          </p:val>
                                        </p:tav>
                                      </p:tavLst>
                                    </p:anim>
                                    <p:anim calcmode="lin" valueType="num">
                                      <p:cBhvr>
                                        <p:cTn id="14" dur="500" fill="hold"/>
                                        <p:tgtEl>
                                          <p:spTgt spid="55"/>
                                        </p:tgtEl>
                                        <p:attrNameLst>
                                          <p:attrName>ppt_h</p:attrName>
                                        </p:attrNameLst>
                                      </p:cBhvr>
                                      <p:tavLst>
                                        <p:tav tm="0">
                                          <p:val>
                                            <p:fltVal val="0"/>
                                          </p:val>
                                        </p:tav>
                                        <p:tav tm="100000">
                                          <p:val>
                                            <p:strVal val="#ppt_h"/>
                                          </p:val>
                                        </p:tav>
                                      </p:tavLst>
                                    </p:anim>
                                  </p:childTnLst>
                                </p:cTn>
                              </p:par>
                              <p:par>
                                <p:cTn id="15" presetID="23" presetClass="entr" presetSubtype="16"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anim calcmode="lin" valueType="num">
                                      <p:cBhvr>
                                        <p:cTn id="17" dur="500" fill="hold"/>
                                        <p:tgtEl>
                                          <p:spTgt spid="54"/>
                                        </p:tgtEl>
                                        <p:attrNameLst>
                                          <p:attrName>ppt_w</p:attrName>
                                        </p:attrNameLst>
                                      </p:cBhvr>
                                      <p:tavLst>
                                        <p:tav tm="0">
                                          <p:val>
                                            <p:fltVal val="0"/>
                                          </p:val>
                                        </p:tav>
                                        <p:tav tm="100000">
                                          <p:val>
                                            <p:strVal val="#ppt_w"/>
                                          </p:val>
                                        </p:tav>
                                      </p:tavLst>
                                    </p:anim>
                                    <p:anim calcmode="lin" valueType="num">
                                      <p:cBhvr>
                                        <p:cTn id="18" dur="500" fill="hold"/>
                                        <p:tgtEl>
                                          <p:spTgt spid="54"/>
                                        </p:tgtEl>
                                        <p:attrNameLst>
                                          <p:attrName>ppt_h</p:attrName>
                                        </p:attrNameLst>
                                      </p:cBhvr>
                                      <p:tavLst>
                                        <p:tav tm="0">
                                          <p:val>
                                            <p:fltVal val="0"/>
                                          </p:val>
                                        </p:tav>
                                        <p:tav tm="100000">
                                          <p:val>
                                            <p:strVal val="#ppt_h"/>
                                          </p:val>
                                        </p:tav>
                                      </p:tavLst>
                                    </p:anim>
                                  </p:childTnLst>
                                </p:cTn>
                              </p:par>
                              <p:par>
                                <p:cTn id="19" presetID="23" presetClass="entr" presetSubtype="16"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anim calcmode="lin" valueType="num">
                                      <p:cBhvr>
                                        <p:cTn id="21" dur="500" fill="hold"/>
                                        <p:tgtEl>
                                          <p:spTgt spid="57"/>
                                        </p:tgtEl>
                                        <p:attrNameLst>
                                          <p:attrName>ppt_w</p:attrName>
                                        </p:attrNameLst>
                                      </p:cBhvr>
                                      <p:tavLst>
                                        <p:tav tm="0">
                                          <p:val>
                                            <p:fltVal val="0"/>
                                          </p:val>
                                        </p:tav>
                                        <p:tav tm="100000">
                                          <p:val>
                                            <p:strVal val="#ppt_w"/>
                                          </p:val>
                                        </p:tav>
                                      </p:tavLst>
                                    </p:anim>
                                    <p:anim calcmode="lin" valueType="num">
                                      <p:cBhvr>
                                        <p:cTn id="22" dur="500" fill="hold"/>
                                        <p:tgtEl>
                                          <p:spTgt spid="57"/>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anim calcmode="lin" valueType="num">
                                      <p:cBhvr>
                                        <p:cTn id="25" dur="500" fill="hold"/>
                                        <p:tgtEl>
                                          <p:spTgt spid="58"/>
                                        </p:tgtEl>
                                        <p:attrNameLst>
                                          <p:attrName>ppt_w</p:attrName>
                                        </p:attrNameLst>
                                      </p:cBhvr>
                                      <p:tavLst>
                                        <p:tav tm="0">
                                          <p:val>
                                            <p:fltVal val="0"/>
                                          </p:val>
                                        </p:tav>
                                        <p:tav tm="100000">
                                          <p:val>
                                            <p:strVal val="#ppt_w"/>
                                          </p:val>
                                        </p:tav>
                                      </p:tavLst>
                                    </p:anim>
                                    <p:anim calcmode="lin" valueType="num">
                                      <p:cBhvr>
                                        <p:cTn id="26" dur="500" fill="hold"/>
                                        <p:tgtEl>
                                          <p:spTgt spid="58"/>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 calcmode="lin" valueType="num">
                                      <p:cBhvr>
                                        <p:cTn id="29" dur="500" fill="hold"/>
                                        <p:tgtEl>
                                          <p:spTgt spid="59"/>
                                        </p:tgtEl>
                                        <p:attrNameLst>
                                          <p:attrName>ppt_w</p:attrName>
                                        </p:attrNameLst>
                                      </p:cBhvr>
                                      <p:tavLst>
                                        <p:tav tm="0">
                                          <p:val>
                                            <p:fltVal val="0"/>
                                          </p:val>
                                        </p:tav>
                                        <p:tav tm="100000">
                                          <p:val>
                                            <p:strVal val="#ppt_w"/>
                                          </p:val>
                                        </p:tav>
                                      </p:tavLst>
                                    </p:anim>
                                    <p:anim calcmode="lin" valueType="num">
                                      <p:cBhvr>
                                        <p:cTn id="30" dur="500" fill="hold"/>
                                        <p:tgtEl>
                                          <p:spTgt spid="59"/>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 calcmode="lin" valueType="num">
                                      <p:cBhvr>
                                        <p:cTn id="33" dur="500" fill="hold"/>
                                        <p:tgtEl>
                                          <p:spTgt spid="56"/>
                                        </p:tgtEl>
                                        <p:attrNameLst>
                                          <p:attrName>ppt_w</p:attrName>
                                        </p:attrNameLst>
                                      </p:cBhvr>
                                      <p:tavLst>
                                        <p:tav tm="0">
                                          <p:val>
                                            <p:fltVal val="0"/>
                                          </p:val>
                                        </p:tav>
                                        <p:tav tm="100000">
                                          <p:val>
                                            <p:strVal val="#ppt_w"/>
                                          </p:val>
                                        </p:tav>
                                      </p:tavLst>
                                    </p:anim>
                                    <p:anim calcmode="lin" valueType="num">
                                      <p:cBhvr>
                                        <p:cTn id="34" dur="500" fill="hold"/>
                                        <p:tgtEl>
                                          <p:spTgt spid="56"/>
                                        </p:tgtEl>
                                        <p:attrNameLst>
                                          <p:attrName>ppt_h</p:attrName>
                                        </p:attrNameLst>
                                      </p:cBhvr>
                                      <p:tavLst>
                                        <p:tav tm="0">
                                          <p:val>
                                            <p:fltVal val="0"/>
                                          </p:val>
                                        </p:tav>
                                        <p:tav tm="100000">
                                          <p:val>
                                            <p:strVal val="#ppt_h"/>
                                          </p:val>
                                        </p:tav>
                                      </p:tavLst>
                                    </p:anim>
                                  </p:childTnLst>
                                </p:cTn>
                              </p:par>
                            </p:childTnLst>
                          </p:cTn>
                        </p:par>
                        <p:par>
                          <p:cTn id="35" fill="hold">
                            <p:stCondLst>
                              <p:cond delay="1000"/>
                            </p:stCondLst>
                            <p:childTnLst>
                              <p:par>
                                <p:cTn id="36" presetID="23" presetClass="entr" presetSubtype="528" fill="hold"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p:cTn id="38" dur="500" fill="hold"/>
                                        <p:tgtEl>
                                          <p:spTgt spid="60"/>
                                        </p:tgtEl>
                                        <p:attrNameLst>
                                          <p:attrName>ppt_w</p:attrName>
                                        </p:attrNameLst>
                                      </p:cBhvr>
                                      <p:tavLst>
                                        <p:tav tm="0">
                                          <p:val>
                                            <p:fltVal val="0"/>
                                          </p:val>
                                        </p:tav>
                                        <p:tav tm="100000">
                                          <p:val>
                                            <p:strVal val="#ppt_w"/>
                                          </p:val>
                                        </p:tav>
                                      </p:tavLst>
                                    </p:anim>
                                    <p:anim calcmode="lin" valueType="num">
                                      <p:cBhvr>
                                        <p:cTn id="39" dur="500" fill="hold"/>
                                        <p:tgtEl>
                                          <p:spTgt spid="60"/>
                                        </p:tgtEl>
                                        <p:attrNameLst>
                                          <p:attrName>ppt_h</p:attrName>
                                        </p:attrNameLst>
                                      </p:cBhvr>
                                      <p:tavLst>
                                        <p:tav tm="0">
                                          <p:val>
                                            <p:fltVal val="0"/>
                                          </p:val>
                                        </p:tav>
                                        <p:tav tm="100000">
                                          <p:val>
                                            <p:strVal val="#ppt_h"/>
                                          </p:val>
                                        </p:tav>
                                      </p:tavLst>
                                    </p:anim>
                                    <p:anim calcmode="lin" valueType="num">
                                      <p:cBhvr>
                                        <p:cTn id="40" dur="500" fill="hold"/>
                                        <p:tgtEl>
                                          <p:spTgt spid="60"/>
                                        </p:tgtEl>
                                        <p:attrNameLst>
                                          <p:attrName>ppt_x</p:attrName>
                                        </p:attrNameLst>
                                      </p:cBhvr>
                                      <p:tavLst>
                                        <p:tav tm="0">
                                          <p:val>
                                            <p:fltVal val="0.5"/>
                                          </p:val>
                                        </p:tav>
                                        <p:tav tm="100000">
                                          <p:val>
                                            <p:strVal val="#ppt_x"/>
                                          </p:val>
                                        </p:tav>
                                      </p:tavLst>
                                    </p:anim>
                                    <p:anim calcmode="lin" valueType="num">
                                      <p:cBhvr>
                                        <p:cTn id="41" dur="500" fill="hold"/>
                                        <p:tgtEl>
                                          <p:spTgt spid="60"/>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animBg="1"/>
      <p:bldP spid="5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a:xfrm>
            <a:off x="0" y="0"/>
            <a:ext cx="9144000" cy="1143000"/>
          </a:xfrm>
        </p:spPr>
        <p:txBody>
          <a:bodyPr/>
          <a:lstStyle/>
          <a:p>
            <a:r>
              <a:rPr lang="zh-CN" altLang="en-US" sz="4000">
                <a:latin typeface="黑体" panose="02010609060101010101" pitchFamily="2" charset="-122"/>
                <a:ea typeface="黑体" panose="02010609060101010101" pitchFamily="2" charset="-122"/>
              </a:rPr>
              <a:t>第</a:t>
            </a:r>
            <a:r>
              <a:rPr lang="en-US" altLang="zh-CN" sz="4000">
                <a:latin typeface="黑体" panose="02010609060101010101" pitchFamily="2" charset="-122"/>
                <a:ea typeface="黑体" panose="02010609060101010101" pitchFamily="2" charset="-122"/>
              </a:rPr>
              <a:t>1</a:t>
            </a:r>
            <a:r>
              <a:rPr lang="zh-CN" altLang="en-US" sz="4000">
                <a:latin typeface="黑体" panose="02010609060101010101" pitchFamily="2" charset="-122"/>
                <a:ea typeface="黑体" panose="02010609060101010101" pitchFamily="2" charset="-122"/>
              </a:rPr>
              <a:t>章  网络安全基础</a:t>
            </a:r>
            <a:endParaRPr lang="zh-CN" altLang="en-US" sz="4000">
              <a:latin typeface="黑体" panose="02010609060101010101" pitchFamily="2" charset="-122"/>
              <a:ea typeface="黑体" panose="02010609060101010101" pitchFamily="2" charset="-122"/>
            </a:endParaRPr>
          </a:p>
        </p:txBody>
      </p:sp>
      <p:grpSp>
        <p:nvGrpSpPr>
          <p:cNvPr id="92163" name="Group 11"/>
          <p:cNvGrpSpPr/>
          <p:nvPr/>
        </p:nvGrpSpPr>
        <p:grpSpPr bwMode="auto">
          <a:xfrm>
            <a:off x="915988" y="1928813"/>
            <a:ext cx="7227887" cy="647700"/>
            <a:chOff x="385" y="1162"/>
            <a:chExt cx="4309" cy="399"/>
          </a:xfrm>
        </p:grpSpPr>
        <p:sp>
          <p:nvSpPr>
            <p:cNvPr id="92216" name="AutoShape 12"/>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92217" name="Group 13"/>
            <p:cNvGrpSpPr/>
            <p:nvPr/>
          </p:nvGrpSpPr>
          <p:grpSpPr bwMode="auto">
            <a:xfrm>
              <a:off x="385" y="1162"/>
              <a:ext cx="614" cy="389"/>
              <a:chOff x="720" y="960"/>
              <a:chExt cx="987" cy="795"/>
            </a:xfrm>
          </p:grpSpPr>
          <p:sp>
            <p:nvSpPr>
              <p:cNvPr id="92220" name="Oval 14"/>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92221" name="Oval 15"/>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92222" name="Oval 16"/>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92218" name="Text Box 17"/>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网络安全需求</a:t>
              </a:r>
              <a:endParaRPr lang="zh-CN" altLang="en-US" sz="3600">
                <a:solidFill>
                  <a:srgbClr val="000099"/>
                </a:solidFill>
                <a:latin typeface="Gulim" pitchFamily="34" charset="-127"/>
                <a:ea typeface="黑体" panose="02010609060101010101" pitchFamily="2" charset="-122"/>
              </a:endParaRPr>
            </a:p>
          </p:txBody>
        </p:sp>
        <p:sp>
          <p:nvSpPr>
            <p:cNvPr id="92219" name="Text Box 18"/>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二</a:t>
              </a:r>
              <a:endParaRPr lang="zh-CN" altLang="en-US" sz="3200">
                <a:solidFill>
                  <a:srgbClr val="FFFFFF"/>
                </a:solidFill>
                <a:ea typeface="黑体" panose="02010609060101010101" pitchFamily="2" charset="-122"/>
              </a:endParaRPr>
            </a:p>
          </p:txBody>
        </p:sp>
      </p:grpSp>
      <p:grpSp>
        <p:nvGrpSpPr>
          <p:cNvPr id="92164" name="Group 19"/>
          <p:cNvGrpSpPr/>
          <p:nvPr/>
        </p:nvGrpSpPr>
        <p:grpSpPr bwMode="auto">
          <a:xfrm>
            <a:off x="900113" y="2714625"/>
            <a:ext cx="7227887" cy="631825"/>
            <a:chOff x="385" y="1162"/>
            <a:chExt cx="4309" cy="389"/>
          </a:xfrm>
        </p:grpSpPr>
        <p:sp>
          <p:nvSpPr>
            <p:cNvPr id="92210" name="AutoShape 20"/>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92211" name="Group 21"/>
            <p:cNvGrpSpPr/>
            <p:nvPr/>
          </p:nvGrpSpPr>
          <p:grpSpPr bwMode="auto">
            <a:xfrm>
              <a:off x="385" y="1162"/>
              <a:ext cx="614" cy="389"/>
              <a:chOff x="720" y="960"/>
              <a:chExt cx="987" cy="795"/>
            </a:xfrm>
          </p:grpSpPr>
          <p:sp>
            <p:nvSpPr>
              <p:cNvPr id="92213" name="Oval 22"/>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92214" name="Oval 23"/>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92215" name="Oval 24"/>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92212" name="Text Box 26"/>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三</a:t>
              </a:r>
              <a:endParaRPr lang="zh-CN" altLang="en-US" sz="3200">
                <a:solidFill>
                  <a:srgbClr val="FFFFFF"/>
                </a:solidFill>
                <a:ea typeface="黑体" panose="02010609060101010101" pitchFamily="2" charset="-122"/>
              </a:endParaRPr>
            </a:p>
          </p:txBody>
        </p:sp>
      </p:grpSp>
      <p:grpSp>
        <p:nvGrpSpPr>
          <p:cNvPr id="92165" name="Group 27"/>
          <p:cNvGrpSpPr/>
          <p:nvPr/>
        </p:nvGrpSpPr>
        <p:grpSpPr bwMode="auto">
          <a:xfrm>
            <a:off x="900113" y="3571875"/>
            <a:ext cx="7227887" cy="647700"/>
            <a:chOff x="385" y="1162"/>
            <a:chExt cx="4309" cy="399"/>
          </a:xfrm>
        </p:grpSpPr>
        <p:sp>
          <p:nvSpPr>
            <p:cNvPr id="92203" name="AutoShape 28"/>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92204" name="Group 29"/>
            <p:cNvGrpSpPr/>
            <p:nvPr/>
          </p:nvGrpSpPr>
          <p:grpSpPr bwMode="auto">
            <a:xfrm>
              <a:off x="385" y="1162"/>
              <a:ext cx="614" cy="389"/>
              <a:chOff x="720" y="960"/>
              <a:chExt cx="987" cy="795"/>
            </a:xfrm>
          </p:grpSpPr>
          <p:sp>
            <p:nvSpPr>
              <p:cNvPr id="92207" name="Oval 30"/>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92208" name="Oval 31"/>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92209" name="Oval 32"/>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92205" name="Text Box 33"/>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en-US" altLang="zh-CN" sz="3200">
                  <a:solidFill>
                    <a:srgbClr val="000099"/>
                  </a:solidFill>
                  <a:latin typeface="Times New Roman" panose="02020603050405020304" pitchFamily="18" charset="0"/>
                  <a:ea typeface="黑体" panose="02010609060101010101" pitchFamily="2" charset="-122"/>
                </a:rPr>
                <a:t> </a:t>
              </a:r>
              <a:endParaRPr lang="zh-CN" altLang="en-US" sz="3200">
                <a:solidFill>
                  <a:srgbClr val="000099"/>
                </a:solidFill>
                <a:latin typeface="Gulim" pitchFamily="34" charset="-127"/>
                <a:ea typeface="黑体" panose="02010609060101010101" pitchFamily="2" charset="-122"/>
              </a:endParaRPr>
            </a:p>
          </p:txBody>
        </p:sp>
        <p:sp>
          <p:nvSpPr>
            <p:cNvPr id="92206" name="Text Box 34"/>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四</a:t>
              </a:r>
              <a:endParaRPr lang="zh-CN" altLang="en-US" sz="3200">
                <a:solidFill>
                  <a:srgbClr val="FFFFFF"/>
                </a:solidFill>
                <a:ea typeface="黑体" panose="02010609060101010101" pitchFamily="2" charset="-122"/>
              </a:endParaRPr>
            </a:p>
          </p:txBody>
        </p:sp>
      </p:grpSp>
      <p:grpSp>
        <p:nvGrpSpPr>
          <p:cNvPr id="92166" name="Group 19"/>
          <p:cNvGrpSpPr/>
          <p:nvPr/>
        </p:nvGrpSpPr>
        <p:grpSpPr bwMode="auto">
          <a:xfrm>
            <a:off x="928688" y="1214438"/>
            <a:ext cx="7162800" cy="604837"/>
            <a:chOff x="385" y="1162"/>
            <a:chExt cx="4309" cy="410"/>
          </a:xfrm>
        </p:grpSpPr>
        <p:sp>
          <p:nvSpPr>
            <p:cNvPr id="92196" name="AutoShape 20"/>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92197" name="Group 21"/>
            <p:cNvGrpSpPr/>
            <p:nvPr/>
          </p:nvGrpSpPr>
          <p:grpSpPr bwMode="auto">
            <a:xfrm>
              <a:off x="385" y="1162"/>
              <a:ext cx="614" cy="389"/>
              <a:chOff x="720" y="960"/>
              <a:chExt cx="987" cy="795"/>
            </a:xfrm>
          </p:grpSpPr>
          <p:sp>
            <p:nvSpPr>
              <p:cNvPr id="92200" name="Oval 22"/>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92201" name="Oval 23"/>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92202" name="Oval 24"/>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92198" name="Text Box 25"/>
            <p:cNvSpPr txBox="1">
              <a:spLocks noChangeArrowheads="1"/>
            </p:cNvSpPr>
            <p:nvPr/>
          </p:nvSpPr>
          <p:spPr bwMode="auto">
            <a:xfrm>
              <a:off x="987" y="1162"/>
              <a:ext cx="3694"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引言</a:t>
              </a:r>
              <a:endParaRPr lang="zh-CN" altLang="en-US" sz="3600">
                <a:solidFill>
                  <a:srgbClr val="000099"/>
                </a:solidFill>
                <a:latin typeface="Gulim" pitchFamily="34" charset="-127"/>
                <a:ea typeface="黑体" panose="02010609060101010101" pitchFamily="2" charset="-122"/>
              </a:endParaRPr>
            </a:p>
          </p:txBody>
        </p:sp>
        <p:sp>
          <p:nvSpPr>
            <p:cNvPr id="92199" name="Text Box 26"/>
            <p:cNvSpPr txBox="1">
              <a:spLocks noChangeArrowheads="1"/>
            </p:cNvSpPr>
            <p:nvPr/>
          </p:nvSpPr>
          <p:spPr bwMode="auto">
            <a:xfrm>
              <a:off x="561" y="1175"/>
              <a:ext cx="35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一</a:t>
              </a:r>
              <a:endParaRPr lang="zh-CN" altLang="en-US" sz="3200">
                <a:solidFill>
                  <a:srgbClr val="FFFFFF"/>
                </a:solidFill>
                <a:ea typeface="黑体" panose="02010609060101010101" pitchFamily="2" charset="-122"/>
              </a:endParaRPr>
            </a:p>
          </p:txBody>
        </p:sp>
      </p:grpSp>
      <p:grpSp>
        <p:nvGrpSpPr>
          <p:cNvPr id="92167" name="Group 27"/>
          <p:cNvGrpSpPr/>
          <p:nvPr/>
        </p:nvGrpSpPr>
        <p:grpSpPr bwMode="auto">
          <a:xfrm>
            <a:off x="857250" y="4429125"/>
            <a:ext cx="7227888" cy="647700"/>
            <a:chOff x="385" y="1162"/>
            <a:chExt cx="4309" cy="399"/>
          </a:xfrm>
        </p:grpSpPr>
        <p:sp>
          <p:nvSpPr>
            <p:cNvPr id="92189" name="AutoShape 28"/>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92190" name="Group 29"/>
            <p:cNvGrpSpPr/>
            <p:nvPr/>
          </p:nvGrpSpPr>
          <p:grpSpPr bwMode="auto">
            <a:xfrm>
              <a:off x="385" y="1162"/>
              <a:ext cx="614" cy="389"/>
              <a:chOff x="720" y="960"/>
              <a:chExt cx="987" cy="795"/>
            </a:xfrm>
          </p:grpSpPr>
          <p:sp>
            <p:nvSpPr>
              <p:cNvPr id="92193" name="Oval 30"/>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92194" name="Oval 31"/>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92195" name="Oval 32"/>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92191" name="Text Box 33"/>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endParaRPr lang="zh-CN" altLang="en-US" sz="3200">
                <a:solidFill>
                  <a:srgbClr val="000099"/>
                </a:solidFill>
                <a:latin typeface="Gulim" pitchFamily="34" charset="-127"/>
                <a:ea typeface="黑体" panose="02010609060101010101" pitchFamily="2" charset="-122"/>
              </a:endParaRPr>
            </a:p>
          </p:txBody>
        </p:sp>
        <p:sp>
          <p:nvSpPr>
            <p:cNvPr id="92192" name="Text Box 34"/>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五</a:t>
              </a:r>
              <a:endParaRPr lang="zh-CN" altLang="en-US" sz="3200">
                <a:solidFill>
                  <a:srgbClr val="FFFFFF"/>
                </a:solidFill>
                <a:ea typeface="黑体" panose="02010609060101010101" pitchFamily="2" charset="-122"/>
              </a:endParaRPr>
            </a:p>
          </p:txBody>
        </p:sp>
      </p:grpSp>
      <p:grpSp>
        <p:nvGrpSpPr>
          <p:cNvPr id="92168" name="Group 27"/>
          <p:cNvGrpSpPr/>
          <p:nvPr/>
        </p:nvGrpSpPr>
        <p:grpSpPr bwMode="auto">
          <a:xfrm>
            <a:off x="915988" y="5286375"/>
            <a:ext cx="7227887" cy="647700"/>
            <a:chOff x="385" y="1162"/>
            <a:chExt cx="4309" cy="399"/>
          </a:xfrm>
        </p:grpSpPr>
        <p:sp>
          <p:nvSpPr>
            <p:cNvPr id="92182" name="AutoShape 28"/>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92183" name="Group 29"/>
            <p:cNvGrpSpPr/>
            <p:nvPr/>
          </p:nvGrpSpPr>
          <p:grpSpPr bwMode="auto">
            <a:xfrm>
              <a:off x="385" y="1162"/>
              <a:ext cx="614" cy="389"/>
              <a:chOff x="720" y="960"/>
              <a:chExt cx="987" cy="795"/>
            </a:xfrm>
          </p:grpSpPr>
          <p:sp>
            <p:nvSpPr>
              <p:cNvPr id="92186" name="Oval 30"/>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92187" name="Oval 31"/>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92188" name="Oval 32"/>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92184" name="Text Box 33"/>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网络攻击的常见形式</a:t>
              </a:r>
              <a:endParaRPr lang="zh-CN" altLang="en-US" sz="3200">
                <a:solidFill>
                  <a:srgbClr val="000099"/>
                </a:solidFill>
                <a:latin typeface="Gulim" pitchFamily="34" charset="-127"/>
                <a:ea typeface="黑体" panose="02010609060101010101" pitchFamily="2" charset="-122"/>
              </a:endParaRPr>
            </a:p>
          </p:txBody>
        </p:sp>
        <p:sp>
          <p:nvSpPr>
            <p:cNvPr id="92185" name="Text Box 34"/>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六</a:t>
              </a:r>
              <a:endParaRPr lang="zh-CN" altLang="en-US" sz="3200">
                <a:solidFill>
                  <a:srgbClr val="FFFFFF"/>
                </a:solidFill>
                <a:ea typeface="黑体" panose="02010609060101010101" pitchFamily="2" charset="-122"/>
              </a:endParaRPr>
            </a:p>
          </p:txBody>
        </p:sp>
      </p:grpSp>
      <p:grpSp>
        <p:nvGrpSpPr>
          <p:cNvPr id="92169" name="Group 27"/>
          <p:cNvGrpSpPr/>
          <p:nvPr/>
        </p:nvGrpSpPr>
        <p:grpSpPr bwMode="auto">
          <a:xfrm>
            <a:off x="928688" y="6072188"/>
            <a:ext cx="7227887" cy="647700"/>
            <a:chOff x="385" y="1162"/>
            <a:chExt cx="4309" cy="399"/>
          </a:xfrm>
        </p:grpSpPr>
        <p:sp>
          <p:nvSpPr>
            <p:cNvPr id="92175" name="AutoShape 28"/>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92176" name="Group 29"/>
            <p:cNvGrpSpPr/>
            <p:nvPr/>
          </p:nvGrpSpPr>
          <p:grpSpPr bwMode="auto">
            <a:xfrm>
              <a:off x="385" y="1162"/>
              <a:ext cx="614" cy="389"/>
              <a:chOff x="720" y="960"/>
              <a:chExt cx="987" cy="795"/>
            </a:xfrm>
          </p:grpSpPr>
          <p:sp>
            <p:nvSpPr>
              <p:cNvPr id="92179" name="Oval 30"/>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92180" name="Oval 31"/>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92181" name="Oval 32"/>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92177" name="Text Box 33"/>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开放式系统互联安全体系结构</a:t>
              </a:r>
              <a:endParaRPr lang="zh-CN" altLang="en-US" sz="3200">
                <a:solidFill>
                  <a:srgbClr val="000099"/>
                </a:solidFill>
                <a:latin typeface="Gulim" pitchFamily="34" charset="-127"/>
                <a:ea typeface="黑体" panose="02010609060101010101" pitchFamily="2" charset="-122"/>
              </a:endParaRPr>
            </a:p>
          </p:txBody>
        </p:sp>
        <p:sp>
          <p:nvSpPr>
            <p:cNvPr id="92178" name="Text Box 34"/>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七</a:t>
              </a:r>
              <a:endParaRPr lang="zh-CN" altLang="en-US" sz="3200">
                <a:solidFill>
                  <a:srgbClr val="FFFFFF"/>
                </a:solidFill>
                <a:ea typeface="黑体" panose="02010609060101010101" pitchFamily="2" charset="-122"/>
              </a:endParaRPr>
            </a:p>
          </p:txBody>
        </p:sp>
      </p:grpSp>
      <p:sp>
        <p:nvSpPr>
          <p:cNvPr id="92170" name="Text Box 25"/>
          <p:cNvSpPr txBox="1">
            <a:spLocks noChangeArrowheads="1"/>
          </p:cNvSpPr>
          <p:nvPr/>
        </p:nvSpPr>
        <p:spPr bwMode="auto">
          <a:xfrm>
            <a:off x="1857375" y="4500563"/>
            <a:ext cx="6196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 安全攻击的分类</a:t>
            </a:r>
            <a:endParaRPr lang="zh-CN" altLang="en-US" sz="3600">
              <a:solidFill>
                <a:srgbClr val="000099"/>
              </a:solidFill>
              <a:latin typeface="Gulim" pitchFamily="34" charset="-127"/>
              <a:ea typeface="黑体" panose="02010609060101010101" pitchFamily="2" charset="-122"/>
            </a:endParaRPr>
          </a:p>
        </p:txBody>
      </p:sp>
      <p:sp>
        <p:nvSpPr>
          <p:cNvPr id="92171" name="Text Box 17"/>
          <p:cNvSpPr txBox="1">
            <a:spLocks noChangeArrowheads="1"/>
          </p:cNvSpPr>
          <p:nvPr/>
        </p:nvSpPr>
        <p:spPr bwMode="auto">
          <a:xfrm>
            <a:off x="2000250" y="2786063"/>
            <a:ext cx="6196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安全威胁与防护措施</a:t>
            </a:r>
            <a:endParaRPr lang="zh-CN" altLang="en-US" sz="3600">
              <a:solidFill>
                <a:srgbClr val="000099"/>
              </a:solidFill>
              <a:latin typeface="Gulim" pitchFamily="34" charset="-127"/>
              <a:ea typeface="黑体" panose="02010609060101010101" pitchFamily="2" charset="-122"/>
            </a:endParaRPr>
          </a:p>
        </p:txBody>
      </p:sp>
      <p:sp>
        <p:nvSpPr>
          <p:cNvPr id="92172" name="Text Box 17"/>
          <p:cNvSpPr txBox="1">
            <a:spLocks noChangeArrowheads="1"/>
          </p:cNvSpPr>
          <p:nvPr/>
        </p:nvSpPr>
        <p:spPr bwMode="auto">
          <a:xfrm>
            <a:off x="2000250" y="3643313"/>
            <a:ext cx="6196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网络安全策略</a:t>
            </a:r>
            <a:endParaRPr lang="zh-CN" altLang="en-US" sz="3600">
              <a:solidFill>
                <a:srgbClr val="000099"/>
              </a:solidFill>
              <a:latin typeface="Gulim" pitchFamily="34" charset="-127"/>
              <a:ea typeface="黑体" panose="02010609060101010101" pitchFamily="2" charset="-122"/>
            </a:endParaRPr>
          </a:p>
        </p:txBody>
      </p:sp>
      <p:sp>
        <p:nvSpPr>
          <p:cNvPr id="92173" name="Rectangle 43"/>
          <p:cNvSpPr>
            <a:spLocks noChangeArrowheads="1"/>
          </p:cNvSpPr>
          <p:nvPr/>
        </p:nvSpPr>
        <p:spPr bwMode="auto">
          <a:xfrm>
            <a:off x="571500" y="1143000"/>
            <a:ext cx="7786688" cy="2357438"/>
          </a:xfrm>
          <a:prstGeom prst="rect">
            <a:avLst/>
          </a:prstGeom>
          <a:solidFill>
            <a:schemeClr val="bg1">
              <a:alpha val="74901"/>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en-US" altLang="zh-CN">
              <a:latin typeface="Gulim" pitchFamily="34" charset="-127"/>
            </a:endParaRPr>
          </a:p>
        </p:txBody>
      </p:sp>
      <p:sp>
        <p:nvSpPr>
          <p:cNvPr id="92174" name="Rectangle 43"/>
          <p:cNvSpPr>
            <a:spLocks noChangeArrowheads="1"/>
          </p:cNvSpPr>
          <p:nvPr/>
        </p:nvSpPr>
        <p:spPr bwMode="auto">
          <a:xfrm>
            <a:off x="642938" y="4286250"/>
            <a:ext cx="7643812" cy="2571750"/>
          </a:xfrm>
          <a:prstGeom prst="rect">
            <a:avLst/>
          </a:prstGeom>
          <a:solidFill>
            <a:schemeClr val="bg1">
              <a:alpha val="74901"/>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en-US" altLang="zh-CN">
              <a:latin typeface="Gulim" pitchFamily="34" charset="-127"/>
            </a:endParaRPr>
          </a:p>
        </p:txBody>
      </p:sp>
    </p:spTree>
  </p:cSld>
  <p:clrMapOvr>
    <a:masterClrMapping/>
  </p:clrMapOvr>
  <p:transition>
    <p:pull dir="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
          <p:cNvGrpSpPr/>
          <p:nvPr/>
        </p:nvGrpSpPr>
        <p:grpSpPr bwMode="auto">
          <a:xfrm>
            <a:off x="-322263" y="1858963"/>
            <a:ext cx="9286876" cy="3927475"/>
            <a:chOff x="-619191" y="2089682"/>
            <a:chExt cx="9286940" cy="3915069"/>
          </a:xfrm>
        </p:grpSpPr>
        <p:sp>
          <p:nvSpPr>
            <p:cNvPr id="11" name="AutoShape 3"/>
            <p:cNvSpPr>
              <a:spLocks noChangeArrowheads="1"/>
            </p:cNvSpPr>
            <p:nvPr/>
          </p:nvSpPr>
          <p:spPr bwMode="blackWhite">
            <a:xfrm>
              <a:off x="-190562" y="2089682"/>
              <a:ext cx="8858311" cy="3718841"/>
            </a:xfrm>
            <a:prstGeom prst="roundRect">
              <a:avLst>
                <a:gd name="adj" fmla="val 11157"/>
              </a:avLst>
            </a:prstGeom>
            <a:solidFill>
              <a:srgbClr val="4F81BD">
                <a:lumMod val="20000"/>
                <a:lumOff val="80000"/>
              </a:srgbClr>
            </a:solidFill>
            <a:ln w="76200" cap="flat" cmpd="sng" algn="ctr">
              <a:solidFill>
                <a:srgbClr val="00B0F0"/>
              </a:solidFill>
              <a:prstDash val="solid"/>
              <a:round/>
              <a:headEnd type="none" w="med" len="med"/>
              <a:tailEnd type="none" w="med" len="sm"/>
            </a:ln>
            <a:effectLst/>
          </p:spPr>
          <p:txBody>
            <a:bodyPr wrap="none" anchor="ctr"/>
            <a:lstStyle/>
            <a:p>
              <a:pPr marL="0" lvl="2" eaLnBrk="1" fontAlgn="auto" hangingPunct="1">
                <a:spcBef>
                  <a:spcPts val="0"/>
                </a:spcBef>
                <a:spcAft>
                  <a:spcPts val="0"/>
                </a:spcAft>
                <a:defRPr/>
              </a:pPr>
              <a:r>
                <a:rPr lang="zh-CN" altLang="en-US" sz="2400" kern="0" dirty="0">
                  <a:solidFill>
                    <a:srgbClr val="002060"/>
                  </a:solidFill>
                  <a:latin typeface="Times New Roman" panose="02020603050405020304" pitchFamily="18" charset="0"/>
                  <a:ea typeface="黑体" panose="02010609060101010101" pitchFamily="2" charset="-122"/>
                </a:rPr>
                <a:t>                        </a:t>
              </a:r>
              <a:endParaRPr lang="zh-CN" altLang="en-US" sz="2200" kern="0" dirty="0">
                <a:solidFill>
                  <a:srgbClr val="002060"/>
                </a:solidFill>
                <a:latin typeface="Times New Roman" panose="02020603050405020304" pitchFamily="18" charset="0"/>
                <a:ea typeface="黑体" panose="02010609060101010101" pitchFamily="2" charset="-122"/>
              </a:endParaRPr>
            </a:p>
          </p:txBody>
        </p:sp>
        <p:sp>
          <p:nvSpPr>
            <p:cNvPr id="94213" name="矩形 11"/>
            <p:cNvSpPr>
              <a:spLocks noChangeArrowheads="1"/>
            </p:cNvSpPr>
            <p:nvPr/>
          </p:nvSpPr>
          <p:spPr bwMode="auto">
            <a:xfrm>
              <a:off x="-619191" y="2256167"/>
              <a:ext cx="9286940" cy="3748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lvl="1" eaLnBrk="1" hangingPunct="1">
                <a:lnSpc>
                  <a:spcPct val="120000"/>
                </a:lnSpc>
                <a:spcAft>
                  <a:spcPts val="600"/>
                </a:spcAft>
                <a:buClr>
                  <a:schemeClr val="accent1"/>
                </a:buClr>
              </a:pPr>
              <a:r>
                <a:rPr lang="zh-CN" altLang="en-US" sz="2600">
                  <a:solidFill>
                    <a:srgbClr val="C00000"/>
                  </a:solidFill>
                  <a:latin typeface="Times New Roman" panose="02020603050405020304" pitchFamily="18" charset="0"/>
                  <a:ea typeface="黑体" panose="02010609060101010101" pitchFamily="2" charset="-122"/>
                </a:rPr>
                <a:t>安全策略：</a:t>
              </a:r>
              <a:r>
                <a:rPr lang="zh-CN" altLang="en-US" sz="2600">
                  <a:solidFill>
                    <a:srgbClr val="002060"/>
                  </a:solidFill>
                  <a:latin typeface="Times New Roman" panose="02020603050405020304" pitchFamily="18" charset="0"/>
                  <a:ea typeface="黑体" panose="02010609060101010101" pitchFamily="2" charset="-122"/>
                </a:rPr>
                <a:t>某个安全域内，施加给所有与安全相关活动的一套规则。</a:t>
              </a:r>
              <a:endParaRPr lang="en-US" altLang="zh-CN" sz="2600">
                <a:solidFill>
                  <a:srgbClr val="002060"/>
                </a:solidFill>
                <a:latin typeface="Times New Roman" panose="02020603050405020304" pitchFamily="18" charset="0"/>
                <a:ea typeface="黑体" panose="02010609060101010101" pitchFamily="2" charset="-122"/>
              </a:endParaRPr>
            </a:p>
            <a:p>
              <a:pPr lvl="1" eaLnBrk="1" hangingPunct="1">
                <a:lnSpc>
                  <a:spcPct val="120000"/>
                </a:lnSpc>
                <a:spcAft>
                  <a:spcPts val="600"/>
                </a:spcAft>
                <a:buClr>
                  <a:schemeClr val="accent1"/>
                </a:buClr>
              </a:pPr>
              <a:r>
                <a:rPr lang="zh-CN" altLang="en-US" sz="2600">
                  <a:solidFill>
                    <a:srgbClr val="C00000"/>
                  </a:solidFill>
                  <a:latin typeface="Times New Roman" panose="02020603050405020304" pitchFamily="18" charset="0"/>
                  <a:ea typeface="黑体" panose="02010609060101010101" pitchFamily="2" charset="-122"/>
                </a:rPr>
                <a:t>安全域：</a:t>
              </a:r>
              <a:r>
                <a:rPr lang="zh-CN" altLang="en-US" sz="2600">
                  <a:solidFill>
                    <a:srgbClr val="002060"/>
                  </a:solidFill>
                  <a:latin typeface="Times New Roman" panose="02020603050405020304" pitchFamily="18" charset="0"/>
                  <a:ea typeface="黑体" panose="02010609060101010101" pitchFamily="2" charset="-122"/>
                </a:rPr>
                <a:t>属于某个组织机构的一系列处理进程和通信资源</a:t>
              </a:r>
              <a:endParaRPr lang="en-US" altLang="zh-CN" sz="2600">
                <a:solidFill>
                  <a:srgbClr val="002060"/>
                </a:solidFill>
                <a:latin typeface="Times New Roman" panose="02020603050405020304" pitchFamily="18" charset="0"/>
                <a:ea typeface="黑体" panose="02010609060101010101" pitchFamily="2" charset="-122"/>
              </a:endParaRPr>
            </a:p>
            <a:p>
              <a:pPr lvl="1" eaLnBrk="1" hangingPunct="1">
                <a:lnSpc>
                  <a:spcPct val="120000"/>
                </a:lnSpc>
                <a:spcAft>
                  <a:spcPts val="600"/>
                </a:spcAft>
                <a:buClr>
                  <a:schemeClr val="accent1"/>
                </a:buClr>
              </a:pPr>
              <a:endParaRPr lang="en-US" altLang="zh-CN" sz="2600">
                <a:solidFill>
                  <a:srgbClr val="002060"/>
                </a:solidFill>
                <a:latin typeface="Times New Roman" panose="02020603050405020304" pitchFamily="18" charset="0"/>
                <a:ea typeface="黑体" panose="02010609060101010101" pitchFamily="2" charset="-122"/>
              </a:endParaRPr>
            </a:p>
            <a:p>
              <a:pPr lvl="1" eaLnBrk="1" hangingPunct="1">
                <a:lnSpc>
                  <a:spcPct val="120000"/>
                </a:lnSpc>
                <a:spcAft>
                  <a:spcPts val="600"/>
                </a:spcAft>
                <a:buClr>
                  <a:schemeClr val="accent1"/>
                </a:buClr>
              </a:pPr>
              <a:r>
                <a:rPr lang="zh-CN" altLang="en-US" sz="2600">
                  <a:solidFill>
                    <a:srgbClr val="002060"/>
                  </a:solidFill>
                  <a:latin typeface="Times New Roman" panose="02020603050405020304" pitchFamily="18" charset="0"/>
                  <a:ea typeface="黑体" panose="02010609060101010101" pitchFamily="2" charset="-122"/>
                </a:rPr>
                <a:t>安全策略由安全域中所设立的安全权威机构制定，并由安全控制机构来描述、实施或实现。</a:t>
              </a:r>
              <a:endParaRPr lang="zh-CN" altLang="en-US" sz="2600">
                <a:solidFill>
                  <a:srgbClr val="002060"/>
                </a:solidFill>
                <a:latin typeface="Times New Roman" panose="02020603050405020304" pitchFamily="18" charset="0"/>
                <a:ea typeface="黑体" panose="02010609060101010101" pitchFamily="2" charset="-122"/>
              </a:endParaRPr>
            </a:p>
            <a:p>
              <a:pPr lvl="1" eaLnBrk="1" hangingPunct="1">
                <a:lnSpc>
                  <a:spcPct val="120000"/>
                </a:lnSpc>
                <a:spcAft>
                  <a:spcPts val="600"/>
                </a:spcAft>
                <a:buClr>
                  <a:schemeClr val="accent1"/>
                </a:buClr>
              </a:pPr>
              <a:endParaRPr lang="en-US" altLang="zh-CN" sz="2600">
                <a:solidFill>
                  <a:srgbClr val="002060"/>
                </a:solidFill>
                <a:latin typeface="Times New Roman" panose="02020603050405020304" pitchFamily="18" charset="0"/>
                <a:ea typeface="黑体" panose="02010609060101010101" pitchFamily="2" charset="-122"/>
              </a:endParaRPr>
            </a:p>
          </p:txBody>
        </p:sp>
      </p:grpSp>
      <p:sp>
        <p:nvSpPr>
          <p:cNvPr id="94211" name="Rectangle 2"/>
          <p:cNvSpPr txBox="1">
            <a:spLocks noChangeArrowheads="1"/>
          </p:cNvSpPr>
          <p:nvPr/>
        </p:nvSpPr>
        <p:spPr bwMode="auto">
          <a:xfrm>
            <a:off x="0" y="214313"/>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4400" b="1">
                <a:solidFill>
                  <a:schemeClr val="bg1"/>
                </a:solidFill>
                <a:latin typeface="Times New Roman" panose="02020603050405020304" pitchFamily="18" charset="0"/>
                <a:ea typeface="黑体" panose="02010609060101010101" pitchFamily="2" charset="-122"/>
              </a:rPr>
              <a:t>1.3 </a:t>
            </a:r>
            <a:r>
              <a:rPr lang="zh-CN" altLang="en-US" sz="4400" b="1">
                <a:solidFill>
                  <a:schemeClr val="bg1"/>
                </a:solidFill>
                <a:latin typeface="Times New Roman" panose="02020603050405020304" pitchFamily="18" charset="0"/>
                <a:ea typeface="黑体" panose="02010609060101010101" pitchFamily="2" charset="-122"/>
              </a:rPr>
              <a:t>网络安全策略</a:t>
            </a:r>
            <a:endParaRPr lang="zh-CN" altLang="en-US" sz="4400" b="1">
              <a:solidFill>
                <a:schemeClr val="bg1"/>
              </a:solidFill>
              <a:latin typeface="Times New Roman" panose="02020603050405020304" pitchFamily="18" charset="0"/>
              <a:ea typeface="黑体" panose="02010609060101010101" pitchFamily="2" charset="-122"/>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txBox="1">
            <a:spLocks noChangeArrowheads="1"/>
          </p:cNvSpPr>
          <p:nvPr/>
        </p:nvSpPr>
        <p:spPr bwMode="auto">
          <a:xfrm>
            <a:off x="0" y="214313"/>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4400" b="1">
                <a:solidFill>
                  <a:schemeClr val="bg1"/>
                </a:solidFill>
                <a:latin typeface="Times New Roman" panose="02020603050405020304" pitchFamily="18" charset="0"/>
                <a:ea typeface="黑体" panose="02010609060101010101" pitchFamily="2" charset="-122"/>
              </a:rPr>
              <a:t>1.3 </a:t>
            </a:r>
            <a:r>
              <a:rPr lang="zh-CN" altLang="en-US" sz="4400" b="1">
                <a:solidFill>
                  <a:schemeClr val="bg1"/>
                </a:solidFill>
                <a:latin typeface="Times New Roman" panose="02020603050405020304" pitchFamily="18" charset="0"/>
                <a:ea typeface="黑体" panose="02010609060101010101" pitchFamily="2" charset="-122"/>
              </a:rPr>
              <a:t>网络安全策略</a:t>
            </a:r>
            <a:endParaRPr lang="zh-CN" altLang="en-US" sz="4400" b="1">
              <a:solidFill>
                <a:schemeClr val="bg1"/>
              </a:solidFill>
              <a:latin typeface="Times New Roman" panose="02020603050405020304" pitchFamily="18" charset="0"/>
              <a:ea typeface="黑体" panose="02010609060101010101" pitchFamily="2" charset="-122"/>
            </a:endParaRPr>
          </a:p>
        </p:txBody>
      </p:sp>
      <p:grpSp>
        <p:nvGrpSpPr>
          <p:cNvPr id="95235" name="组合 12"/>
          <p:cNvGrpSpPr/>
          <p:nvPr/>
        </p:nvGrpSpPr>
        <p:grpSpPr bwMode="auto">
          <a:xfrm>
            <a:off x="-180975" y="1268413"/>
            <a:ext cx="9145588" cy="4437062"/>
            <a:chOff x="-159268" y="4071944"/>
            <a:chExt cx="3463038" cy="1626084"/>
          </a:xfrm>
        </p:grpSpPr>
        <p:sp>
          <p:nvSpPr>
            <p:cNvPr id="14" name="AutoShape 7"/>
            <p:cNvSpPr>
              <a:spLocks noChangeArrowheads="1"/>
            </p:cNvSpPr>
            <p:nvPr/>
          </p:nvSpPr>
          <p:spPr bwMode="auto">
            <a:xfrm>
              <a:off x="-50466" y="4071944"/>
              <a:ext cx="3354236" cy="1626084"/>
            </a:xfrm>
            <a:prstGeom prst="roundRect">
              <a:avLst>
                <a:gd name="adj" fmla="val 13745"/>
              </a:avLst>
            </a:prstGeom>
            <a:gradFill rotWithShape="1">
              <a:gsLst>
                <a:gs pos="0">
                  <a:srgbClr val="FFFFCC"/>
                </a:gs>
                <a:gs pos="100000">
                  <a:srgbClr val="FFFFFF"/>
                </a:gs>
              </a:gsLst>
              <a:lin ang="5400000" scaled="1"/>
            </a:gradFill>
            <a:ln w="31750">
              <a:solidFill>
                <a:srgbClr val="FF6600"/>
              </a:solidFill>
              <a:round/>
            </a:ln>
            <a:effectLst/>
          </p:spPr>
          <p:txBody>
            <a:bodyPr wrap="none" anchor="ctr"/>
            <a:lstStyle/>
            <a:p>
              <a:pPr algn="ctr" fontAlgn="auto">
                <a:lnSpc>
                  <a:spcPct val="80000"/>
                </a:lnSpc>
                <a:spcBef>
                  <a:spcPct val="20000"/>
                </a:spcBef>
                <a:spcAft>
                  <a:spcPts val="0"/>
                </a:spcAft>
                <a:defRPr/>
              </a:pPr>
              <a:endParaRPr lang="zh-CN" altLang="en-US" sz="2000" b="1" dirty="0">
                <a:solidFill>
                  <a:schemeClr val="accent1">
                    <a:lumMod val="50000"/>
                  </a:schemeClr>
                </a:solidFill>
                <a:latin typeface="Times New Roman" panose="02020603050405020304" pitchFamily="18" charset="0"/>
                <a:ea typeface="黑体" panose="02010609060101010101" pitchFamily="2" charset="-122"/>
              </a:endParaRPr>
            </a:p>
          </p:txBody>
        </p:sp>
        <p:sp>
          <p:nvSpPr>
            <p:cNvPr id="95238" name="矩形 14"/>
            <p:cNvSpPr>
              <a:spLocks noChangeArrowheads="1"/>
            </p:cNvSpPr>
            <p:nvPr/>
          </p:nvSpPr>
          <p:spPr bwMode="auto">
            <a:xfrm>
              <a:off x="-159268" y="4124646"/>
              <a:ext cx="3408502" cy="141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lvl="1" eaLnBrk="1" hangingPunct="1">
                <a:lnSpc>
                  <a:spcPct val="120000"/>
                </a:lnSpc>
                <a:spcAft>
                  <a:spcPts val="600"/>
                </a:spcAft>
                <a:buClr>
                  <a:schemeClr val="accent1"/>
                </a:buClr>
              </a:pPr>
              <a:r>
                <a:rPr lang="zh-CN" altLang="en-US" sz="2400">
                  <a:solidFill>
                    <a:srgbClr val="002060"/>
                  </a:solidFill>
                  <a:latin typeface="Times New Roman" panose="02020603050405020304" pitchFamily="18" charset="0"/>
                  <a:ea typeface="黑体" panose="02010609060101010101" pitchFamily="2" charset="-122"/>
                </a:rPr>
                <a:t>安全策略的几个等级：</a:t>
              </a:r>
              <a:endParaRPr lang="en-US" altLang="zh-CN" sz="2400">
                <a:solidFill>
                  <a:srgbClr val="002060"/>
                </a:solidFill>
                <a:latin typeface="Times New Roman" panose="02020603050405020304" pitchFamily="18" charset="0"/>
                <a:ea typeface="黑体" panose="02010609060101010101" pitchFamily="2" charset="-122"/>
              </a:endParaRPr>
            </a:p>
            <a:p>
              <a:pPr lvl="1" eaLnBrk="1" hangingPunct="1">
                <a:lnSpc>
                  <a:spcPct val="120000"/>
                </a:lnSpc>
                <a:spcAft>
                  <a:spcPts val="600"/>
                </a:spcAft>
                <a:buClr>
                  <a:schemeClr val="accent1"/>
                </a:buClr>
                <a:buFont typeface="Arial" panose="020B0604020202020204" pitchFamily="34" charset="0"/>
                <a:buBlip>
                  <a:blip r:embed="rId1"/>
                </a:buBlip>
              </a:pPr>
              <a:r>
                <a:rPr lang="zh-CN" altLang="en-US" sz="2400">
                  <a:solidFill>
                    <a:srgbClr val="002060"/>
                  </a:solidFill>
                  <a:latin typeface="Times New Roman" panose="02020603050405020304" pitchFamily="18" charset="0"/>
                  <a:ea typeface="黑体" panose="02010609060101010101" pitchFamily="2" charset="-122"/>
                </a:rPr>
                <a:t>安全策略目标：一个机构对于所保护的资源要达到的安全目标而进行的描述。</a:t>
              </a:r>
              <a:endParaRPr lang="zh-CN" altLang="en-US" sz="2400">
                <a:solidFill>
                  <a:srgbClr val="002060"/>
                </a:solidFill>
                <a:latin typeface="Times New Roman" panose="02020603050405020304" pitchFamily="18" charset="0"/>
                <a:ea typeface="黑体" panose="02010609060101010101" pitchFamily="2" charset="-122"/>
              </a:endParaRPr>
            </a:p>
            <a:p>
              <a:pPr lvl="1" eaLnBrk="1" hangingPunct="1">
                <a:lnSpc>
                  <a:spcPct val="120000"/>
                </a:lnSpc>
                <a:spcAft>
                  <a:spcPts val="600"/>
                </a:spcAft>
                <a:buClr>
                  <a:schemeClr val="accent1"/>
                </a:buClr>
                <a:buFont typeface="Arial" panose="020B0604020202020204" pitchFamily="34" charset="0"/>
                <a:buBlip>
                  <a:blip r:embed="rId1"/>
                </a:buBlip>
              </a:pPr>
              <a:r>
                <a:rPr lang="zh-CN" altLang="en-US" sz="2400">
                  <a:solidFill>
                    <a:srgbClr val="002060"/>
                  </a:solidFill>
                  <a:latin typeface="Times New Roman" panose="02020603050405020304" pitchFamily="18" charset="0"/>
                  <a:ea typeface="黑体" panose="02010609060101010101" pitchFamily="2" charset="-122"/>
                </a:rPr>
                <a:t>机构安全策略：是一套制度、规则及实际操作方法，用于规范一个机构如何管理、保护和分配资源，以便达到安全策略所规定的安全目标。</a:t>
              </a:r>
              <a:endParaRPr lang="zh-CN" altLang="en-US" sz="2400">
                <a:solidFill>
                  <a:srgbClr val="002060"/>
                </a:solidFill>
                <a:latin typeface="Times New Roman" panose="02020603050405020304" pitchFamily="18" charset="0"/>
                <a:ea typeface="黑体" panose="02010609060101010101" pitchFamily="2" charset="-122"/>
              </a:endParaRPr>
            </a:p>
            <a:p>
              <a:pPr lvl="1" eaLnBrk="1" hangingPunct="1">
                <a:lnSpc>
                  <a:spcPct val="120000"/>
                </a:lnSpc>
                <a:spcAft>
                  <a:spcPts val="600"/>
                </a:spcAft>
                <a:buClr>
                  <a:schemeClr val="accent1"/>
                </a:buClr>
                <a:buFont typeface="Arial" panose="020B0604020202020204" pitchFamily="34" charset="0"/>
                <a:buBlip>
                  <a:blip r:embed="rId1"/>
                </a:buBlip>
              </a:pPr>
              <a:r>
                <a:rPr lang="zh-CN" altLang="en-US" sz="2400">
                  <a:solidFill>
                    <a:srgbClr val="002060"/>
                  </a:solidFill>
                  <a:latin typeface="Times New Roman" panose="02020603050405020304" pitchFamily="18" charset="0"/>
                  <a:ea typeface="黑体" panose="02010609060101010101" pitchFamily="2" charset="-122"/>
                </a:rPr>
                <a:t>系统安全策略：描述如何将一个特定的信息系统付诸工程实现，以支持此机构的安全策略要求。</a:t>
              </a:r>
              <a:endParaRPr lang="zh-CN" altLang="en-US" sz="2400">
                <a:solidFill>
                  <a:srgbClr val="002060"/>
                </a:solidFill>
                <a:latin typeface="Times New Roman" panose="02020603050405020304" pitchFamily="18" charset="0"/>
                <a:ea typeface="黑体" panose="02010609060101010101" pitchFamily="2" charset="-122"/>
              </a:endParaRPr>
            </a:p>
          </p:txBody>
        </p:sp>
      </p:grpSp>
      <p:sp>
        <p:nvSpPr>
          <p:cNvPr id="9" name="圆角矩形 8"/>
          <p:cNvSpPr>
            <a:spLocks noChangeArrowheads="1"/>
          </p:cNvSpPr>
          <p:nvPr/>
        </p:nvSpPr>
        <p:spPr bwMode="auto">
          <a:xfrm>
            <a:off x="539750" y="4292600"/>
            <a:ext cx="1871663" cy="504825"/>
          </a:xfrm>
          <a:prstGeom prst="roundRect">
            <a:avLst>
              <a:gd name="adj" fmla="val 16667"/>
            </a:avLst>
          </a:prstGeom>
          <a:noFill/>
          <a:ln w="28575">
            <a:solidFill>
              <a:srgbClr val="FF0000"/>
            </a:solidFill>
            <a:round/>
            <a:tailEnd type="none" w="med" len="sm"/>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sz="1000">
              <a:latin typeface="Gulim" pitchFamily="34" charset="-127"/>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txBox="1">
            <a:spLocks noChangeArrowheads="1"/>
          </p:cNvSpPr>
          <p:nvPr/>
        </p:nvSpPr>
        <p:spPr bwMode="auto">
          <a:xfrm>
            <a:off x="0" y="214313"/>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4400" b="1">
                <a:solidFill>
                  <a:schemeClr val="bg1"/>
                </a:solidFill>
                <a:latin typeface="Times New Roman" panose="02020603050405020304" pitchFamily="18" charset="0"/>
                <a:ea typeface="黑体" panose="02010609060101010101" pitchFamily="2" charset="-122"/>
              </a:rPr>
              <a:t>1.3 </a:t>
            </a:r>
            <a:r>
              <a:rPr lang="zh-CN" altLang="en-US" sz="4400" b="1">
                <a:solidFill>
                  <a:schemeClr val="bg1"/>
                </a:solidFill>
                <a:latin typeface="Times New Roman" panose="02020603050405020304" pitchFamily="18" charset="0"/>
                <a:ea typeface="黑体" panose="02010609060101010101" pitchFamily="2" charset="-122"/>
              </a:rPr>
              <a:t>网络安全策略</a:t>
            </a:r>
            <a:endParaRPr lang="zh-CN" altLang="en-US" sz="4400" b="1">
              <a:solidFill>
                <a:schemeClr val="bg1"/>
              </a:solidFill>
              <a:latin typeface="Times New Roman" panose="02020603050405020304" pitchFamily="18" charset="0"/>
              <a:ea typeface="黑体" panose="02010609060101010101" pitchFamily="2" charset="-122"/>
            </a:endParaRPr>
          </a:p>
        </p:txBody>
      </p:sp>
      <p:pic>
        <p:nvPicPr>
          <p:cNvPr id="2355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00113" y="1484313"/>
            <a:ext cx="735965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5414963" y="1379538"/>
            <a:ext cx="2357437" cy="461962"/>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eaLnBrk="1" fontAlgn="auto" hangingPunct="1">
              <a:spcBef>
                <a:spcPts val="0"/>
              </a:spcBef>
              <a:spcAft>
                <a:spcPts val="0"/>
              </a:spcAft>
              <a:defRPr/>
            </a:pPr>
            <a:r>
              <a:rPr lang="zh-CN" altLang="en-US" sz="2400" dirty="0">
                <a:latin typeface="Times New Roman" panose="02020603050405020304" pitchFamily="18" charset="0"/>
                <a:ea typeface="黑体" panose="02010609060101010101" pitchFamily="2" charset="-122"/>
              </a:rPr>
              <a:t>金融行业的应用</a:t>
            </a:r>
            <a:endParaRPr lang="zh-CN" altLang="en-US" sz="2400" dirty="0">
              <a:latin typeface="Times New Roman" panose="02020603050405020304" pitchFamily="18" charset="0"/>
              <a:ea typeface="黑体" panose="02010609060101010101" pitchFamily="2" charset="-122"/>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8)">
                                      <p:cBhvr>
                                        <p:cTn id="7" dur="500"/>
                                        <p:tgtEl>
                                          <p:spTgt spid="9"/>
                                        </p:tgtEl>
                                      </p:cBhvr>
                                    </p:animEffect>
                                  </p:childTnLst>
                                </p:cTn>
                              </p:par>
                              <p:par>
                                <p:cTn id="8" presetID="21" presetClass="entr" presetSubtype="8" fill="hold" nodeType="withEffect">
                                  <p:stCondLst>
                                    <p:cond delay="0"/>
                                  </p:stCondLst>
                                  <p:childTnLst>
                                    <p:set>
                                      <p:cBhvr>
                                        <p:cTn id="9" dur="1" fill="hold">
                                          <p:stCondLst>
                                            <p:cond delay="0"/>
                                          </p:stCondLst>
                                        </p:cTn>
                                        <p:tgtEl>
                                          <p:spTgt spid="23555"/>
                                        </p:tgtEl>
                                        <p:attrNameLst>
                                          <p:attrName>style.visibility</p:attrName>
                                        </p:attrNameLst>
                                      </p:cBhvr>
                                      <p:to>
                                        <p:strVal val="visible"/>
                                      </p:to>
                                    </p:set>
                                    <p:animEffect transition="in" filter="wheel(8)">
                                      <p:cBhvr>
                                        <p:cTn id="10" dur="500"/>
                                        <p:tgtEl>
                                          <p:spTgt spid="23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274638"/>
            <a:ext cx="8229600" cy="1143000"/>
          </a:xfrm>
        </p:spPr>
        <p:txBody>
          <a:bodyPr/>
          <a:lstStyle/>
          <a:p>
            <a:r>
              <a:rPr lang="zh-CN" altLang="en-US">
                <a:latin typeface="黑体" panose="02010609060101010101" pitchFamily="2" charset="-122"/>
                <a:ea typeface="黑体" panose="02010609060101010101" pitchFamily="2" charset="-122"/>
              </a:rPr>
              <a:t>                                                       </a:t>
            </a:r>
            <a:endParaRPr lang="zh-CN" altLang="zh-CN">
              <a:latin typeface="黑体" panose="02010609060101010101" pitchFamily="2" charset="-122"/>
              <a:ea typeface="黑体" panose="02010609060101010101" pitchFamily="2" charset="-122"/>
            </a:endParaRPr>
          </a:p>
        </p:txBody>
      </p:sp>
      <p:sp>
        <p:nvSpPr>
          <p:cNvPr id="13315" name="Rectangle 3"/>
          <p:cNvSpPr>
            <a:spLocks noGrp="1" noChangeArrowheads="1"/>
          </p:cNvSpPr>
          <p:nvPr>
            <p:ph idx="1"/>
          </p:nvPr>
        </p:nvSpPr>
        <p:spPr>
          <a:xfrm>
            <a:off x="457200" y="1600200"/>
            <a:ext cx="8229600" cy="4525963"/>
          </a:xfrm>
        </p:spPr>
        <p:txBody>
          <a:bodyPr/>
          <a:lstStyle/>
          <a:p>
            <a:r>
              <a:rPr lang="en-US" altLang="zh-CN">
                <a:latin typeface="Comic Sans MS" panose="030F0702030302020204" pitchFamily="66" charset="0"/>
                <a:ea typeface="黑体" panose="02010609060101010101" pitchFamily="2" charset="-122"/>
              </a:rPr>
              <a:t>Internet</a:t>
            </a:r>
            <a:r>
              <a:rPr lang="zh-CN" altLang="en-US">
                <a:latin typeface="黑体" panose="02010609060101010101" pitchFamily="2" charset="-122"/>
                <a:ea typeface="黑体" panose="02010609060101010101" pitchFamily="2" charset="-122"/>
              </a:rPr>
              <a:t>是不安全的</a:t>
            </a:r>
            <a:endParaRPr lang="zh-CN" altLang="en-US">
              <a:latin typeface="黑体" panose="02010609060101010101" pitchFamily="2" charset="-122"/>
              <a:ea typeface="黑体" panose="02010609060101010101" pitchFamily="2" charset="-122"/>
            </a:endParaRPr>
          </a:p>
          <a:p>
            <a:pPr lvl="1"/>
            <a:r>
              <a:rPr lang="zh-CN" altLang="en-US">
                <a:latin typeface="黑体" panose="02010609060101010101" pitchFamily="2" charset="-122"/>
                <a:ea typeface="黑体" panose="02010609060101010101" pitchFamily="2" charset="-122"/>
              </a:rPr>
              <a:t>开放性、共享性、自由性</a:t>
            </a:r>
            <a:r>
              <a:rPr lang="en-US" altLang="zh-CN">
                <a:latin typeface="Arial" panose="020B0604020202020204" pitchFamily="34" charset="0"/>
                <a:ea typeface="黑体" panose="02010609060101010101" pitchFamily="2" charset="-122"/>
              </a:rPr>
              <a:t>…</a:t>
            </a:r>
            <a:endParaRPr lang="en-US" altLang="zh-CN">
              <a:latin typeface="黑体" panose="02010609060101010101" pitchFamily="2" charset="-122"/>
              <a:ea typeface="黑体" panose="02010609060101010101" pitchFamily="2" charset="-122"/>
            </a:endParaRPr>
          </a:p>
          <a:p>
            <a:pPr lvl="1"/>
            <a:r>
              <a:rPr lang="zh-CN" altLang="en-US">
                <a:latin typeface="黑体" panose="02010609060101010101" pitchFamily="2" charset="-122"/>
                <a:ea typeface="黑体" panose="02010609060101010101" pitchFamily="2" charset="-122"/>
              </a:rPr>
              <a:t>漏洞</a:t>
            </a:r>
            <a:endParaRPr lang="zh-CN" altLang="en-US">
              <a:latin typeface="黑体" panose="02010609060101010101" pitchFamily="2" charset="-122"/>
              <a:ea typeface="黑体" panose="02010609060101010101" pitchFamily="2" charset="-122"/>
            </a:endParaRPr>
          </a:p>
          <a:p>
            <a:pPr lvl="2"/>
            <a:r>
              <a:rPr lang="zh-CN" altLang="en-US">
                <a:latin typeface="黑体" panose="02010609060101010101" pitchFamily="2" charset="-122"/>
                <a:ea typeface="黑体" panose="02010609060101010101" pitchFamily="2" charset="-122"/>
              </a:rPr>
              <a:t>协议的漏洞</a:t>
            </a:r>
            <a:endParaRPr lang="zh-CN" altLang="en-US">
              <a:latin typeface="黑体" panose="02010609060101010101" pitchFamily="2" charset="-122"/>
              <a:ea typeface="黑体" panose="02010609060101010101" pitchFamily="2" charset="-122"/>
            </a:endParaRPr>
          </a:p>
          <a:p>
            <a:pPr lvl="2"/>
            <a:r>
              <a:rPr lang="zh-CN" altLang="en-US">
                <a:latin typeface="黑体" panose="02010609060101010101" pitchFamily="2" charset="-122"/>
                <a:ea typeface="黑体" panose="02010609060101010101" pitchFamily="2" charset="-122"/>
              </a:rPr>
              <a:t>系统的漏洞</a:t>
            </a:r>
            <a:endParaRPr lang="zh-CN" altLang="en-US">
              <a:latin typeface="黑体" panose="02010609060101010101" pitchFamily="2" charset="-122"/>
              <a:ea typeface="黑体" panose="02010609060101010101" pitchFamily="2" charset="-122"/>
            </a:endParaRPr>
          </a:p>
          <a:p>
            <a:pPr lvl="2"/>
            <a:r>
              <a:rPr lang="zh-CN" altLang="en-US">
                <a:latin typeface="黑体" panose="02010609060101010101" pitchFamily="2" charset="-122"/>
                <a:ea typeface="黑体" panose="02010609060101010101" pitchFamily="2" charset="-122"/>
              </a:rPr>
              <a:t>管理的漏洞</a:t>
            </a:r>
            <a:endParaRPr lang="zh-CN" altLang="en-US">
              <a:latin typeface="黑体" panose="02010609060101010101" pitchFamily="2" charset="-122"/>
              <a:ea typeface="黑体" panose="02010609060101010101" pitchFamily="2" charset="-122"/>
            </a:endParaRPr>
          </a:p>
          <a:p>
            <a:pPr lvl="1"/>
            <a:r>
              <a:rPr lang="zh-CN" altLang="en-US">
                <a:latin typeface="黑体" panose="02010609060101010101" pitchFamily="2" charset="-122"/>
                <a:ea typeface="黑体" panose="02010609060101010101" pitchFamily="2" charset="-122"/>
              </a:rPr>
              <a:t>威胁</a:t>
            </a:r>
            <a:endParaRPr lang="zh-CN" altLang="en-US">
              <a:latin typeface="黑体" panose="02010609060101010101" pitchFamily="2" charset="-122"/>
              <a:ea typeface="黑体" panose="02010609060101010101" pitchFamily="2" charset="-122"/>
            </a:endParaRPr>
          </a:p>
          <a:p>
            <a:pPr lvl="1"/>
            <a:r>
              <a:rPr lang="zh-CN" altLang="en-US">
                <a:latin typeface="黑体" panose="02010609060101010101" pitchFamily="2" charset="-122"/>
                <a:ea typeface="黑体" panose="02010609060101010101" pitchFamily="2" charset="-122"/>
              </a:rPr>
              <a:t>安全风险</a:t>
            </a:r>
            <a:endParaRPr lang="zh-CN" altLang="en-US">
              <a:latin typeface="黑体" panose="02010609060101010101" pitchFamily="2" charset="-122"/>
              <a:ea typeface="黑体" panose="02010609060101010101" pitchFamily="2" charset="-122"/>
            </a:endParaRPr>
          </a:p>
          <a:p>
            <a:pPr lvl="2"/>
            <a:endParaRPr lang="zh-CN" altLang="en-US">
              <a:latin typeface="黑体" panose="02010609060101010101" pitchFamily="2" charset="-122"/>
              <a:ea typeface="黑体" panose="02010609060101010101" pitchFamily="2" charset="-122"/>
            </a:endParaRPr>
          </a:p>
          <a:p>
            <a:endParaRPr lang="en-US" altLang="zh-CN">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txBox="1">
            <a:spLocks noChangeArrowheads="1"/>
          </p:cNvSpPr>
          <p:nvPr/>
        </p:nvSpPr>
        <p:spPr bwMode="auto">
          <a:xfrm>
            <a:off x="0" y="214313"/>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4000" b="1">
                <a:solidFill>
                  <a:schemeClr val="bg1"/>
                </a:solidFill>
                <a:latin typeface="Times New Roman" panose="02020603050405020304" pitchFamily="18" charset="0"/>
                <a:ea typeface="黑体" panose="02010609060101010101" pitchFamily="2" charset="-122"/>
              </a:rPr>
              <a:t>1.3</a:t>
            </a:r>
            <a:r>
              <a:rPr lang="en-US" altLang="zh-CN" sz="4000" b="1">
                <a:solidFill>
                  <a:schemeClr val="bg1"/>
                </a:solidFill>
                <a:latin typeface="黑体" panose="02010609060101010101" pitchFamily="2" charset="-122"/>
                <a:ea typeface="黑体" panose="02010609060101010101" pitchFamily="2" charset="-122"/>
              </a:rPr>
              <a:t> </a:t>
            </a:r>
            <a:r>
              <a:rPr lang="zh-CN" altLang="en-US" sz="4000" b="1">
                <a:solidFill>
                  <a:schemeClr val="bg1"/>
                </a:solidFill>
                <a:latin typeface="黑体" panose="02010609060101010101" pitchFamily="2" charset="-122"/>
                <a:ea typeface="黑体" panose="02010609060101010101" pitchFamily="2" charset="-122"/>
              </a:rPr>
              <a:t>网络安全策略</a:t>
            </a:r>
            <a:r>
              <a:rPr lang="en-US" altLang="zh-CN" sz="3600" b="1">
                <a:solidFill>
                  <a:schemeClr val="bg1"/>
                </a:solidFill>
                <a:latin typeface="黑体" panose="02010609060101010101" pitchFamily="2" charset="-122"/>
                <a:ea typeface="黑体" panose="02010609060101010101" pitchFamily="2" charset="-122"/>
              </a:rPr>
              <a:t>——</a:t>
            </a:r>
            <a:r>
              <a:rPr lang="zh-CN" altLang="en-US" sz="3600" b="1">
                <a:solidFill>
                  <a:schemeClr val="bg1"/>
                </a:solidFill>
                <a:latin typeface="黑体" panose="02010609060101010101" pitchFamily="2" charset="-122"/>
                <a:ea typeface="黑体" panose="02010609060101010101" pitchFamily="2" charset="-122"/>
              </a:rPr>
              <a:t>授权</a:t>
            </a:r>
            <a:endParaRPr lang="zh-CN" altLang="en-US" sz="3600" b="1">
              <a:solidFill>
                <a:schemeClr val="bg1"/>
              </a:solidFill>
              <a:latin typeface="黑体" panose="02010609060101010101" pitchFamily="2" charset="-122"/>
              <a:ea typeface="黑体" panose="02010609060101010101" pitchFamily="2" charset="-122"/>
            </a:endParaRPr>
          </a:p>
        </p:txBody>
      </p:sp>
      <p:sp>
        <p:nvSpPr>
          <p:cNvPr id="97283" name="AutoShape 2" descr="http://t3.baidu.com/it/u=3177027320,2645069593&amp;fm=0&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sp>
        <p:nvSpPr>
          <p:cNvPr id="97284" name="AutoShape 4" descr="http://t3.baidu.com/it/u=3177027320,2645069593&amp;fm=0&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grpSp>
        <p:nvGrpSpPr>
          <p:cNvPr id="2" name="组合 8"/>
          <p:cNvGrpSpPr/>
          <p:nvPr/>
        </p:nvGrpSpPr>
        <p:grpSpPr bwMode="auto">
          <a:xfrm>
            <a:off x="-285750" y="1217613"/>
            <a:ext cx="9286875" cy="915987"/>
            <a:chOff x="-619191" y="2089682"/>
            <a:chExt cx="9286940" cy="912579"/>
          </a:xfrm>
        </p:grpSpPr>
        <p:sp>
          <p:nvSpPr>
            <p:cNvPr id="10" name="AutoShape 3"/>
            <p:cNvSpPr>
              <a:spLocks noChangeArrowheads="1"/>
            </p:cNvSpPr>
            <p:nvPr/>
          </p:nvSpPr>
          <p:spPr bwMode="blackWhite">
            <a:xfrm>
              <a:off x="-190563" y="2089682"/>
              <a:ext cx="8858312" cy="912579"/>
            </a:xfrm>
            <a:prstGeom prst="roundRect">
              <a:avLst>
                <a:gd name="adj" fmla="val 11157"/>
              </a:avLst>
            </a:prstGeom>
            <a:solidFill>
              <a:srgbClr val="4F81BD">
                <a:lumMod val="20000"/>
                <a:lumOff val="80000"/>
              </a:srgbClr>
            </a:solidFill>
            <a:ln w="76200" cap="flat" cmpd="sng" algn="ctr">
              <a:solidFill>
                <a:srgbClr val="00B0F0"/>
              </a:solidFill>
              <a:prstDash val="solid"/>
              <a:round/>
              <a:headEnd type="none" w="med" len="med"/>
              <a:tailEnd type="none" w="med" len="sm"/>
            </a:ln>
            <a:effectLst/>
          </p:spPr>
          <p:txBody>
            <a:bodyPr wrap="none" anchor="ctr"/>
            <a:lstStyle/>
            <a:p>
              <a:pPr marL="0" lvl="2" eaLnBrk="1" fontAlgn="auto" hangingPunct="1">
                <a:spcBef>
                  <a:spcPts val="0"/>
                </a:spcBef>
                <a:spcAft>
                  <a:spcPts val="0"/>
                </a:spcAft>
                <a:defRPr/>
              </a:pPr>
              <a:r>
                <a:rPr lang="zh-CN" altLang="en-US" sz="2400" kern="0" dirty="0">
                  <a:solidFill>
                    <a:srgbClr val="002060"/>
                  </a:solidFill>
                  <a:latin typeface="Times New Roman" panose="02020603050405020304" pitchFamily="18" charset="0"/>
                  <a:ea typeface="黑体" panose="02010609060101010101" pitchFamily="2" charset="-122"/>
                </a:rPr>
                <a:t>                        </a:t>
              </a:r>
              <a:endParaRPr lang="zh-CN" altLang="en-US" sz="2200" kern="0" dirty="0">
                <a:solidFill>
                  <a:srgbClr val="002060"/>
                </a:solidFill>
                <a:latin typeface="Times New Roman" panose="02020603050405020304" pitchFamily="18" charset="0"/>
                <a:ea typeface="黑体" panose="02010609060101010101" pitchFamily="2" charset="-122"/>
              </a:endParaRPr>
            </a:p>
          </p:txBody>
        </p:sp>
        <p:sp>
          <p:nvSpPr>
            <p:cNvPr id="97290" name="矩形 10"/>
            <p:cNvSpPr>
              <a:spLocks noChangeArrowheads="1"/>
            </p:cNvSpPr>
            <p:nvPr/>
          </p:nvSpPr>
          <p:spPr bwMode="auto">
            <a:xfrm>
              <a:off x="-619191" y="2140680"/>
              <a:ext cx="9286940" cy="79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lvl="1" eaLnBrk="1" hangingPunct="1">
                <a:lnSpc>
                  <a:spcPct val="120000"/>
                </a:lnSpc>
                <a:spcAft>
                  <a:spcPts val="600"/>
                </a:spcAft>
                <a:buClr>
                  <a:schemeClr val="accent1"/>
                </a:buClr>
              </a:pPr>
              <a:r>
                <a:rPr lang="zh-CN" altLang="en-US" sz="2000">
                  <a:solidFill>
                    <a:srgbClr val="C00000"/>
                  </a:solidFill>
                  <a:latin typeface="Times New Roman" panose="02020603050405020304" pitchFamily="18" charset="0"/>
                  <a:ea typeface="黑体" panose="02010609060101010101" pitchFamily="2" charset="-122"/>
                </a:rPr>
                <a:t>授权：</a:t>
              </a:r>
              <a:r>
                <a:rPr lang="zh-CN" altLang="en-US" sz="2000">
                  <a:solidFill>
                    <a:srgbClr val="002060"/>
                  </a:solidFill>
                  <a:latin typeface="Times New Roman" panose="02020603050405020304" pitchFamily="18" charset="0"/>
                  <a:ea typeface="黑体" panose="02010609060101010101" pitchFamily="2" charset="-122"/>
                </a:rPr>
                <a:t>是指主体（用户、终端、程序等）对客体（数据、程序等）的支配权利，它等于规定了谁可以对什么做些什么（</a:t>
              </a:r>
              <a:r>
                <a:rPr lang="en-US" altLang="zh-CN" sz="2000">
                  <a:solidFill>
                    <a:srgbClr val="002060"/>
                  </a:solidFill>
                  <a:latin typeface="Times New Roman" panose="02020603050405020304" pitchFamily="18" charset="0"/>
                  <a:ea typeface="黑体" panose="02010609060101010101" pitchFamily="2" charset="-122"/>
                </a:rPr>
                <a:t>Who may do what to what</a:t>
              </a:r>
              <a:r>
                <a:rPr lang="zh-CN" altLang="en-US" sz="2000">
                  <a:solidFill>
                    <a:srgbClr val="002060"/>
                  </a:solidFill>
                  <a:latin typeface="Times New Roman" panose="02020603050405020304" pitchFamily="18" charset="0"/>
                  <a:ea typeface="黑体" panose="02010609060101010101" pitchFamily="2" charset="-122"/>
                </a:rPr>
                <a:t>）。</a:t>
              </a:r>
              <a:endParaRPr lang="en-US" altLang="zh-CN" sz="2000">
                <a:solidFill>
                  <a:srgbClr val="002060"/>
                </a:solidFill>
                <a:latin typeface="Times New Roman" panose="02020603050405020304" pitchFamily="18" charset="0"/>
                <a:ea typeface="黑体" panose="02010609060101010101" pitchFamily="2" charset="-122"/>
              </a:endParaRPr>
            </a:p>
          </p:txBody>
        </p:sp>
      </p:grpSp>
      <p:pic>
        <p:nvPicPr>
          <p:cNvPr id="11" name="图片 10" descr="84b1OOOPICb1.jpg"/>
          <p:cNvPicPr>
            <a:picLocks noChangeAspect="1" noChangeArrowheads="1"/>
          </p:cNvPicPr>
          <p:nvPr/>
        </p:nvPicPr>
        <p:blipFill>
          <a:blip r:embed="rId1">
            <a:extLst>
              <a:ext uri="{28A0092B-C50C-407E-A947-70E740481C1C}">
                <a14:useLocalDpi xmlns:a14="http://schemas.microsoft.com/office/drawing/2010/main" val="0"/>
              </a:ext>
            </a:extLst>
          </a:blip>
          <a:srcRect l="18900" t="8002" r="19550" b="8002"/>
          <a:stretch>
            <a:fillRect/>
          </a:stretch>
        </p:blipFill>
        <p:spPr bwMode="auto">
          <a:xfrm>
            <a:off x="179388" y="2205038"/>
            <a:ext cx="2952750"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内容占位符 12"/>
          <p:cNvSpPr>
            <a:spLocks noGrp="1" noChangeArrowheads="1"/>
          </p:cNvSpPr>
          <p:nvPr>
            <p:ph idx="1"/>
          </p:nvPr>
        </p:nvSpPr>
        <p:spPr>
          <a:xfrm>
            <a:off x="3203575" y="2301875"/>
            <a:ext cx="5483225" cy="4079875"/>
          </a:xfrm>
        </p:spPr>
        <p:txBody>
          <a:bodyPr/>
          <a:lstStyle/>
          <a:p>
            <a:r>
              <a:rPr lang="zh-CN" altLang="en-US" sz="2400">
                <a:latin typeface="黑体" panose="02010609060101010101" pitchFamily="2" charset="-122"/>
                <a:ea typeface="黑体" panose="02010609060101010101" pitchFamily="2" charset="-122"/>
              </a:rPr>
              <a:t>描述授权的一些例子</a:t>
            </a:r>
            <a:endParaRPr lang="en-US" altLang="zh-CN" sz="2400">
              <a:latin typeface="黑体" panose="02010609060101010101" pitchFamily="2" charset="-122"/>
              <a:ea typeface="黑体" panose="02010609060101010101" pitchFamily="2" charset="-122"/>
            </a:endParaRPr>
          </a:p>
          <a:p>
            <a:pPr lvl="1"/>
            <a:r>
              <a:rPr lang="zh-CN" altLang="en-US" sz="2000">
                <a:latin typeface="黑体" panose="02010609060101010101" pitchFamily="2" charset="-122"/>
                <a:ea typeface="黑体" panose="02010609060101010101" pitchFamily="2" charset="-122"/>
              </a:rPr>
              <a:t>文件</a:t>
            </a:r>
            <a:r>
              <a:rPr lang="en-US" altLang="zh-CN" sz="2000">
                <a:latin typeface="黑体" panose="02010609060101010101" pitchFamily="2" charset="-122"/>
                <a:ea typeface="黑体" panose="02010609060101010101" pitchFamily="2" charset="-122"/>
              </a:rPr>
              <a:t>Project-X-Status</a:t>
            </a:r>
            <a:r>
              <a:rPr lang="zh-CN" altLang="en-US" sz="2000">
                <a:latin typeface="黑体" panose="02010609060101010101" pitchFamily="2" charset="-122"/>
                <a:ea typeface="黑体" panose="02010609060101010101" pitchFamily="2" charset="-122"/>
              </a:rPr>
              <a:t>只能由</a:t>
            </a:r>
            <a:r>
              <a:rPr lang="en-US" altLang="zh-CN" sz="2000">
                <a:latin typeface="黑体" panose="02010609060101010101" pitchFamily="2" charset="-122"/>
                <a:ea typeface="黑体" panose="02010609060101010101" pitchFamily="2" charset="-122"/>
              </a:rPr>
              <a:t>G.Smith</a:t>
            </a:r>
            <a:r>
              <a:rPr lang="zh-CN" altLang="en-US" sz="2000">
                <a:latin typeface="黑体" panose="02010609060101010101" pitchFamily="2" charset="-122"/>
                <a:ea typeface="黑体" panose="02010609060101010101" pitchFamily="2" charset="-122"/>
              </a:rPr>
              <a:t>修改，并由</a:t>
            </a:r>
            <a:r>
              <a:rPr lang="en-US" altLang="zh-CN" sz="2000">
                <a:latin typeface="黑体" panose="02010609060101010101" pitchFamily="2" charset="-122"/>
                <a:ea typeface="黑体" panose="02010609060101010101" pitchFamily="2" charset="-122"/>
              </a:rPr>
              <a:t>G.</a:t>
            </a:r>
            <a:br>
              <a:rPr lang="en-US" altLang="zh-CN" sz="2000">
                <a:latin typeface="黑体" panose="02010609060101010101" pitchFamily="2" charset="-122"/>
                <a:ea typeface="黑体" panose="02010609060101010101" pitchFamily="2" charset="-122"/>
              </a:rPr>
            </a:br>
            <a:r>
              <a:rPr lang="en-US" altLang="zh-CN" sz="2000">
                <a:latin typeface="黑体" panose="02010609060101010101" pitchFamily="2" charset="-122"/>
                <a:ea typeface="黑体" panose="02010609060101010101" pitchFamily="2" charset="-122"/>
              </a:rPr>
              <a:t>Smith</a:t>
            </a:r>
            <a:r>
              <a:rPr lang="zh-CN" altLang="en-US" sz="2000">
                <a:latin typeface="黑体" panose="02010609060101010101" pitchFamily="2" charset="-122"/>
                <a:ea typeface="黑体" panose="02010609060101010101" pitchFamily="2" charset="-122"/>
              </a:rPr>
              <a:t>，</a:t>
            </a:r>
            <a:r>
              <a:rPr lang="en-US" altLang="zh-CN" sz="2000">
                <a:latin typeface="黑体" panose="02010609060101010101" pitchFamily="2" charset="-122"/>
                <a:ea typeface="黑体" panose="02010609060101010101" pitchFamily="2" charset="-122"/>
              </a:rPr>
              <a:t>P.Jones</a:t>
            </a:r>
            <a:r>
              <a:rPr lang="zh-CN" altLang="en-US" sz="2000">
                <a:latin typeface="黑体" panose="02010609060101010101" pitchFamily="2" charset="-122"/>
                <a:ea typeface="黑体" panose="02010609060101010101" pitchFamily="2" charset="-122"/>
              </a:rPr>
              <a:t>及</a:t>
            </a:r>
            <a:r>
              <a:rPr lang="en-US" altLang="zh-CN" sz="2000">
                <a:latin typeface="黑体" panose="02010609060101010101" pitchFamily="2" charset="-122"/>
                <a:ea typeface="黑体" panose="02010609060101010101" pitchFamily="2" charset="-122"/>
              </a:rPr>
              <a:t>Project-X</a:t>
            </a:r>
            <a:r>
              <a:rPr lang="zh-CN" altLang="en-US" sz="2000">
                <a:latin typeface="黑体" panose="02010609060101010101" pitchFamily="2" charset="-122"/>
                <a:ea typeface="黑体" panose="02010609060101010101" pitchFamily="2" charset="-122"/>
              </a:rPr>
              <a:t>计划小组中的成员阅读；</a:t>
            </a:r>
            <a:endParaRPr lang="en-US" altLang="zh-CN" sz="2000">
              <a:latin typeface="黑体" panose="02010609060101010101" pitchFamily="2" charset="-122"/>
              <a:ea typeface="黑体" panose="02010609060101010101" pitchFamily="2" charset="-122"/>
            </a:endParaRPr>
          </a:p>
          <a:p>
            <a:pPr lvl="1"/>
            <a:r>
              <a:rPr lang="zh-CN" altLang="en-US" sz="2000">
                <a:latin typeface="黑体" panose="02010609060101010101" pitchFamily="2" charset="-122"/>
                <a:ea typeface="黑体" panose="02010609060101010101" pitchFamily="2" charset="-122"/>
              </a:rPr>
              <a:t>一个人事记录只能由人事部门的职员进行添加和修改，并只能由人事部门的职员、部门经理及该记录所属的那个人阅读；</a:t>
            </a:r>
            <a:endParaRPr lang="en-US" altLang="zh-CN" sz="2000">
              <a:latin typeface="黑体" panose="02010609060101010101" pitchFamily="2" charset="-122"/>
              <a:ea typeface="黑体" panose="02010609060101010101" pitchFamily="2" charset="-122"/>
            </a:endParaRPr>
          </a:p>
          <a:p>
            <a:pPr lvl="1"/>
            <a:r>
              <a:rPr lang="zh-CN" altLang="en-US" sz="2000">
                <a:latin typeface="黑体" panose="02010609060101010101" pitchFamily="2" charset="-122"/>
                <a:ea typeface="黑体" panose="02010609060101010101" pitchFamily="2" charset="-122"/>
              </a:rPr>
              <a:t>多级安全系统中，有一密级被定义为“</a:t>
            </a:r>
            <a:r>
              <a:rPr lang="en-US" altLang="zh-CN" sz="2000">
                <a:latin typeface="黑体" panose="02010609060101010101" pitchFamily="2" charset="-122"/>
                <a:ea typeface="黑体" panose="02010609060101010101" pitchFamily="2" charset="-122"/>
              </a:rPr>
              <a:t>Confidential-secret-top</a:t>
            </a:r>
            <a:r>
              <a:rPr lang="zh-CN" altLang="en-US" sz="2000">
                <a:latin typeface="黑体" panose="02010609060101010101" pitchFamily="2" charset="-122"/>
                <a:ea typeface="黑体" panose="02010609060101010101" pitchFamily="2" charset="-122"/>
              </a:rPr>
              <a:t>”，只有所持许可证级别等于或高于该密级的人员才有权访问此密级的信息。</a:t>
            </a:r>
            <a:endParaRPr lang="en-US" altLang="zh-CN" sz="2000">
              <a:latin typeface="黑体" panose="02010609060101010101" pitchFamily="2" charset="-122"/>
              <a:ea typeface="黑体" panose="02010609060101010101" pitchFamily="2" charset="-122"/>
            </a:endParaRPr>
          </a:p>
        </p:txBody>
      </p:sp>
      <p:sp>
        <p:nvSpPr>
          <p:cNvPr id="14" name="矩形 13"/>
          <p:cNvSpPr>
            <a:spLocks noChangeArrowheads="1"/>
          </p:cNvSpPr>
          <p:nvPr/>
        </p:nvSpPr>
        <p:spPr bwMode="auto">
          <a:xfrm>
            <a:off x="179388" y="5732463"/>
            <a:ext cx="3816350" cy="865187"/>
          </a:xfrm>
          <a:prstGeom prst="rect">
            <a:avLst/>
          </a:prstGeom>
          <a:solidFill>
            <a:schemeClr val="accent1"/>
          </a:solidFill>
          <a:ln w="12700">
            <a:solidFill>
              <a:schemeClr val="tx1"/>
            </a:solidFill>
            <a:round/>
            <a:tailEnd type="none" w="med" len="sm"/>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r>
              <a:rPr lang="zh-CN" altLang="en-US">
                <a:latin typeface="黑体" panose="02010609060101010101" pitchFamily="2" charset="-122"/>
                <a:ea typeface="黑体" panose="02010609060101010101" pitchFamily="2" charset="-122"/>
              </a:rPr>
              <a:t>一般通过“访问控制”的形式来实现</a:t>
            </a:r>
            <a:endParaRPr lang="zh-CN" altLang="en-US">
              <a:latin typeface="黑体" panose="02010609060101010101" pitchFamily="2" charset="-122"/>
              <a:ea typeface="黑体" panose="02010609060101010101" pitchFamily="2" charset="-122"/>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amond(in)">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box(in)">
                                      <p:cBhvr>
                                        <p:cTn id="17" dur="500"/>
                                        <p:tgtEl>
                                          <p:spTgt spid="13">
                                            <p:txEl>
                                              <p:pRg st="0" end="0"/>
                                            </p:txEl>
                                          </p:spTgt>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13">
                                            <p:txEl>
                                              <p:pRg st="1" end="1"/>
                                            </p:txEl>
                                          </p:spTgt>
                                        </p:tgtEl>
                                        <p:attrNameLst>
                                          <p:attrName>style.visibility</p:attrName>
                                        </p:attrNameLst>
                                      </p:cBhvr>
                                      <p:to>
                                        <p:strVal val="visible"/>
                                      </p:to>
                                    </p:set>
                                    <p:animEffect transition="in" filter="box(in)">
                                      <p:cBhvr>
                                        <p:cTn id="20" dur="500"/>
                                        <p:tgtEl>
                                          <p:spTgt spid="13">
                                            <p:txEl>
                                              <p:pRg st="1" end="1"/>
                                            </p:txEl>
                                          </p:spTgt>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box(in)">
                                      <p:cBhvr>
                                        <p:cTn id="23" dur="500"/>
                                        <p:tgtEl>
                                          <p:spTgt spid="13">
                                            <p:txEl>
                                              <p:pRg st="2" end="2"/>
                                            </p:txEl>
                                          </p:spTgt>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13">
                                            <p:txEl>
                                              <p:pRg st="3" end="3"/>
                                            </p:txEl>
                                          </p:spTgt>
                                        </p:tgtEl>
                                        <p:attrNameLst>
                                          <p:attrName>style.visibility</p:attrName>
                                        </p:attrNameLst>
                                      </p:cBhvr>
                                      <p:to>
                                        <p:strVal val="visible"/>
                                      </p:to>
                                    </p:set>
                                    <p:animEffect transition="in" filter="box(in)">
                                      <p:cBhvr>
                                        <p:cTn id="26" dur="500"/>
                                        <p:tgtEl>
                                          <p:spTgt spid="1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txBox="1">
            <a:spLocks noChangeArrowheads="1"/>
          </p:cNvSpPr>
          <p:nvPr/>
        </p:nvSpPr>
        <p:spPr bwMode="auto">
          <a:xfrm>
            <a:off x="0" y="214313"/>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4000" b="1">
                <a:solidFill>
                  <a:schemeClr val="bg1"/>
                </a:solidFill>
                <a:latin typeface="Times New Roman" panose="02020603050405020304" pitchFamily="18" charset="0"/>
                <a:ea typeface="黑体" panose="02010609060101010101" pitchFamily="2" charset="-122"/>
              </a:rPr>
              <a:t>1.3</a:t>
            </a:r>
            <a:r>
              <a:rPr lang="en-US" altLang="zh-CN" sz="4000" b="1">
                <a:solidFill>
                  <a:schemeClr val="bg1"/>
                </a:solidFill>
                <a:latin typeface="黑体" panose="02010609060101010101" pitchFamily="2" charset="-122"/>
                <a:ea typeface="黑体" panose="02010609060101010101" pitchFamily="2" charset="-122"/>
              </a:rPr>
              <a:t> </a:t>
            </a:r>
            <a:r>
              <a:rPr lang="zh-CN" altLang="en-US" sz="4000" b="1">
                <a:solidFill>
                  <a:schemeClr val="bg1"/>
                </a:solidFill>
                <a:latin typeface="黑体" panose="02010609060101010101" pitchFamily="2" charset="-122"/>
                <a:ea typeface="黑体" panose="02010609060101010101" pitchFamily="2" charset="-122"/>
              </a:rPr>
              <a:t>网络安全策略</a:t>
            </a:r>
            <a:r>
              <a:rPr lang="en-US" altLang="zh-CN" sz="3600" b="1">
                <a:solidFill>
                  <a:schemeClr val="bg1"/>
                </a:solidFill>
                <a:latin typeface="黑体" panose="02010609060101010101" pitchFamily="2" charset="-122"/>
                <a:ea typeface="黑体" panose="02010609060101010101" pitchFamily="2" charset="-122"/>
              </a:rPr>
              <a:t>——</a:t>
            </a:r>
            <a:r>
              <a:rPr lang="zh-CN" altLang="en-US" sz="3600" b="1">
                <a:solidFill>
                  <a:schemeClr val="bg1"/>
                </a:solidFill>
                <a:latin typeface="黑体" panose="02010609060101010101" pitchFamily="2" charset="-122"/>
                <a:ea typeface="黑体" panose="02010609060101010101" pitchFamily="2" charset="-122"/>
              </a:rPr>
              <a:t>访问控制策略</a:t>
            </a:r>
            <a:endParaRPr lang="zh-CN" altLang="en-US" sz="3600" b="1">
              <a:solidFill>
                <a:schemeClr val="bg1"/>
              </a:solidFill>
              <a:latin typeface="黑体" panose="02010609060101010101" pitchFamily="2" charset="-122"/>
              <a:ea typeface="黑体" panose="02010609060101010101" pitchFamily="2" charset="-122"/>
            </a:endParaRPr>
          </a:p>
        </p:txBody>
      </p:sp>
      <p:sp>
        <p:nvSpPr>
          <p:cNvPr id="98307" name="AutoShape 2" descr="http://t3.baidu.com/it/u=3177027320,2645069593&amp;fm=0&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sp>
        <p:nvSpPr>
          <p:cNvPr id="98308" name="AutoShape 4" descr="http://t3.baidu.com/it/u=3177027320,2645069593&amp;fm=0&amp;gp=0.jpg"/>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latin typeface="Gulim" pitchFamily="34" charset="-127"/>
            </a:endParaRPr>
          </a:p>
        </p:txBody>
      </p:sp>
      <p:grpSp>
        <p:nvGrpSpPr>
          <p:cNvPr id="2" name="组合 8"/>
          <p:cNvGrpSpPr/>
          <p:nvPr/>
        </p:nvGrpSpPr>
        <p:grpSpPr bwMode="auto">
          <a:xfrm>
            <a:off x="-285750" y="1217613"/>
            <a:ext cx="9286875" cy="555625"/>
            <a:chOff x="-619191" y="2089682"/>
            <a:chExt cx="9286940" cy="553587"/>
          </a:xfrm>
        </p:grpSpPr>
        <p:sp>
          <p:nvSpPr>
            <p:cNvPr id="10" name="AutoShape 3"/>
            <p:cNvSpPr>
              <a:spLocks noChangeArrowheads="1"/>
            </p:cNvSpPr>
            <p:nvPr/>
          </p:nvSpPr>
          <p:spPr bwMode="blackWhite">
            <a:xfrm>
              <a:off x="-190563" y="2089682"/>
              <a:ext cx="8858312" cy="553587"/>
            </a:xfrm>
            <a:prstGeom prst="roundRect">
              <a:avLst>
                <a:gd name="adj" fmla="val 11157"/>
              </a:avLst>
            </a:prstGeom>
            <a:solidFill>
              <a:srgbClr val="4F81BD">
                <a:lumMod val="20000"/>
                <a:lumOff val="80000"/>
              </a:srgbClr>
            </a:solidFill>
            <a:ln w="76200" cap="flat" cmpd="sng" algn="ctr">
              <a:solidFill>
                <a:srgbClr val="00B0F0"/>
              </a:solidFill>
              <a:prstDash val="solid"/>
              <a:round/>
              <a:headEnd type="none" w="med" len="med"/>
              <a:tailEnd type="none" w="med" len="sm"/>
            </a:ln>
            <a:effectLst/>
          </p:spPr>
          <p:txBody>
            <a:bodyPr wrap="none" anchor="ctr"/>
            <a:lstStyle/>
            <a:p>
              <a:pPr marL="0" lvl="2" eaLnBrk="1" fontAlgn="auto" hangingPunct="1">
                <a:spcBef>
                  <a:spcPts val="0"/>
                </a:spcBef>
                <a:spcAft>
                  <a:spcPts val="0"/>
                </a:spcAft>
                <a:defRPr/>
              </a:pPr>
              <a:r>
                <a:rPr lang="zh-CN" altLang="en-US" sz="2400" kern="0" dirty="0">
                  <a:solidFill>
                    <a:srgbClr val="002060"/>
                  </a:solidFill>
                  <a:latin typeface="Times New Roman" panose="02020603050405020304" pitchFamily="18" charset="0"/>
                  <a:ea typeface="黑体" panose="02010609060101010101" pitchFamily="2" charset="-122"/>
                </a:rPr>
                <a:t>                        </a:t>
              </a:r>
              <a:endParaRPr lang="zh-CN" altLang="en-US" sz="2200" kern="0" dirty="0">
                <a:solidFill>
                  <a:srgbClr val="002060"/>
                </a:solidFill>
                <a:latin typeface="Times New Roman" panose="02020603050405020304" pitchFamily="18" charset="0"/>
                <a:ea typeface="黑体" panose="02010609060101010101" pitchFamily="2" charset="-122"/>
              </a:endParaRPr>
            </a:p>
          </p:txBody>
        </p:sp>
        <p:sp>
          <p:nvSpPr>
            <p:cNvPr id="98312" name="矩形 10"/>
            <p:cNvSpPr>
              <a:spLocks noChangeArrowheads="1"/>
            </p:cNvSpPr>
            <p:nvPr/>
          </p:nvSpPr>
          <p:spPr bwMode="auto">
            <a:xfrm>
              <a:off x="-619191" y="2140680"/>
              <a:ext cx="9286940" cy="460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lvl="1" eaLnBrk="1" hangingPunct="1">
                <a:lnSpc>
                  <a:spcPct val="120000"/>
                </a:lnSpc>
                <a:spcAft>
                  <a:spcPts val="600"/>
                </a:spcAft>
                <a:buClr>
                  <a:schemeClr val="accent1"/>
                </a:buClr>
              </a:pPr>
              <a:r>
                <a:rPr lang="zh-CN" altLang="en-US" sz="2000">
                  <a:solidFill>
                    <a:srgbClr val="C00000"/>
                  </a:solidFill>
                  <a:latin typeface="Times New Roman" panose="02020603050405020304" pitchFamily="18" charset="0"/>
                  <a:ea typeface="黑体" panose="02010609060101010101" pitchFamily="2" charset="-122"/>
                </a:rPr>
                <a:t>访问控制策略</a:t>
              </a:r>
              <a:r>
                <a:rPr lang="zh-CN" altLang="en-US" sz="2000">
                  <a:solidFill>
                    <a:srgbClr val="002060"/>
                  </a:solidFill>
                  <a:latin typeface="Times New Roman" panose="02020603050405020304" pitchFamily="18" charset="0"/>
                  <a:ea typeface="黑体" panose="02010609060101010101" pitchFamily="2" charset="-122"/>
                </a:rPr>
                <a:t>隶属于系统级安全策略，迫使计算机系统和网络自动地执行授权。</a:t>
              </a:r>
              <a:endParaRPr lang="en-US" altLang="zh-CN" sz="2000">
                <a:solidFill>
                  <a:srgbClr val="002060"/>
                </a:solidFill>
                <a:latin typeface="Times New Roman" panose="02020603050405020304" pitchFamily="18" charset="0"/>
                <a:ea typeface="黑体" panose="02010609060101010101" pitchFamily="2" charset="-122"/>
              </a:endParaRPr>
            </a:p>
          </p:txBody>
        </p:sp>
      </p:grpSp>
      <p:sp>
        <p:nvSpPr>
          <p:cNvPr id="13" name="内容占位符 12"/>
          <p:cNvSpPr>
            <a:spLocks noGrp="1" noChangeArrowheads="1"/>
          </p:cNvSpPr>
          <p:nvPr>
            <p:ph idx="1"/>
          </p:nvPr>
        </p:nvSpPr>
        <p:spPr>
          <a:xfrm>
            <a:off x="179388" y="2205038"/>
            <a:ext cx="8507412" cy="3863975"/>
          </a:xfrm>
        </p:spPr>
        <p:txBody>
          <a:bodyPr/>
          <a:lstStyle/>
          <a:p>
            <a:r>
              <a:rPr lang="zh-CN" altLang="en-US" sz="2400">
                <a:latin typeface="黑体" panose="02010609060101010101" pitchFamily="2" charset="-122"/>
                <a:ea typeface="黑体" panose="02010609060101010101" pitchFamily="2" charset="-122"/>
              </a:rPr>
              <a:t>授权例子</a:t>
            </a:r>
            <a:r>
              <a:rPr lang="en-US" altLang="zh-CN" sz="2400">
                <a:latin typeface="黑体" panose="02010609060101010101" pitchFamily="2" charset="-122"/>
                <a:ea typeface="黑体" panose="02010609060101010101" pitchFamily="2" charset="-122"/>
              </a:rPr>
              <a:t>1——</a:t>
            </a:r>
            <a:r>
              <a:rPr lang="zh-CN" altLang="en-US" sz="2400">
                <a:latin typeface="黑体" panose="02010609060101010101" pitchFamily="2" charset="-122"/>
                <a:ea typeface="黑体" panose="02010609060101010101" pitchFamily="2" charset="-122"/>
              </a:rPr>
              <a:t>基于身份的策略</a:t>
            </a:r>
            <a:endParaRPr lang="en-US" altLang="zh-CN" sz="2400">
              <a:latin typeface="黑体" panose="02010609060101010101" pitchFamily="2" charset="-122"/>
              <a:ea typeface="黑体" panose="02010609060101010101" pitchFamily="2" charset="-122"/>
            </a:endParaRPr>
          </a:p>
          <a:p>
            <a:pPr lvl="1"/>
            <a:r>
              <a:rPr lang="zh-CN" altLang="en-US" sz="2000">
                <a:latin typeface="黑体" panose="02010609060101010101" pitchFamily="2" charset="-122"/>
                <a:ea typeface="黑体" panose="02010609060101010101" pitchFamily="2" charset="-122"/>
              </a:rPr>
              <a:t>允许或拒绝对明确区分的个体或群体进行访问</a:t>
            </a:r>
            <a:endParaRPr lang="en-US" altLang="zh-CN" sz="2000">
              <a:latin typeface="黑体" panose="02010609060101010101" pitchFamily="2" charset="-122"/>
              <a:ea typeface="黑体" panose="02010609060101010101" pitchFamily="2" charset="-122"/>
            </a:endParaRPr>
          </a:p>
          <a:p>
            <a:r>
              <a:rPr lang="zh-CN" altLang="en-US" sz="2400">
                <a:latin typeface="黑体" panose="02010609060101010101" pitchFamily="2" charset="-122"/>
                <a:ea typeface="黑体" panose="02010609060101010101" pitchFamily="2" charset="-122"/>
              </a:rPr>
              <a:t>授权例子</a:t>
            </a:r>
            <a:r>
              <a:rPr lang="en-US" altLang="zh-CN" sz="2400">
                <a:latin typeface="黑体" panose="02010609060101010101" pitchFamily="2" charset="-122"/>
                <a:ea typeface="黑体" panose="02010609060101010101" pitchFamily="2" charset="-122"/>
              </a:rPr>
              <a:t>2——</a:t>
            </a:r>
            <a:r>
              <a:rPr lang="zh-CN" altLang="en-US" sz="2400">
                <a:latin typeface="黑体" panose="02010609060101010101" pitchFamily="2" charset="-122"/>
                <a:ea typeface="黑体" panose="02010609060101010101" pitchFamily="2" charset="-122"/>
              </a:rPr>
              <a:t>基于任务的策略</a:t>
            </a:r>
            <a:endParaRPr lang="en-US" altLang="zh-CN" sz="2400">
              <a:latin typeface="黑体" panose="02010609060101010101" pitchFamily="2" charset="-122"/>
              <a:ea typeface="黑体" panose="02010609060101010101" pitchFamily="2" charset="-122"/>
            </a:endParaRPr>
          </a:p>
          <a:p>
            <a:pPr lvl="1"/>
            <a:r>
              <a:rPr lang="zh-CN" altLang="en-US" sz="2000">
                <a:latin typeface="黑体" panose="02010609060101010101" pitchFamily="2" charset="-122"/>
                <a:ea typeface="黑体" panose="02010609060101010101" pitchFamily="2" charset="-122"/>
              </a:rPr>
              <a:t>是基于身份的策略的一种变形，给每个个体分配任务，并基于任务来使用授权规则</a:t>
            </a:r>
            <a:endParaRPr lang="en-US" altLang="zh-CN" sz="2000">
              <a:latin typeface="黑体" panose="02010609060101010101" pitchFamily="2" charset="-122"/>
              <a:ea typeface="黑体" panose="02010609060101010101" pitchFamily="2" charset="-122"/>
            </a:endParaRPr>
          </a:p>
          <a:p>
            <a:r>
              <a:rPr lang="zh-CN" altLang="en-US" sz="2400">
                <a:latin typeface="黑体" panose="02010609060101010101" pitchFamily="2" charset="-122"/>
                <a:ea typeface="黑体" panose="02010609060101010101" pitchFamily="2" charset="-122"/>
              </a:rPr>
              <a:t>授权例子</a:t>
            </a:r>
            <a:r>
              <a:rPr lang="en-US" altLang="zh-CN" sz="2400">
                <a:latin typeface="黑体" panose="02010609060101010101" pitchFamily="2" charset="-122"/>
                <a:ea typeface="黑体" panose="02010609060101010101" pitchFamily="2" charset="-122"/>
              </a:rPr>
              <a:t>3——</a:t>
            </a:r>
            <a:r>
              <a:rPr lang="zh-CN" altLang="en-US" sz="2400">
                <a:latin typeface="黑体" panose="02010609060101010101" pitchFamily="2" charset="-122"/>
                <a:ea typeface="黑体" panose="02010609060101010101" pitchFamily="2" charset="-122"/>
              </a:rPr>
              <a:t>多等级策略</a:t>
            </a:r>
            <a:endParaRPr lang="en-US" altLang="zh-CN" sz="2400">
              <a:latin typeface="黑体" panose="02010609060101010101" pitchFamily="2" charset="-122"/>
              <a:ea typeface="黑体" panose="02010609060101010101" pitchFamily="2" charset="-122"/>
            </a:endParaRPr>
          </a:p>
          <a:p>
            <a:pPr lvl="1"/>
            <a:r>
              <a:rPr lang="zh-CN" altLang="en-US" sz="2000">
                <a:latin typeface="黑体" panose="02010609060101010101" pitchFamily="2" charset="-122"/>
                <a:ea typeface="黑体" panose="02010609060101010101" pitchFamily="2" charset="-122"/>
              </a:rPr>
              <a:t>基于信息敏感性的等级及工作人员许可等级而制定的一般规则的策略</a:t>
            </a:r>
            <a:endParaRPr lang="en-US" altLang="zh-CN" sz="2000">
              <a:latin typeface="黑体" panose="02010609060101010101" pitchFamily="2" charset="-122"/>
              <a:ea typeface="黑体" panose="02010609060101010101" pitchFamily="2" charset="-122"/>
            </a:endParaRPr>
          </a:p>
          <a:p>
            <a:pPr lvl="1"/>
            <a:endParaRPr lang="en-US" altLang="zh-CN" sz="2000">
              <a:latin typeface="黑体" panose="02010609060101010101" pitchFamily="2" charset="-122"/>
              <a:ea typeface="黑体" panose="02010609060101010101" pitchFamily="2" charset="-122"/>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box(in)">
                                      <p:cBhvr>
                                        <p:cTn id="12" dur="500"/>
                                        <p:tgtEl>
                                          <p:spTgt spid="13">
                                            <p:txEl>
                                              <p:pRg st="0" end="0"/>
                                            </p:txEl>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box(in)">
                                      <p:cBhvr>
                                        <p:cTn id="15" dur="500"/>
                                        <p:tgtEl>
                                          <p:spTgt spid="1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13">
                                            <p:txEl>
                                              <p:pRg st="2" end="2"/>
                                            </p:txEl>
                                          </p:spTgt>
                                        </p:tgtEl>
                                        <p:attrNameLst>
                                          <p:attrName>style.visibility</p:attrName>
                                        </p:attrNameLst>
                                      </p:cBhvr>
                                      <p:to>
                                        <p:strVal val="visible"/>
                                      </p:to>
                                    </p:set>
                                    <p:animEffect transition="in" filter="box(in)">
                                      <p:cBhvr>
                                        <p:cTn id="20" dur="500"/>
                                        <p:tgtEl>
                                          <p:spTgt spid="13">
                                            <p:txEl>
                                              <p:pRg st="2" end="2"/>
                                            </p:txEl>
                                          </p:spTgt>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animEffect transition="in" filter="box(in)">
                                      <p:cBhvr>
                                        <p:cTn id="23" dur="500"/>
                                        <p:tgtEl>
                                          <p:spTgt spid="1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13">
                                            <p:txEl>
                                              <p:pRg st="4" end="4"/>
                                            </p:txEl>
                                          </p:spTgt>
                                        </p:tgtEl>
                                        <p:attrNameLst>
                                          <p:attrName>style.visibility</p:attrName>
                                        </p:attrNameLst>
                                      </p:cBhvr>
                                      <p:to>
                                        <p:strVal val="visible"/>
                                      </p:to>
                                    </p:set>
                                    <p:animEffect transition="in" filter="box(in)">
                                      <p:cBhvr>
                                        <p:cTn id="28" dur="500"/>
                                        <p:tgtEl>
                                          <p:spTgt spid="13">
                                            <p:txEl>
                                              <p:pRg st="4" end="4"/>
                                            </p:txEl>
                                          </p:spTgt>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animEffect transition="in" filter="box(in)">
                                      <p:cBhvr>
                                        <p:cTn id="31"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txBox="1">
            <a:spLocks noChangeArrowheads="1"/>
          </p:cNvSpPr>
          <p:nvPr/>
        </p:nvSpPr>
        <p:spPr bwMode="auto">
          <a:xfrm>
            <a:off x="0" y="214313"/>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4000" b="1">
                <a:solidFill>
                  <a:schemeClr val="bg1"/>
                </a:solidFill>
                <a:latin typeface="Times New Roman" panose="02020603050405020304" pitchFamily="18" charset="0"/>
                <a:ea typeface="黑体" panose="02010609060101010101" pitchFamily="2" charset="-122"/>
              </a:rPr>
              <a:t>1.3 </a:t>
            </a:r>
            <a:r>
              <a:rPr lang="zh-CN" altLang="en-US" sz="4000" b="1">
                <a:solidFill>
                  <a:schemeClr val="bg1"/>
                </a:solidFill>
                <a:latin typeface="Times New Roman" panose="02020603050405020304" pitchFamily="18" charset="0"/>
                <a:ea typeface="黑体" panose="02010609060101010101" pitchFamily="2" charset="-122"/>
              </a:rPr>
              <a:t>网络安全策略</a:t>
            </a:r>
            <a:r>
              <a:rPr lang="en-US" altLang="zh-CN" sz="3600" b="1">
                <a:solidFill>
                  <a:schemeClr val="bg1"/>
                </a:solidFill>
                <a:latin typeface="Times New Roman" panose="02020603050405020304" pitchFamily="18" charset="0"/>
                <a:ea typeface="黑体" panose="02010609060101010101" pitchFamily="2" charset="-122"/>
              </a:rPr>
              <a:t>——</a:t>
            </a:r>
            <a:r>
              <a:rPr lang="zh-CN" altLang="en-US" sz="3600" b="1">
                <a:solidFill>
                  <a:schemeClr val="bg1"/>
                </a:solidFill>
                <a:latin typeface="Times New Roman" panose="02020603050405020304" pitchFamily="18" charset="0"/>
                <a:ea typeface="黑体" panose="02010609060101010101" pitchFamily="2" charset="-122"/>
              </a:rPr>
              <a:t>访问控制策略</a:t>
            </a:r>
            <a:endParaRPr lang="zh-CN" altLang="en-US" sz="3600" b="1">
              <a:solidFill>
                <a:schemeClr val="bg1"/>
              </a:solidFill>
              <a:latin typeface="Times New Roman" panose="02020603050405020304" pitchFamily="18" charset="0"/>
              <a:ea typeface="黑体" panose="02010609060101010101" pitchFamily="2" charset="-122"/>
            </a:endParaRPr>
          </a:p>
        </p:txBody>
      </p:sp>
      <p:grpSp>
        <p:nvGrpSpPr>
          <p:cNvPr id="99331" name="Group 15"/>
          <p:cNvGrpSpPr/>
          <p:nvPr/>
        </p:nvGrpSpPr>
        <p:grpSpPr bwMode="auto">
          <a:xfrm>
            <a:off x="357188" y="1428750"/>
            <a:ext cx="6518275" cy="920750"/>
            <a:chOff x="225" y="900"/>
            <a:chExt cx="4106" cy="580"/>
          </a:xfrm>
        </p:grpSpPr>
        <p:grpSp>
          <p:nvGrpSpPr>
            <p:cNvPr id="99339" name="组合 30"/>
            <p:cNvGrpSpPr/>
            <p:nvPr/>
          </p:nvGrpSpPr>
          <p:grpSpPr bwMode="auto">
            <a:xfrm>
              <a:off x="225" y="900"/>
              <a:ext cx="4106" cy="580"/>
              <a:chOff x="804876" y="1214422"/>
              <a:chExt cx="5799840" cy="920129"/>
            </a:xfrm>
          </p:grpSpPr>
          <p:sp>
            <p:nvSpPr>
              <p:cNvPr id="99341" name="Freeform 4"/>
              <p:cNvSpPr>
                <a:spLocks noChangeArrowheads="1"/>
              </p:cNvSpPr>
              <p:nvPr/>
            </p:nvSpPr>
            <p:spPr bwMode="auto">
              <a:xfrm>
                <a:off x="804876" y="1214422"/>
                <a:ext cx="5799840" cy="920129"/>
              </a:xfrm>
              <a:custGeom>
                <a:avLst/>
                <a:gdLst>
                  <a:gd name="T0" fmla="*/ 0 w 1710"/>
                  <a:gd name="T1" fmla="*/ 0 h 433"/>
                  <a:gd name="T2" fmla="*/ 5372483 w 1710"/>
                  <a:gd name="T3" fmla="*/ 0 h 433"/>
                  <a:gd name="T4" fmla="*/ 5796448 w 1710"/>
                  <a:gd name="T5" fmla="*/ 459002 h 433"/>
                  <a:gd name="T6" fmla="*/ 5372483 w 1710"/>
                  <a:gd name="T7" fmla="*/ 918004 h 433"/>
                  <a:gd name="T8" fmla="*/ 0 w 1710"/>
                  <a:gd name="T9" fmla="*/ 918004 h 433"/>
                  <a:gd name="T10" fmla="*/ 423965 w 1710"/>
                  <a:gd name="T11" fmla="*/ 459002 h 433"/>
                  <a:gd name="T12" fmla="*/ 0 w 1710"/>
                  <a:gd name="T13" fmla="*/ 0 h 4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10" h="433">
                    <a:moveTo>
                      <a:pt x="0" y="0"/>
                    </a:moveTo>
                    <a:lnTo>
                      <a:pt x="1584" y="0"/>
                    </a:lnTo>
                    <a:lnTo>
                      <a:pt x="1709" y="216"/>
                    </a:lnTo>
                    <a:lnTo>
                      <a:pt x="1584" y="432"/>
                    </a:lnTo>
                    <a:lnTo>
                      <a:pt x="0" y="432"/>
                    </a:lnTo>
                    <a:lnTo>
                      <a:pt x="125" y="216"/>
                    </a:lnTo>
                    <a:lnTo>
                      <a:pt x="0" y="0"/>
                    </a:lnTo>
                    <a:close/>
                  </a:path>
                </a:pathLst>
              </a:custGeom>
              <a:noFill/>
              <a:ln w="38100">
                <a:solidFill>
                  <a:srgbClr val="0070C0"/>
                </a:solidFill>
                <a:round/>
              </a:ln>
              <a:effectLst>
                <a:outerShdw dist="57148" dir="2700000" algn="ctr" rotWithShape="0">
                  <a:srgbClr val="888888">
                    <a:alpha val="50000"/>
                  </a:srgb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342" name="Text Box 13"/>
              <p:cNvSpPr txBox="1">
                <a:spLocks noChangeArrowheads="1"/>
              </p:cNvSpPr>
              <p:nvPr/>
            </p:nvSpPr>
            <p:spPr bwMode="auto">
              <a:xfrm>
                <a:off x="1157966" y="1320269"/>
                <a:ext cx="41719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indent="-440055">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marL="0" lvl="1" latinLnBrk="1">
                  <a:lnSpc>
                    <a:spcPct val="90000"/>
                  </a:lnSpc>
                  <a:spcBef>
                    <a:spcPct val="20000"/>
                  </a:spcBef>
                  <a:buClr>
                    <a:srgbClr val="6699FF"/>
                  </a:buClr>
                </a:pPr>
                <a:r>
                  <a:rPr lang="zh-CN" altLang="en-US" sz="2400">
                    <a:solidFill>
                      <a:srgbClr val="333399"/>
                    </a:solidFill>
                    <a:latin typeface="Times New Roman" panose="02020603050405020304" pitchFamily="18" charset="0"/>
                    <a:ea typeface="黑体" panose="02010609060101010101" pitchFamily="2" charset="-122"/>
                  </a:rPr>
                  <a:t>       强制性访问控制策略</a:t>
                </a:r>
                <a:endParaRPr lang="en-US" altLang="zh-CN" sz="2400">
                  <a:solidFill>
                    <a:srgbClr val="333399"/>
                  </a:solidFill>
                  <a:latin typeface="Times New Roman" panose="02020603050405020304" pitchFamily="18" charset="0"/>
                  <a:ea typeface="黑体" panose="02010609060101010101" pitchFamily="2" charset="-122"/>
                </a:endParaRPr>
              </a:p>
              <a:p>
                <a:pPr marL="0" lvl="1" latinLnBrk="1">
                  <a:lnSpc>
                    <a:spcPct val="90000"/>
                  </a:lnSpc>
                  <a:spcBef>
                    <a:spcPct val="20000"/>
                  </a:spcBef>
                  <a:buClr>
                    <a:srgbClr val="6699FF"/>
                  </a:buClr>
                </a:pPr>
                <a:r>
                  <a:rPr lang="en-US" altLang="zh-CN" sz="2400">
                    <a:ea typeface="宋体" panose="02010600030101010101" pitchFamily="2" charset="-122"/>
                  </a:rPr>
                  <a:t>      Mandatory Access Control Policies</a:t>
                </a:r>
                <a:endParaRPr lang="zh-CN" altLang="en-US" sz="2400">
                  <a:solidFill>
                    <a:srgbClr val="333399"/>
                  </a:solidFill>
                  <a:latin typeface="Times New Roman" panose="02020603050405020304" pitchFamily="18" charset="0"/>
                  <a:ea typeface="黑体" panose="02010609060101010101" pitchFamily="2" charset="-122"/>
                </a:endParaRPr>
              </a:p>
            </p:txBody>
          </p:sp>
        </p:grpSp>
        <p:pic>
          <p:nvPicPr>
            <p:cNvPr id="99340" name="Picture 15" descr="1-2"/>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2" y="1071"/>
              <a:ext cx="30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9332" name="Group 16"/>
          <p:cNvGrpSpPr/>
          <p:nvPr/>
        </p:nvGrpSpPr>
        <p:grpSpPr bwMode="auto">
          <a:xfrm>
            <a:off x="323850" y="3803650"/>
            <a:ext cx="6553200" cy="920750"/>
            <a:chOff x="204" y="2396"/>
            <a:chExt cx="4128" cy="580"/>
          </a:xfrm>
        </p:grpSpPr>
        <p:grpSp>
          <p:nvGrpSpPr>
            <p:cNvPr id="99335" name="组合 32"/>
            <p:cNvGrpSpPr/>
            <p:nvPr/>
          </p:nvGrpSpPr>
          <p:grpSpPr bwMode="auto">
            <a:xfrm>
              <a:off x="278" y="2396"/>
              <a:ext cx="4054" cy="580"/>
              <a:chOff x="876274" y="3992571"/>
              <a:chExt cx="3338536" cy="722313"/>
            </a:xfrm>
          </p:grpSpPr>
          <p:sp>
            <p:nvSpPr>
              <p:cNvPr id="99337" name="Freeform 7"/>
              <p:cNvSpPr>
                <a:spLocks noChangeArrowheads="1"/>
              </p:cNvSpPr>
              <p:nvPr/>
            </p:nvSpPr>
            <p:spPr bwMode="auto">
              <a:xfrm>
                <a:off x="876274" y="3992571"/>
                <a:ext cx="3338536" cy="722313"/>
              </a:xfrm>
              <a:custGeom>
                <a:avLst/>
                <a:gdLst>
                  <a:gd name="T0" fmla="*/ 0 w 1710"/>
                  <a:gd name="T1" fmla="*/ 0 h 433"/>
                  <a:gd name="T2" fmla="*/ 3092539 w 1710"/>
                  <a:gd name="T3" fmla="*/ 0 h 433"/>
                  <a:gd name="T4" fmla="*/ 3336584 w 1710"/>
                  <a:gd name="T5" fmla="*/ 360322 h 433"/>
                  <a:gd name="T6" fmla="*/ 3092539 w 1710"/>
                  <a:gd name="T7" fmla="*/ 720645 h 433"/>
                  <a:gd name="T8" fmla="*/ 0 w 1710"/>
                  <a:gd name="T9" fmla="*/ 720645 h 433"/>
                  <a:gd name="T10" fmla="*/ 244045 w 1710"/>
                  <a:gd name="T11" fmla="*/ 360322 h 433"/>
                  <a:gd name="T12" fmla="*/ 0 w 1710"/>
                  <a:gd name="T13" fmla="*/ 0 h 4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10" h="433">
                    <a:moveTo>
                      <a:pt x="0" y="0"/>
                    </a:moveTo>
                    <a:lnTo>
                      <a:pt x="1584" y="0"/>
                    </a:lnTo>
                    <a:lnTo>
                      <a:pt x="1709" y="216"/>
                    </a:lnTo>
                    <a:lnTo>
                      <a:pt x="1584" y="432"/>
                    </a:lnTo>
                    <a:lnTo>
                      <a:pt x="0" y="432"/>
                    </a:lnTo>
                    <a:lnTo>
                      <a:pt x="125" y="216"/>
                    </a:lnTo>
                    <a:lnTo>
                      <a:pt x="0" y="0"/>
                    </a:lnTo>
                    <a:close/>
                  </a:path>
                </a:pathLst>
              </a:custGeom>
              <a:noFill/>
              <a:ln w="38100">
                <a:solidFill>
                  <a:srgbClr val="0070C0"/>
                </a:solidFill>
                <a:round/>
              </a:ln>
              <a:effectLst>
                <a:outerShdw dist="57148" dir="2700000" algn="ctr" rotWithShape="0">
                  <a:srgbClr val="888888">
                    <a:alpha val="50000"/>
                  </a:srgb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338" name="Text Box 14"/>
              <p:cNvSpPr txBox="1">
                <a:spLocks noChangeArrowheads="1"/>
              </p:cNvSpPr>
              <p:nvPr/>
            </p:nvSpPr>
            <p:spPr bwMode="auto">
              <a:xfrm>
                <a:off x="1077042" y="4094873"/>
                <a:ext cx="278608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indent="-440055">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marL="0" lvl="1" latinLnBrk="1">
                  <a:lnSpc>
                    <a:spcPct val="90000"/>
                  </a:lnSpc>
                  <a:spcBef>
                    <a:spcPct val="20000"/>
                  </a:spcBef>
                  <a:buClr>
                    <a:srgbClr val="6699FF"/>
                  </a:buClr>
                </a:pPr>
                <a:r>
                  <a:rPr lang="zh-CN" altLang="en-US" sz="2400">
                    <a:solidFill>
                      <a:srgbClr val="333399"/>
                    </a:solidFill>
                    <a:latin typeface="Times New Roman" panose="02020603050405020304" pitchFamily="18" charset="0"/>
                    <a:ea typeface="黑体" panose="02010609060101010101" pitchFamily="2" charset="-122"/>
                  </a:rPr>
                  <a:t>      自主性访问控制策略</a:t>
                </a:r>
                <a:endParaRPr lang="en-US" altLang="zh-CN" sz="2400">
                  <a:solidFill>
                    <a:srgbClr val="333399"/>
                  </a:solidFill>
                  <a:latin typeface="Times New Roman" panose="02020603050405020304" pitchFamily="18" charset="0"/>
                  <a:ea typeface="黑体" panose="02010609060101010101" pitchFamily="2" charset="-122"/>
                </a:endParaRPr>
              </a:p>
              <a:p>
                <a:pPr marL="0" lvl="1" latinLnBrk="1">
                  <a:lnSpc>
                    <a:spcPct val="90000"/>
                  </a:lnSpc>
                  <a:spcBef>
                    <a:spcPct val="20000"/>
                  </a:spcBef>
                  <a:buClr>
                    <a:srgbClr val="6699FF"/>
                  </a:buClr>
                </a:pPr>
                <a:r>
                  <a:rPr lang="en-US" altLang="zh-CN" sz="2400">
                    <a:ea typeface="宋体" panose="02010600030101010101" pitchFamily="2" charset="-122"/>
                  </a:rPr>
                  <a:t>     Discretionary Access Control Policies </a:t>
                </a:r>
                <a:endParaRPr lang="zh-CN" altLang="en-US" sz="2400">
                  <a:solidFill>
                    <a:srgbClr val="333399"/>
                  </a:solidFill>
                  <a:latin typeface="Times New Roman" panose="02020603050405020304" pitchFamily="18" charset="0"/>
                  <a:ea typeface="黑体" panose="02010609060101010101" pitchFamily="2" charset="-122"/>
                </a:endParaRPr>
              </a:p>
            </p:txBody>
          </p:sp>
        </p:grpSp>
        <p:pic>
          <p:nvPicPr>
            <p:cNvPr id="99336" name="Picture 16" descr="2-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 y="2568"/>
              <a:ext cx="308"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Rectangle 3"/>
          <p:cNvSpPr txBox="1">
            <a:spLocks noChangeArrowheads="1"/>
          </p:cNvSpPr>
          <p:nvPr/>
        </p:nvSpPr>
        <p:spPr bwMode="auto">
          <a:xfrm>
            <a:off x="428625" y="2420938"/>
            <a:ext cx="8320088" cy="1295400"/>
          </a:xfrm>
          <a:prstGeom prst="rect">
            <a:avLst/>
          </a:prstGeom>
          <a:noFill/>
          <a:ln w="9525">
            <a:noFill/>
            <a:miter lim="800000"/>
          </a:ln>
        </p:spPr>
        <p:txBody>
          <a:bodyPr/>
          <a:lstStyle/>
          <a:p>
            <a:pPr marL="889000" lvl="1" indent="-440055" latinLnBrk="1">
              <a:spcBef>
                <a:spcPts val="700"/>
              </a:spcBef>
              <a:buClr>
                <a:srgbClr val="6699FF"/>
              </a:buClr>
              <a:buFontTx/>
              <a:buBlip>
                <a:blip r:embed="rId3"/>
              </a:buBlip>
              <a:defRPr/>
            </a:pPr>
            <a:r>
              <a:rPr kumimoji="1" lang="zh-CN" altLang="en-US" sz="2400" kern="0" dirty="0">
                <a:solidFill>
                  <a:srgbClr val="0000CC"/>
                </a:solidFill>
                <a:latin typeface="Times New Roman" panose="02020603050405020304" pitchFamily="18" charset="0"/>
                <a:ea typeface="黑体" panose="02010609060101010101" pitchFamily="2" charset="-122"/>
              </a:rPr>
              <a:t>根据中央权威所确定的强制性规则来进行访问控制，不允许主体干涉，基于安全属性的访问控制</a:t>
            </a:r>
            <a:endParaRPr kumimoji="1" lang="en-US" altLang="zh-CN" sz="2400" kern="0" dirty="0">
              <a:solidFill>
                <a:srgbClr val="0000CC"/>
              </a:solidFill>
              <a:latin typeface="Times New Roman" panose="02020603050405020304" pitchFamily="18" charset="0"/>
              <a:ea typeface="黑体" panose="02010609060101010101" pitchFamily="2" charset="-122"/>
            </a:endParaRPr>
          </a:p>
          <a:p>
            <a:pPr marL="889000" lvl="1" indent="-440055" latinLnBrk="1">
              <a:spcBef>
                <a:spcPts val="700"/>
              </a:spcBef>
              <a:buClr>
                <a:srgbClr val="6699FF"/>
              </a:buClr>
              <a:buFontTx/>
              <a:buBlip>
                <a:blip r:embed="rId3"/>
              </a:buBlip>
              <a:defRPr/>
            </a:pPr>
            <a:r>
              <a:rPr kumimoji="1" lang="zh-CN" altLang="en-US" sz="2400" kern="0" dirty="0">
                <a:solidFill>
                  <a:srgbClr val="0000CC"/>
                </a:solidFill>
                <a:latin typeface="Times New Roman" panose="02020603050405020304" pitchFamily="18" charset="0"/>
                <a:ea typeface="黑体" panose="02010609060101010101" pitchFamily="2" charset="-122"/>
              </a:rPr>
              <a:t>强制实施，任何人都不能回避</a:t>
            </a:r>
            <a:endParaRPr kumimoji="1" lang="en-US" altLang="zh-CN" sz="2400" kern="0" dirty="0">
              <a:solidFill>
                <a:srgbClr val="0000CC"/>
              </a:solidFill>
              <a:latin typeface="Times New Roman" panose="02020603050405020304" pitchFamily="18" charset="0"/>
              <a:ea typeface="黑体" panose="02010609060101010101" pitchFamily="2" charset="-122"/>
            </a:endParaRPr>
          </a:p>
        </p:txBody>
      </p:sp>
      <p:sp>
        <p:nvSpPr>
          <p:cNvPr id="22" name="Rectangle 3"/>
          <p:cNvSpPr txBox="1">
            <a:spLocks noChangeArrowheads="1"/>
          </p:cNvSpPr>
          <p:nvPr/>
        </p:nvSpPr>
        <p:spPr bwMode="auto">
          <a:xfrm>
            <a:off x="357188" y="4803775"/>
            <a:ext cx="8102600" cy="857250"/>
          </a:xfrm>
          <a:prstGeom prst="rect">
            <a:avLst/>
          </a:prstGeom>
          <a:noFill/>
          <a:ln w="9525">
            <a:noFill/>
            <a:miter lim="800000"/>
          </a:ln>
        </p:spPr>
        <p:txBody>
          <a:bodyPr/>
          <a:lstStyle/>
          <a:p>
            <a:pPr marL="889000" lvl="1" indent="-440055" latinLnBrk="1">
              <a:spcBef>
                <a:spcPts val="700"/>
              </a:spcBef>
              <a:buClr>
                <a:srgbClr val="6699FF"/>
              </a:buClr>
              <a:buFontTx/>
              <a:buBlip>
                <a:blip r:embed="rId3"/>
              </a:buBlip>
              <a:defRPr/>
            </a:pPr>
            <a:r>
              <a:rPr kumimoji="1" lang="zh-CN" altLang="en-US" sz="2400" kern="0" dirty="0">
                <a:solidFill>
                  <a:srgbClr val="0000CC"/>
                </a:solidFill>
                <a:latin typeface="Times New Roman" panose="02020603050405020304" pitchFamily="18" charset="0"/>
                <a:ea typeface="黑体" panose="02010609060101010101" pitchFamily="2" charset="-122"/>
              </a:rPr>
              <a:t>根据主体的标识或主体所属的组对主体访问客体的过程进行限制</a:t>
            </a:r>
            <a:endParaRPr kumimoji="1" lang="en-US" altLang="zh-CN" sz="2400" kern="0" dirty="0">
              <a:solidFill>
                <a:srgbClr val="0000CC"/>
              </a:solidFill>
              <a:latin typeface="Times New Roman" panose="02020603050405020304" pitchFamily="18" charset="0"/>
              <a:ea typeface="黑体" panose="02010609060101010101" pitchFamily="2" charset="-122"/>
            </a:endParaRPr>
          </a:p>
          <a:p>
            <a:pPr marL="889000" lvl="1" indent="-440055" latinLnBrk="1">
              <a:spcBef>
                <a:spcPts val="700"/>
              </a:spcBef>
              <a:buClr>
                <a:srgbClr val="6699FF"/>
              </a:buClr>
              <a:buFontTx/>
              <a:buBlip>
                <a:blip r:embed="rId3"/>
              </a:buBlip>
              <a:defRPr/>
            </a:pPr>
            <a:r>
              <a:rPr kumimoji="1" lang="zh-CN" altLang="en-US" sz="2400" kern="0" dirty="0">
                <a:solidFill>
                  <a:srgbClr val="0000CC"/>
                </a:solidFill>
                <a:latin typeface="Times New Roman" panose="02020603050405020304" pitchFamily="18" charset="0"/>
                <a:ea typeface="黑体" panose="02010609060101010101" pitchFamily="2" charset="-122"/>
              </a:rPr>
              <a:t>为一些特定用户提供了访问资源的权限，以后可以利用此权限控制这些用户对资源的进一步访问，权限可以传递。</a:t>
            </a:r>
            <a:endParaRPr kumimoji="1" lang="en-US" altLang="zh-CN" sz="2400" kern="0" dirty="0">
              <a:solidFill>
                <a:srgbClr val="0000CC"/>
              </a:solidFill>
              <a:latin typeface="Times New Roman" panose="02020603050405020304" pitchFamily="18" charset="0"/>
              <a:ea typeface="黑体" panose="02010609060101010101" pitchFamily="2" charset="-122"/>
            </a:endParaRPr>
          </a:p>
          <a:p>
            <a:pPr marL="889000" lvl="1" indent="-440055" latinLnBrk="1">
              <a:spcBef>
                <a:spcPts val="700"/>
              </a:spcBef>
              <a:buClr>
                <a:srgbClr val="6699FF"/>
              </a:buClr>
              <a:buFontTx/>
              <a:buBlip>
                <a:blip r:embed="rId3"/>
              </a:buBlip>
              <a:defRPr/>
            </a:pPr>
            <a:endParaRPr kumimoji="1" lang="zh-CN" altLang="en-US" sz="2400" kern="0" dirty="0">
              <a:solidFill>
                <a:srgbClr val="0000CC"/>
              </a:solidFill>
              <a:latin typeface="Times New Roman" panose="02020603050405020304" pitchFamily="18" charset="0"/>
              <a:ea typeface="黑体" panose="02010609060101010101" pitchFamily="2" charset="-122"/>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strips(downRigh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strips(downRight)">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txBox="1">
            <a:spLocks noChangeArrowheads="1"/>
          </p:cNvSpPr>
          <p:nvPr/>
        </p:nvSpPr>
        <p:spPr bwMode="auto">
          <a:xfrm>
            <a:off x="0" y="214313"/>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4000" b="1">
                <a:solidFill>
                  <a:schemeClr val="bg1"/>
                </a:solidFill>
                <a:latin typeface="Times New Roman" panose="02020603050405020304" pitchFamily="18" charset="0"/>
                <a:ea typeface="黑体" panose="02010609060101010101" pitchFamily="2" charset="-122"/>
              </a:rPr>
              <a:t>1.3 </a:t>
            </a:r>
            <a:r>
              <a:rPr lang="zh-CN" altLang="en-US" sz="4000" b="1">
                <a:solidFill>
                  <a:schemeClr val="bg1"/>
                </a:solidFill>
                <a:latin typeface="Times New Roman" panose="02020603050405020304" pitchFamily="18" charset="0"/>
                <a:ea typeface="黑体" panose="02010609060101010101" pitchFamily="2" charset="-122"/>
              </a:rPr>
              <a:t>网络安全策略</a:t>
            </a:r>
            <a:r>
              <a:rPr lang="en-US" altLang="zh-CN" sz="3600" b="1">
                <a:solidFill>
                  <a:schemeClr val="bg1"/>
                </a:solidFill>
                <a:latin typeface="Times New Roman" panose="02020603050405020304" pitchFamily="18" charset="0"/>
                <a:ea typeface="黑体" panose="02010609060101010101" pitchFamily="2" charset="-122"/>
              </a:rPr>
              <a:t>——</a:t>
            </a:r>
            <a:r>
              <a:rPr lang="zh-CN" altLang="en-US" sz="3600" b="1">
                <a:solidFill>
                  <a:schemeClr val="bg1"/>
                </a:solidFill>
                <a:latin typeface="Times New Roman" panose="02020603050405020304" pitchFamily="18" charset="0"/>
                <a:ea typeface="黑体" panose="02010609060101010101" pitchFamily="2" charset="-122"/>
              </a:rPr>
              <a:t>责任</a:t>
            </a:r>
            <a:endParaRPr lang="zh-CN" altLang="en-US" sz="3600" b="1">
              <a:solidFill>
                <a:schemeClr val="bg1"/>
              </a:solidFill>
              <a:latin typeface="Times New Roman" panose="02020603050405020304" pitchFamily="18" charset="0"/>
              <a:ea typeface="黑体" panose="02010609060101010101" pitchFamily="2" charset="-122"/>
            </a:endParaRPr>
          </a:p>
        </p:txBody>
      </p:sp>
      <p:grpSp>
        <p:nvGrpSpPr>
          <p:cNvPr id="100355" name="组合 62"/>
          <p:cNvGrpSpPr/>
          <p:nvPr/>
        </p:nvGrpSpPr>
        <p:grpSpPr bwMode="auto">
          <a:xfrm>
            <a:off x="395288" y="1268413"/>
            <a:ext cx="8064500" cy="1223962"/>
            <a:chOff x="576246" y="4104500"/>
            <a:chExt cx="2090738" cy="1397911"/>
          </a:xfrm>
        </p:grpSpPr>
        <p:grpSp>
          <p:nvGrpSpPr>
            <p:cNvPr id="100357" name="Group 11"/>
            <p:cNvGrpSpPr/>
            <p:nvPr/>
          </p:nvGrpSpPr>
          <p:grpSpPr bwMode="auto">
            <a:xfrm>
              <a:off x="576246" y="4104500"/>
              <a:ext cx="2090738" cy="1397911"/>
              <a:chOff x="4320" y="1228"/>
              <a:chExt cx="414" cy="344"/>
            </a:xfrm>
          </p:grpSpPr>
          <p:sp>
            <p:nvSpPr>
              <p:cNvPr id="32" name="AutoShape 12"/>
              <p:cNvSpPr>
                <a:spLocks noChangeArrowheads="1"/>
              </p:cNvSpPr>
              <p:nvPr/>
            </p:nvSpPr>
            <p:spPr bwMode="gray">
              <a:xfrm>
                <a:off x="4320" y="1228"/>
                <a:ext cx="414" cy="344"/>
              </a:xfrm>
              <a:prstGeom prst="roundRect">
                <a:avLst>
                  <a:gd name="adj" fmla="val 11921"/>
                </a:avLst>
              </a:prstGeom>
              <a:gradFill rotWithShape="1">
                <a:gsLst>
                  <a:gs pos="0">
                    <a:srgbClr val="C0504D"/>
                  </a:gs>
                  <a:gs pos="100000">
                    <a:srgbClr val="C0504D">
                      <a:gamma/>
                      <a:shade val="69804"/>
                      <a:invGamma/>
                    </a:srgbClr>
                  </a:gs>
                </a:gsLst>
                <a:lin ang="5400000" scaled="1"/>
              </a:gradFill>
              <a:ln w="25400">
                <a:solidFill>
                  <a:srgbClr val="FFFFFF"/>
                </a:solidFill>
                <a:round/>
              </a:ln>
              <a:effectLst>
                <a:outerShdw dist="53882" dir="2700000" algn="ctr" rotWithShape="0">
                  <a:srgbClr val="000000">
                    <a:alpha val="50000"/>
                  </a:srgbClr>
                </a:outerShdw>
              </a:effectLst>
            </p:spPr>
            <p:txBody>
              <a:bodyPr wrap="none" anchor="ctr"/>
              <a:lstStyle/>
              <a:p>
                <a:pPr eaLnBrk="1" fontAlgn="auto" hangingPunct="1">
                  <a:spcBef>
                    <a:spcPts val="0"/>
                  </a:spcBef>
                  <a:spcAft>
                    <a:spcPts val="0"/>
                  </a:spcAft>
                  <a:defRPr/>
                </a:pPr>
                <a:endParaRPr lang="zh-CN" altLang="en-US" kern="0">
                  <a:solidFill>
                    <a:sysClr val="windowText" lastClr="000000"/>
                  </a:solidFill>
                  <a:latin typeface="Times New Roman" panose="02020603050405020304" pitchFamily="18" charset="0"/>
                  <a:ea typeface="黑体" panose="02010609060101010101" pitchFamily="2" charset="-122"/>
                </a:endParaRPr>
              </a:p>
            </p:txBody>
          </p:sp>
          <p:sp>
            <p:nvSpPr>
              <p:cNvPr id="33" name="Freeform 13"/>
              <p:cNvSpPr/>
              <p:nvPr/>
            </p:nvSpPr>
            <p:spPr bwMode="gray">
              <a:xfrm>
                <a:off x="4327" y="1253"/>
                <a:ext cx="104" cy="156"/>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C0504D">
                      <a:gamma/>
                      <a:tint val="48627"/>
                      <a:invGamma/>
                    </a:srgbClr>
                  </a:gs>
                  <a:gs pos="50000">
                    <a:srgbClr val="C0504D">
                      <a:alpha val="0"/>
                    </a:srgbClr>
                  </a:gs>
                  <a:gs pos="100000">
                    <a:srgbClr val="C0504D">
                      <a:gamma/>
                      <a:tint val="48627"/>
                      <a:invGamma/>
                    </a:srgbClr>
                  </a:gs>
                </a:gsLst>
                <a:lin ang="2700000" scaled="1"/>
              </a:gradFill>
              <a:ln w="0">
                <a:noFill/>
                <a:prstDash val="solid"/>
                <a:round/>
              </a:ln>
            </p:spPr>
            <p:txBody>
              <a:bodyPr/>
              <a:lstStyle/>
              <a:p>
                <a:pPr eaLnBrk="1" fontAlgn="auto" hangingPunct="1">
                  <a:spcBef>
                    <a:spcPts val="0"/>
                  </a:spcBef>
                  <a:spcAft>
                    <a:spcPts val="0"/>
                  </a:spcAft>
                  <a:defRPr/>
                </a:pPr>
                <a:endParaRPr lang="zh-CN" altLang="en-US" kern="0">
                  <a:solidFill>
                    <a:sysClr val="windowText" lastClr="000000"/>
                  </a:solidFill>
                  <a:latin typeface="Times New Roman" panose="02020603050405020304" pitchFamily="18" charset="0"/>
                  <a:ea typeface="黑体" panose="02010609060101010101" pitchFamily="2" charset="-122"/>
                </a:endParaRPr>
              </a:p>
            </p:txBody>
          </p:sp>
        </p:grpSp>
        <p:sp>
          <p:nvSpPr>
            <p:cNvPr id="100358" name="Rectangle 22"/>
            <p:cNvSpPr>
              <a:spLocks noChangeArrowheads="1"/>
            </p:cNvSpPr>
            <p:nvPr/>
          </p:nvSpPr>
          <p:spPr bwMode="auto">
            <a:xfrm>
              <a:off x="714469" y="4340011"/>
              <a:ext cx="1933575" cy="44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latinLnBrk="1" hangingPunct="1"/>
              <a:r>
                <a:rPr lang="zh-CN" altLang="en-US" sz="2800" b="1">
                  <a:solidFill>
                    <a:schemeClr val="bg1"/>
                  </a:solidFill>
                  <a:latin typeface="Times New Roman" panose="02020603050405020304" pitchFamily="18" charset="0"/>
                  <a:ea typeface="黑体" panose="02010609060101010101" pitchFamily="2" charset="-122"/>
                </a:rPr>
                <a:t>所有安全策略的一个潜在基本原则：</a:t>
              </a:r>
              <a:r>
                <a:rPr lang="zh-CN" altLang="en-US" sz="2800" b="1">
                  <a:solidFill>
                    <a:srgbClr val="FFFF00"/>
                  </a:solidFill>
                  <a:latin typeface="Times New Roman" panose="02020603050405020304" pitchFamily="18" charset="0"/>
                  <a:ea typeface="黑体" panose="02010609060101010101" pitchFamily="2" charset="-122"/>
                </a:rPr>
                <a:t>责任</a:t>
              </a:r>
              <a:endParaRPr lang="zh-CN" altLang="en-US" sz="2800" b="1">
                <a:solidFill>
                  <a:srgbClr val="FFFF00"/>
                </a:solidFill>
                <a:latin typeface="Times New Roman" panose="02020603050405020304" pitchFamily="18" charset="0"/>
                <a:ea typeface="黑体" panose="02010609060101010101" pitchFamily="2" charset="-122"/>
              </a:endParaRPr>
            </a:p>
          </p:txBody>
        </p:sp>
      </p:grpSp>
      <p:sp>
        <p:nvSpPr>
          <p:cNvPr id="9" name="Rectangle 3"/>
          <p:cNvSpPr txBox="1">
            <a:spLocks noChangeArrowheads="1"/>
          </p:cNvSpPr>
          <p:nvPr/>
        </p:nvSpPr>
        <p:spPr bwMode="auto">
          <a:xfrm>
            <a:off x="107950" y="2781300"/>
            <a:ext cx="8496300" cy="857250"/>
          </a:xfrm>
          <a:prstGeom prst="rect">
            <a:avLst/>
          </a:prstGeom>
          <a:noFill/>
          <a:ln w="9525">
            <a:noFill/>
            <a:miter lim="800000"/>
          </a:ln>
        </p:spPr>
        <p:txBody>
          <a:bodyPr/>
          <a:lstStyle/>
          <a:p>
            <a:pPr marL="889000" lvl="1" indent="-440055" latinLnBrk="1">
              <a:spcBef>
                <a:spcPts val="700"/>
              </a:spcBef>
              <a:buClr>
                <a:srgbClr val="6699FF"/>
              </a:buClr>
              <a:buFontTx/>
              <a:buBlip>
                <a:blip r:embed="rId1"/>
              </a:buBlip>
              <a:defRPr/>
            </a:pPr>
            <a:r>
              <a:rPr kumimoji="1" lang="zh-CN" altLang="en-US" sz="2400" kern="0" dirty="0">
                <a:solidFill>
                  <a:srgbClr val="0000CC"/>
                </a:solidFill>
                <a:latin typeface="Times New Roman" panose="02020603050405020304" pitchFamily="18" charset="0"/>
                <a:ea typeface="黑体" panose="02010609060101010101" pitchFamily="2" charset="-122"/>
              </a:rPr>
              <a:t>执行任务时，受到安全策略约束的任何个体需要对其行为负责；</a:t>
            </a:r>
            <a:endParaRPr kumimoji="1" lang="en-US" altLang="zh-CN" sz="2400" kern="0" dirty="0">
              <a:solidFill>
                <a:srgbClr val="0000CC"/>
              </a:solidFill>
              <a:latin typeface="Times New Roman" panose="02020603050405020304" pitchFamily="18" charset="0"/>
              <a:ea typeface="黑体" panose="02010609060101010101" pitchFamily="2" charset="-122"/>
            </a:endParaRPr>
          </a:p>
          <a:p>
            <a:pPr marL="889000" lvl="1" indent="-440055" latinLnBrk="1">
              <a:spcBef>
                <a:spcPts val="700"/>
              </a:spcBef>
              <a:buClr>
                <a:srgbClr val="6699FF"/>
              </a:buClr>
              <a:buFontTx/>
              <a:buBlip>
                <a:blip r:embed="rId1"/>
              </a:buBlip>
              <a:defRPr/>
            </a:pPr>
            <a:r>
              <a:rPr kumimoji="1" lang="zh-CN" altLang="en-US" sz="2400" kern="0" dirty="0">
                <a:solidFill>
                  <a:srgbClr val="0000CC"/>
                </a:solidFill>
                <a:latin typeface="Times New Roman" panose="02020603050405020304" pitchFamily="18" charset="0"/>
                <a:ea typeface="黑体" panose="02010609060101010101" pitchFamily="2" charset="-122"/>
              </a:rPr>
              <a:t>某些网络安全防护措施，如对人员的身份及采用这些身份从事的相关活动进行认证，都直接支持这一原则。</a:t>
            </a:r>
            <a:endParaRPr kumimoji="1" lang="en-US" altLang="zh-CN" sz="2400" kern="0" dirty="0">
              <a:solidFill>
                <a:srgbClr val="0000CC"/>
              </a:solidFill>
              <a:latin typeface="Times New Roman" panose="02020603050405020304" pitchFamily="18" charset="0"/>
              <a:ea typeface="黑体" panose="02010609060101010101" pitchFamily="2" charset="-122"/>
            </a:endParaRPr>
          </a:p>
          <a:p>
            <a:pPr marL="889000" lvl="1" indent="-440055" latinLnBrk="1">
              <a:spcBef>
                <a:spcPts val="700"/>
              </a:spcBef>
              <a:buClr>
                <a:srgbClr val="6699FF"/>
              </a:buClr>
              <a:buFontTx/>
              <a:buBlip>
                <a:blip r:embed="rId1"/>
              </a:buBlip>
              <a:defRPr/>
            </a:pPr>
            <a:endParaRPr kumimoji="1" lang="zh-CN" altLang="en-US" sz="2400" kern="0" dirty="0">
              <a:solidFill>
                <a:srgbClr val="0000CC"/>
              </a:solidFill>
              <a:latin typeface="Times New Roman" panose="02020603050405020304" pitchFamily="18" charset="0"/>
              <a:ea typeface="黑体" panose="02010609060101010101" pitchFamily="2" charset="-122"/>
            </a:endParaRPr>
          </a:p>
        </p:txBody>
      </p:sp>
    </p:spTree>
  </p:cSld>
  <p:clrMapOvr>
    <a:masterClrMapping/>
  </p:clrMapOvr>
  <p:transition>
    <p:pull dir="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idx="4294967295"/>
          </p:nvPr>
        </p:nvSpPr>
        <p:spPr>
          <a:xfrm>
            <a:off x="0" y="0"/>
            <a:ext cx="9144000" cy="1143000"/>
          </a:xfrm>
        </p:spPr>
        <p:txBody>
          <a:bodyPr/>
          <a:lstStyle/>
          <a:p>
            <a:r>
              <a:rPr lang="zh-CN" altLang="en-US" sz="4000">
                <a:latin typeface="黑体" panose="02010609060101010101" pitchFamily="2" charset="-122"/>
                <a:ea typeface="黑体" panose="02010609060101010101" pitchFamily="2" charset="-122"/>
              </a:rPr>
              <a:t>第</a:t>
            </a:r>
            <a:r>
              <a:rPr lang="en-US" altLang="zh-CN" sz="4000">
                <a:latin typeface="黑体" panose="02010609060101010101" pitchFamily="2" charset="-122"/>
                <a:ea typeface="黑体" panose="02010609060101010101" pitchFamily="2" charset="-122"/>
              </a:rPr>
              <a:t>1</a:t>
            </a:r>
            <a:r>
              <a:rPr lang="zh-CN" altLang="en-US" sz="4000">
                <a:latin typeface="黑体" panose="02010609060101010101" pitchFamily="2" charset="-122"/>
                <a:ea typeface="黑体" panose="02010609060101010101" pitchFamily="2" charset="-122"/>
              </a:rPr>
              <a:t>章  网络安全基础</a:t>
            </a:r>
            <a:endParaRPr lang="zh-CN" altLang="en-US" sz="4000">
              <a:latin typeface="黑体" panose="02010609060101010101" pitchFamily="2" charset="-122"/>
              <a:ea typeface="黑体" panose="02010609060101010101" pitchFamily="2" charset="-122"/>
            </a:endParaRPr>
          </a:p>
        </p:txBody>
      </p:sp>
      <p:grpSp>
        <p:nvGrpSpPr>
          <p:cNvPr id="102403" name="Group 11"/>
          <p:cNvGrpSpPr/>
          <p:nvPr/>
        </p:nvGrpSpPr>
        <p:grpSpPr bwMode="auto">
          <a:xfrm>
            <a:off x="915988" y="1928813"/>
            <a:ext cx="7227887" cy="647700"/>
            <a:chOff x="385" y="1162"/>
            <a:chExt cx="4309" cy="399"/>
          </a:xfrm>
        </p:grpSpPr>
        <p:sp>
          <p:nvSpPr>
            <p:cNvPr id="102456" name="AutoShape 12"/>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102457" name="Group 13"/>
            <p:cNvGrpSpPr/>
            <p:nvPr/>
          </p:nvGrpSpPr>
          <p:grpSpPr bwMode="auto">
            <a:xfrm>
              <a:off x="385" y="1162"/>
              <a:ext cx="614" cy="389"/>
              <a:chOff x="720" y="960"/>
              <a:chExt cx="987" cy="795"/>
            </a:xfrm>
          </p:grpSpPr>
          <p:sp>
            <p:nvSpPr>
              <p:cNvPr id="102460" name="Oval 14"/>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02461" name="Oval 15"/>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02462" name="Oval 16"/>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102458" name="Text Box 17"/>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网络安全需求</a:t>
              </a:r>
              <a:endParaRPr lang="zh-CN" altLang="en-US" sz="3600">
                <a:solidFill>
                  <a:srgbClr val="000099"/>
                </a:solidFill>
                <a:latin typeface="Gulim" pitchFamily="34" charset="-127"/>
                <a:ea typeface="黑体" panose="02010609060101010101" pitchFamily="2" charset="-122"/>
              </a:endParaRPr>
            </a:p>
          </p:txBody>
        </p:sp>
        <p:sp>
          <p:nvSpPr>
            <p:cNvPr id="102459" name="Text Box 18"/>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二</a:t>
              </a:r>
              <a:endParaRPr lang="zh-CN" altLang="en-US" sz="3200">
                <a:solidFill>
                  <a:srgbClr val="FFFFFF"/>
                </a:solidFill>
                <a:ea typeface="黑体" panose="02010609060101010101" pitchFamily="2" charset="-122"/>
              </a:endParaRPr>
            </a:p>
          </p:txBody>
        </p:sp>
      </p:grpSp>
      <p:grpSp>
        <p:nvGrpSpPr>
          <p:cNvPr id="102404" name="Group 19"/>
          <p:cNvGrpSpPr/>
          <p:nvPr/>
        </p:nvGrpSpPr>
        <p:grpSpPr bwMode="auto">
          <a:xfrm>
            <a:off x="900113" y="2714625"/>
            <a:ext cx="7227887" cy="631825"/>
            <a:chOff x="385" y="1162"/>
            <a:chExt cx="4309" cy="389"/>
          </a:xfrm>
        </p:grpSpPr>
        <p:sp>
          <p:nvSpPr>
            <p:cNvPr id="102450" name="AutoShape 20"/>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102451" name="Group 21"/>
            <p:cNvGrpSpPr/>
            <p:nvPr/>
          </p:nvGrpSpPr>
          <p:grpSpPr bwMode="auto">
            <a:xfrm>
              <a:off x="385" y="1162"/>
              <a:ext cx="614" cy="389"/>
              <a:chOff x="720" y="960"/>
              <a:chExt cx="987" cy="795"/>
            </a:xfrm>
          </p:grpSpPr>
          <p:sp>
            <p:nvSpPr>
              <p:cNvPr id="102453" name="Oval 22"/>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02454" name="Oval 23"/>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02455" name="Oval 24"/>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102452" name="Text Box 26"/>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三</a:t>
              </a:r>
              <a:endParaRPr lang="zh-CN" altLang="en-US" sz="3200">
                <a:solidFill>
                  <a:srgbClr val="FFFFFF"/>
                </a:solidFill>
                <a:ea typeface="黑体" panose="02010609060101010101" pitchFamily="2" charset="-122"/>
              </a:endParaRPr>
            </a:p>
          </p:txBody>
        </p:sp>
      </p:grpSp>
      <p:grpSp>
        <p:nvGrpSpPr>
          <p:cNvPr id="102405" name="Group 27"/>
          <p:cNvGrpSpPr/>
          <p:nvPr/>
        </p:nvGrpSpPr>
        <p:grpSpPr bwMode="auto">
          <a:xfrm>
            <a:off x="900113" y="3571875"/>
            <a:ext cx="7227887" cy="647700"/>
            <a:chOff x="385" y="1162"/>
            <a:chExt cx="4309" cy="399"/>
          </a:xfrm>
        </p:grpSpPr>
        <p:sp>
          <p:nvSpPr>
            <p:cNvPr id="102443" name="AutoShape 28"/>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102444" name="Group 29"/>
            <p:cNvGrpSpPr/>
            <p:nvPr/>
          </p:nvGrpSpPr>
          <p:grpSpPr bwMode="auto">
            <a:xfrm>
              <a:off x="385" y="1162"/>
              <a:ext cx="614" cy="389"/>
              <a:chOff x="720" y="960"/>
              <a:chExt cx="987" cy="795"/>
            </a:xfrm>
          </p:grpSpPr>
          <p:sp>
            <p:nvSpPr>
              <p:cNvPr id="102447" name="Oval 30"/>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02448" name="Oval 31"/>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02449" name="Oval 32"/>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102445" name="Text Box 33"/>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en-US" altLang="zh-CN" sz="3200">
                  <a:solidFill>
                    <a:srgbClr val="000099"/>
                  </a:solidFill>
                  <a:latin typeface="Times New Roman" panose="02020603050405020304" pitchFamily="18" charset="0"/>
                  <a:ea typeface="黑体" panose="02010609060101010101" pitchFamily="2" charset="-122"/>
                </a:rPr>
                <a:t> </a:t>
              </a:r>
              <a:endParaRPr lang="zh-CN" altLang="en-US" sz="3200">
                <a:solidFill>
                  <a:srgbClr val="000099"/>
                </a:solidFill>
                <a:latin typeface="Gulim" pitchFamily="34" charset="-127"/>
                <a:ea typeface="黑体" panose="02010609060101010101" pitchFamily="2" charset="-122"/>
              </a:endParaRPr>
            </a:p>
          </p:txBody>
        </p:sp>
        <p:sp>
          <p:nvSpPr>
            <p:cNvPr id="102446" name="Text Box 34"/>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四</a:t>
              </a:r>
              <a:endParaRPr lang="zh-CN" altLang="en-US" sz="3200">
                <a:solidFill>
                  <a:srgbClr val="FFFFFF"/>
                </a:solidFill>
                <a:ea typeface="黑体" panose="02010609060101010101" pitchFamily="2" charset="-122"/>
              </a:endParaRPr>
            </a:p>
          </p:txBody>
        </p:sp>
      </p:grpSp>
      <p:grpSp>
        <p:nvGrpSpPr>
          <p:cNvPr id="102406" name="Group 19"/>
          <p:cNvGrpSpPr/>
          <p:nvPr/>
        </p:nvGrpSpPr>
        <p:grpSpPr bwMode="auto">
          <a:xfrm>
            <a:off x="928688" y="1214438"/>
            <a:ext cx="7162800" cy="604837"/>
            <a:chOff x="385" y="1162"/>
            <a:chExt cx="4309" cy="410"/>
          </a:xfrm>
        </p:grpSpPr>
        <p:sp>
          <p:nvSpPr>
            <p:cNvPr id="102436" name="AutoShape 20"/>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102437" name="Group 21"/>
            <p:cNvGrpSpPr/>
            <p:nvPr/>
          </p:nvGrpSpPr>
          <p:grpSpPr bwMode="auto">
            <a:xfrm>
              <a:off x="385" y="1162"/>
              <a:ext cx="614" cy="389"/>
              <a:chOff x="720" y="960"/>
              <a:chExt cx="987" cy="795"/>
            </a:xfrm>
          </p:grpSpPr>
          <p:sp>
            <p:nvSpPr>
              <p:cNvPr id="102440" name="Oval 22"/>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02441" name="Oval 23"/>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02442" name="Oval 24"/>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102438" name="Text Box 25"/>
            <p:cNvSpPr txBox="1">
              <a:spLocks noChangeArrowheads="1"/>
            </p:cNvSpPr>
            <p:nvPr/>
          </p:nvSpPr>
          <p:spPr bwMode="auto">
            <a:xfrm>
              <a:off x="987" y="1162"/>
              <a:ext cx="3694"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引言</a:t>
              </a:r>
              <a:endParaRPr lang="zh-CN" altLang="en-US" sz="3600">
                <a:solidFill>
                  <a:srgbClr val="000099"/>
                </a:solidFill>
                <a:latin typeface="Gulim" pitchFamily="34" charset="-127"/>
                <a:ea typeface="黑体" panose="02010609060101010101" pitchFamily="2" charset="-122"/>
              </a:endParaRPr>
            </a:p>
          </p:txBody>
        </p:sp>
        <p:sp>
          <p:nvSpPr>
            <p:cNvPr id="102439" name="Text Box 26"/>
            <p:cNvSpPr txBox="1">
              <a:spLocks noChangeArrowheads="1"/>
            </p:cNvSpPr>
            <p:nvPr/>
          </p:nvSpPr>
          <p:spPr bwMode="auto">
            <a:xfrm>
              <a:off x="561" y="1175"/>
              <a:ext cx="35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一</a:t>
              </a:r>
              <a:endParaRPr lang="zh-CN" altLang="en-US" sz="3200">
                <a:solidFill>
                  <a:srgbClr val="FFFFFF"/>
                </a:solidFill>
                <a:ea typeface="黑体" panose="02010609060101010101" pitchFamily="2" charset="-122"/>
              </a:endParaRPr>
            </a:p>
          </p:txBody>
        </p:sp>
      </p:grpSp>
      <p:grpSp>
        <p:nvGrpSpPr>
          <p:cNvPr id="102407" name="Group 27"/>
          <p:cNvGrpSpPr/>
          <p:nvPr/>
        </p:nvGrpSpPr>
        <p:grpSpPr bwMode="auto">
          <a:xfrm>
            <a:off x="857250" y="4429125"/>
            <a:ext cx="7227888" cy="647700"/>
            <a:chOff x="385" y="1162"/>
            <a:chExt cx="4309" cy="399"/>
          </a:xfrm>
        </p:grpSpPr>
        <p:sp>
          <p:nvSpPr>
            <p:cNvPr id="102429" name="AutoShape 28"/>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102430" name="Group 29"/>
            <p:cNvGrpSpPr/>
            <p:nvPr/>
          </p:nvGrpSpPr>
          <p:grpSpPr bwMode="auto">
            <a:xfrm>
              <a:off x="385" y="1162"/>
              <a:ext cx="614" cy="389"/>
              <a:chOff x="720" y="960"/>
              <a:chExt cx="987" cy="795"/>
            </a:xfrm>
          </p:grpSpPr>
          <p:sp>
            <p:nvSpPr>
              <p:cNvPr id="102433" name="Oval 30"/>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02434" name="Oval 31"/>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02435" name="Oval 32"/>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102431" name="Text Box 33"/>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endParaRPr lang="zh-CN" altLang="en-US" sz="3200">
                <a:solidFill>
                  <a:srgbClr val="000099"/>
                </a:solidFill>
                <a:latin typeface="Gulim" pitchFamily="34" charset="-127"/>
                <a:ea typeface="黑体" panose="02010609060101010101" pitchFamily="2" charset="-122"/>
              </a:endParaRPr>
            </a:p>
          </p:txBody>
        </p:sp>
        <p:sp>
          <p:nvSpPr>
            <p:cNvPr id="102432" name="Text Box 34"/>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五</a:t>
              </a:r>
              <a:endParaRPr lang="zh-CN" altLang="en-US" sz="3200">
                <a:solidFill>
                  <a:srgbClr val="FFFFFF"/>
                </a:solidFill>
                <a:ea typeface="黑体" panose="02010609060101010101" pitchFamily="2" charset="-122"/>
              </a:endParaRPr>
            </a:p>
          </p:txBody>
        </p:sp>
      </p:grpSp>
      <p:grpSp>
        <p:nvGrpSpPr>
          <p:cNvPr id="102408" name="Group 27"/>
          <p:cNvGrpSpPr/>
          <p:nvPr/>
        </p:nvGrpSpPr>
        <p:grpSpPr bwMode="auto">
          <a:xfrm>
            <a:off x="915988" y="5286375"/>
            <a:ext cx="7227887" cy="647700"/>
            <a:chOff x="385" y="1162"/>
            <a:chExt cx="4309" cy="399"/>
          </a:xfrm>
        </p:grpSpPr>
        <p:sp>
          <p:nvSpPr>
            <p:cNvPr id="102422" name="AutoShape 28"/>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102423" name="Group 29"/>
            <p:cNvGrpSpPr/>
            <p:nvPr/>
          </p:nvGrpSpPr>
          <p:grpSpPr bwMode="auto">
            <a:xfrm>
              <a:off x="385" y="1162"/>
              <a:ext cx="614" cy="389"/>
              <a:chOff x="720" y="960"/>
              <a:chExt cx="987" cy="795"/>
            </a:xfrm>
          </p:grpSpPr>
          <p:sp>
            <p:nvSpPr>
              <p:cNvPr id="102426" name="Oval 30"/>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02427" name="Oval 31"/>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02428" name="Oval 32"/>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102424" name="Text Box 33"/>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网络攻击的常见形式</a:t>
              </a:r>
              <a:endParaRPr lang="zh-CN" altLang="en-US" sz="3200">
                <a:solidFill>
                  <a:srgbClr val="000099"/>
                </a:solidFill>
                <a:latin typeface="Gulim" pitchFamily="34" charset="-127"/>
                <a:ea typeface="黑体" panose="02010609060101010101" pitchFamily="2" charset="-122"/>
              </a:endParaRPr>
            </a:p>
          </p:txBody>
        </p:sp>
        <p:sp>
          <p:nvSpPr>
            <p:cNvPr id="102425" name="Text Box 34"/>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六</a:t>
              </a:r>
              <a:endParaRPr lang="zh-CN" altLang="en-US" sz="3200">
                <a:solidFill>
                  <a:srgbClr val="FFFFFF"/>
                </a:solidFill>
                <a:ea typeface="黑体" panose="02010609060101010101" pitchFamily="2" charset="-122"/>
              </a:endParaRPr>
            </a:p>
          </p:txBody>
        </p:sp>
      </p:grpSp>
      <p:grpSp>
        <p:nvGrpSpPr>
          <p:cNvPr id="102409" name="Group 27"/>
          <p:cNvGrpSpPr/>
          <p:nvPr/>
        </p:nvGrpSpPr>
        <p:grpSpPr bwMode="auto">
          <a:xfrm>
            <a:off x="928688" y="6072188"/>
            <a:ext cx="7227887" cy="647700"/>
            <a:chOff x="385" y="1162"/>
            <a:chExt cx="4309" cy="399"/>
          </a:xfrm>
        </p:grpSpPr>
        <p:sp>
          <p:nvSpPr>
            <p:cNvPr id="102415" name="AutoShape 28"/>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102416" name="Group 29"/>
            <p:cNvGrpSpPr/>
            <p:nvPr/>
          </p:nvGrpSpPr>
          <p:grpSpPr bwMode="auto">
            <a:xfrm>
              <a:off x="385" y="1162"/>
              <a:ext cx="614" cy="389"/>
              <a:chOff x="720" y="960"/>
              <a:chExt cx="987" cy="795"/>
            </a:xfrm>
          </p:grpSpPr>
          <p:sp>
            <p:nvSpPr>
              <p:cNvPr id="102419" name="Oval 30"/>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02420" name="Oval 31"/>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02421" name="Oval 32"/>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102417" name="Text Box 33"/>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开放式系统互联安全体系结构</a:t>
              </a:r>
              <a:endParaRPr lang="zh-CN" altLang="en-US" sz="3200">
                <a:solidFill>
                  <a:srgbClr val="000099"/>
                </a:solidFill>
                <a:latin typeface="Gulim" pitchFamily="34" charset="-127"/>
                <a:ea typeface="黑体" panose="02010609060101010101" pitchFamily="2" charset="-122"/>
              </a:endParaRPr>
            </a:p>
          </p:txBody>
        </p:sp>
        <p:sp>
          <p:nvSpPr>
            <p:cNvPr id="102418" name="Text Box 34"/>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七</a:t>
              </a:r>
              <a:endParaRPr lang="zh-CN" altLang="en-US" sz="3200">
                <a:solidFill>
                  <a:srgbClr val="FFFFFF"/>
                </a:solidFill>
                <a:ea typeface="黑体" panose="02010609060101010101" pitchFamily="2" charset="-122"/>
              </a:endParaRPr>
            </a:p>
          </p:txBody>
        </p:sp>
      </p:grpSp>
      <p:sp>
        <p:nvSpPr>
          <p:cNvPr id="102410" name="Text Box 25"/>
          <p:cNvSpPr txBox="1">
            <a:spLocks noChangeArrowheads="1"/>
          </p:cNvSpPr>
          <p:nvPr/>
        </p:nvSpPr>
        <p:spPr bwMode="auto">
          <a:xfrm>
            <a:off x="1857375" y="4500563"/>
            <a:ext cx="6196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 安全攻击的分类</a:t>
            </a:r>
            <a:endParaRPr lang="zh-CN" altLang="en-US" sz="3600">
              <a:solidFill>
                <a:srgbClr val="000099"/>
              </a:solidFill>
              <a:latin typeface="Gulim" pitchFamily="34" charset="-127"/>
              <a:ea typeface="黑体" panose="02010609060101010101" pitchFamily="2" charset="-122"/>
            </a:endParaRPr>
          </a:p>
        </p:txBody>
      </p:sp>
      <p:sp>
        <p:nvSpPr>
          <p:cNvPr id="102411" name="Text Box 17"/>
          <p:cNvSpPr txBox="1">
            <a:spLocks noChangeArrowheads="1"/>
          </p:cNvSpPr>
          <p:nvPr/>
        </p:nvSpPr>
        <p:spPr bwMode="auto">
          <a:xfrm>
            <a:off x="2000250" y="2786063"/>
            <a:ext cx="6196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安全威胁与防护措施</a:t>
            </a:r>
            <a:endParaRPr lang="zh-CN" altLang="en-US" sz="3600">
              <a:solidFill>
                <a:srgbClr val="000099"/>
              </a:solidFill>
              <a:latin typeface="Gulim" pitchFamily="34" charset="-127"/>
              <a:ea typeface="黑体" panose="02010609060101010101" pitchFamily="2" charset="-122"/>
            </a:endParaRPr>
          </a:p>
        </p:txBody>
      </p:sp>
      <p:sp>
        <p:nvSpPr>
          <p:cNvPr id="102412" name="Text Box 17"/>
          <p:cNvSpPr txBox="1">
            <a:spLocks noChangeArrowheads="1"/>
          </p:cNvSpPr>
          <p:nvPr/>
        </p:nvSpPr>
        <p:spPr bwMode="auto">
          <a:xfrm>
            <a:off x="2000250" y="3643313"/>
            <a:ext cx="6196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网络安全策略</a:t>
            </a:r>
            <a:endParaRPr lang="zh-CN" altLang="en-US" sz="3600">
              <a:solidFill>
                <a:srgbClr val="000099"/>
              </a:solidFill>
              <a:latin typeface="Gulim" pitchFamily="34" charset="-127"/>
              <a:ea typeface="黑体" panose="02010609060101010101" pitchFamily="2" charset="-122"/>
            </a:endParaRPr>
          </a:p>
        </p:txBody>
      </p:sp>
      <p:sp>
        <p:nvSpPr>
          <p:cNvPr id="102413" name="Rectangle 43"/>
          <p:cNvSpPr>
            <a:spLocks noChangeArrowheads="1"/>
          </p:cNvSpPr>
          <p:nvPr/>
        </p:nvSpPr>
        <p:spPr bwMode="auto">
          <a:xfrm>
            <a:off x="571500" y="1143000"/>
            <a:ext cx="7786688" cy="3214688"/>
          </a:xfrm>
          <a:prstGeom prst="rect">
            <a:avLst/>
          </a:prstGeom>
          <a:solidFill>
            <a:schemeClr val="bg1">
              <a:alpha val="74901"/>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en-US" altLang="zh-CN">
              <a:latin typeface="Gulim" pitchFamily="34" charset="-127"/>
            </a:endParaRPr>
          </a:p>
        </p:txBody>
      </p:sp>
      <p:sp>
        <p:nvSpPr>
          <p:cNvPr id="102414" name="Rectangle 43"/>
          <p:cNvSpPr>
            <a:spLocks noChangeArrowheads="1"/>
          </p:cNvSpPr>
          <p:nvPr/>
        </p:nvSpPr>
        <p:spPr bwMode="auto">
          <a:xfrm>
            <a:off x="642938" y="5143500"/>
            <a:ext cx="7643812" cy="1714500"/>
          </a:xfrm>
          <a:prstGeom prst="rect">
            <a:avLst/>
          </a:prstGeom>
          <a:solidFill>
            <a:schemeClr val="bg1">
              <a:alpha val="74901"/>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en-US" altLang="zh-CN">
              <a:latin typeface="Gulim" pitchFamily="34" charset="-127"/>
            </a:endParaRPr>
          </a:p>
        </p:txBody>
      </p:sp>
    </p:spTree>
  </p:cSld>
  <p:clrMapOvr>
    <a:masterClrMapping/>
  </p:clrMapOvr>
  <p:transition>
    <p:pull dir="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450" name="Group 27"/>
          <p:cNvGrpSpPr/>
          <p:nvPr/>
        </p:nvGrpSpPr>
        <p:grpSpPr bwMode="auto">
          <a:xfrm>
            <a:off x="-107950" y="4149725"/>
            <a:ext cx="8999538" cy="2449513"/>
            <a:chOff x="-68" y="2614"/>
            <a:chExt cx="5669" cy="1543"/>
          </a:xfrm>
        </p:grpSpPr>
        <p:sp>
          <p:nvSpPr>
            <p:cNvPr id="104453" name="Rectangle 4"/>
            <p:cNvSpPr>
              <a:spLocks noChangeArrowheads="1"/>
            </p:cNvSpPr>
            <p:nvPr/>
          </p:nvSpPr>
          <p:spPr bwMode="auto">
            <a:xfrm>
              <a:off x="567" y="2614"/>
              <a:ext cx="1134" cy="545"/>
            </a:xfrm>
            <a:prstGeom prst="rect">
              <a:avLst/>
            </a:prstGeom>
            <a:solidFill>
              <a:srgbClr val="CCCCFF"/>
            </a:solidFill>
            <a:ln w="9525">
              <a:solidFill>
                <a:schemeClr val="tx1"/>
              </a:solidFill>
              <a:miter lim="800000"/>
            </a:ln>
          </p:spPr>
          <p:txBody>
            <a:bodyPr wrap="none"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latinLnBrk="0" hangingPunct="1">
                <a:spcBef>
                  <a:spcPct val="0"/>
                </a:spcBef>
                <a:buClrTx/>
                <a:buFont typeface="Arial" panose="020B0604020202020204" pitchFamily="34" charset="0"/>
                <a:buNone/>
              </a:pPr>
              <a:r>
                <a:rPr lang="zh-CN" altLang="en-US" sz="2400" b="1">
                  <a:solidFill>
                    <a:schemeClr val="tx2"/>
                  </a:solidFill>
                  <a:latin typeface="Arial" panose="020B0604020202020204" pitchFamily="34" charset="0"/>
                  <a:ea typeface="宋体" panose="02010600030101010101" pitchFamily="2" charset="-122"/>
                </a:rPr>
                <a:t>被动攻击</a:t>
              </a:r>
              <a:endParaRPr lang="zh-CN" altLang="en-US" sz="2400" b="1">
                <a:solidFill>
                  <a:schemeClr val="tx2"/>
                </a:solidFill>
                <a:latin typeface="Arial" panose="020B0604020202020204" pitchFamily="34" charset="0"/>
                <a:ea typeface="宋体" panose="02010600030101010101" pitchFamily="2" charset="-122"/>
              </a:endParaRPr>
            </a:p>
          </p:txBody>
        </p:sp>
        <p:sp>
          <p:nvSpPr>
            <p:cNvPr id="104454" name="Rectangle 5"/>
            <p:cNvSpPr>
              <a:spLocks noChangeArrowheads="1"/>
            </p:cNvSpPr>
            <p:nvPr/>
          </p:nvSpPr>
          <p:spPr bwMode="auto">
            <a:xfrm>
              <a:off x="3016" y="2614"/>
              <a:ext cx="1134" cy="545"/>
            </a:xfrm>
            <a:prstGeom prst="rect">
              <a:avLst/>
            </a:prstGeom>
            <a:solidFill>
              <a:srgbClr val="FFCC99"/>
            </a:solidFill>
            <a:ln w="9525">
              <a:solidFill>
                <a:schemeClr val="tx1"/>
              </a:solidFill>
              <a:miter lim="800000"/>
            </a:ln>
          </p:spPr>
          <p:txBody>
            <a:bodyPr wrap="none"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latinLnBrk="0" hangingPunct="1">
                <a:spcBef>
                  <a:spcPct val="0"/>
                </a:spcBef>
                <a:buClrTx/>
                <a:buFont typeface="Arial" panose="020B0604020202020204" pitchFamily="34" charset="0"/>
                <a:buNone/>
              </a:pPr>
              <a:r>
                <a:rPr lang="zh-CN" altLang="en-US" sz="2400" b="1">
                  <a:solidFill>
                    <a:schemeClr val="tx2"/>
                  </a:solidFill>
                  <a:latin typeface="Arial" panose="020B0604020202020204" pitchFamily="34" charset="0"/>
                  <a:ea typeface="宋体" panose="02010600030101010101" pitchFamily="2" charset="-122"/>
                </a:rPr>
                <a:t>主动攻击</a:t>
              </a:r>
              <a:endParaRPr lang="zh-CN" altLang="en-US" sz="2400" b="1">
                <a:solidFill>
                  <a:schemeClr val="tx2"/>
                </a:solidFill>
                <a:latin typeface="Arial" panose="020B0604020202020204" pitchFamily="34" charset="0"/>
                <a:ea typeface="宋体" panose="02010600030101010101" pitchFamily="2" charset="-122"/>
              </a:endParaRPr>
            </a:p>
          </p:txBody>
        </p:sp>
        <p:sp>
          <p:nvSpPr>
            <p:cNvPr id="104455" name="Rectangle 6"/>
            <p:cNvSpPr>
              <a:spLocks noChangeArrowheads="1"/>
            </p:cNvSpPr>
            <p:nvPr/>
          </p:nvSpPr>
          <p:spPr bwMode="auto">
            <a:xfrm>
              <a:off x="-68" y="3611"/>
              <a:ext cx="1168"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latinLnBrk="0" hangingPunct="1">
                <a:spcBef>
                  <a:spcPct val="0"/>
                </a:spcBef>
                <a:buClrTx/>
                <a:buFont typeface="Arial" panose="020B0604020202020204" pitchFamily="34" charset="0"/>
                <a:buNone/>
              </a:pPr>
              <a:r>
                <a:rPr lang="zh-CN" altLang="en-US" sz="2400" b="1">
                  <a:solidFill>
                    <a:schemeClr val="tx2"/>
                  </a:solidFill>
                  <a:latin typeface="Arial" panose="020B0604020202020204" pitchFamily="34" charset="0"/>
                  <a:ea typeface="宋体" panose="02010600030101010101" pitchFamily="2" charset="-122"/>
                </a:rPr>
                <a:t>窃听</a:t>
              </a:r>
              <a:endParaRPr lang="zh-CN" altLang="en-US" sz="2400" b="1">
                <a:solidFill>
                  <a:schemeClr val="tx2"/>
                </a:solidFill>
                <a:latin typeface="Arial" panose="020B0604020202020204" pitchFamily="34" charset="0"/>
                <a:ea typeface="宋体" panose="02010600030101010101" pitchFamily="2" charset="-122"/>
              </a:endParaRPr>
            </a:p>
          </p:txBody>
        </p:sp>
        <p:sp>
          <p:nvSpPr>
            <p:cNvPr id="104456" name="Line 7"/>
            <p:cNvSpPr>
              <a:spLocks noChangeShapeType="1"/>
            </p:cNvSpPr>
            <p:nvPr/>
          </p:nvSpPr>
          <p:spPr bwMode="auto">
            <a:xfrm flipH="1">
              <a:off x="612" y="3158"/>
              <a:ext cx="454" cy="454"/>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4457" name="Rectangle 13"/>
            <p:cNvSpPr>
              <a:spLocks noChangeArrowheads="1"/>
            </p:cNvSpPr>
            <p:nvPr/>
          </p:nvSpPr>
          <p:spPr bwMode="auto">
            <a:xfrm>
              <a:off x="748" y="3612"/>
              <a:ext cx="1134"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latinLnBrk="0" hangingPunct="1">
                <a:spcBef>
                  <a:spcPct val="0"/>
                </a:spcBef>
                <a:buClrTx/>
                <a:buFont typeface="Arial" panose="020B0604020202020204" pitchFamily="34" charset="0"/>
                <a:buNone/>
              </a:pPr>
              <a:r>
                <a:rPr lang="zh-CN" altLang="en-US" sz="2400" b="1">
                  <a:solidFill>
                    <a:schemeClr val="tx2"/>
                  </a:solidFill>
                  <a:latin typeface="Arial" panose="020B0604020202020204" pitchFamily="34" charset="0"/>
                  <a:ea typeface="宋体" panose="02010600030101010101" pitchFamily="2" charset="-122"/>
                </a:rPr>
                <a:t>流量分析</a:t>
              </a:r>
              <a:endParaRPr lang="zh-CN" altLang="en-US" sz="2400" b="1">
                <a:solidFill>
                  <a:schemeClr val="tx2"/>
                </a:solidFill>
                <a:latin typeface="Arial" panose="020B0604020202020204" pitchFamily="34" charset="0"/>
                <a:ea typeface="宋体" panose="02010600030101010101" pitchFamily="2" charset="-122"/>
              </a:endParaRPr>
            </a:p>
          </p:txBody>
        </p:sp>
        <p:sp>
          <p:nvSpPr>
            <p:cNvPr id="104458" name="Line 14"/>
            <p:cNvSpPr>
              <a:spLocks noChangeShapeType="1"/>
            </p:cNvSpPr>
            <p:nvPr/>
          </p:nvSpPr>
          <p:spPr bwMode="auto">
            <a:xfrm>
              <a:off x="1066" y="3159"/>
              <a:ext cx="363" cy="452"/>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4459" name="Rectangle 15"/>
            <p:cNvSpPr>
              <a:spLocks noChangeArrowheads="1"/>
            </p:cNvSpPr>
            <p:nvPr/>
          </p:nvSpPr>
          <p:spPr bwMode="auto">
            <a:xfrm>
              <a:off x="2108" y="3612"/>
              <a:ext cx="63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latinLnBrk="0" hangingPunct="1">
                <a:spcBef>
                  <a:spcPct val="0"/>
                </a:spcBef>
                <a:buClrTx/>
                <a:buFont typeface="Arial" panose="020B0604020202020204" pitchFamily="34" charset="0"/>
                <a:buNone/>
              </a:pPr>
              <a:r>
                <a:rPr lang="zh-CN" altLang="en-US" sz="2400" b="1">
                  <a:solidFill>
                    <a:srgbClr val="A50021"/>
                  </a:solidFill>
                  <a:latin typeface="Arial" panose="020B0604020202020204" pitchFamily="34" charset="0"/>
                  <a:ea typeface="宋体" panose="02010600030101010101" pitchFamily="2" charset="-122"/>
                </a:rPr>
                <a:t>重放</a:t>
              </a:r>
              <a:r>
                <a:rPr lang="en-US" altLang="zh-CN" sz="2400" b="1">
                  <a:solidFill>
                    <a:srgbClr val="A50021"/>
                  </a:solidFill>
                  <a:latin typeface="Arial" panose="020B0604020202020204" pitchFamily="34" charset="0"/>
                  <a:ea typeface="宋体" panose="02010600030101010101" pitchFamily="2" charset="-122"/>
                </a:rPr>
                <a:t>/</a:t>
              </a:r>
              <a:r>
                <a:rPr lang="zh-CN" altLang="en-US" sz="2400" b="1">
                  <a:solidFill>
                    <a:srgbClr val="A50021"/>
                  </a:solidFill>
                  <a:latin typeface="Arial" panose="020B0604020202020204" pitchFamily="34" charset="0"/>
                  <a:ea typeface="宋体" panose="02010600030101010101" pitchFamily="2" charset="-122"/>
                </a:rPr>
                <a:t>截获</a:t>
              </a:r>
              <a:endParaRPr lang="zh-CN" altLang="en-US" sz="2400" b="1">
                <a:solidFill>
                  <a:srgbClr val="A50021"/>
                </a:solidFill>
                <a:latin typeface="Arial" panose="020B0604020202020204" pitchFamily="34" charset="0"/>
                <a:ea typeface="宋体" panose="02010600030101010101" pitchFamily="2" charset="-122"/>
              </a:endParaRPr>
            </a:p>
          </p:txBody>
        </p:sp>
        <p:sp>
          <p:nvSpPr>
            <p:cNvPr id="104460" name="Line 16"/>
            <p:cNvSpPr>
              <a:spLocks noChangeShapeType="1"/>
            </p:cNvSpPr>
            <p:nvPr/>
          </p:nvSpPr>
          <p:spPr bwMode="auto">
            <a:xfrm flipH="1">
              <a:off x="2472" y="3159"/>
              <a:ext cx="1179" cy="589"/>
            </a:xfrm>
            <a:prstGeom prst="line">
              <a:avLst/>
            </a:prstGeom>
            <a:noFill/>
            <a:ln w="38100">
              <a:solidFill>
                <a:srgbClr val="A5002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4461" name="Rectangle 17"/>
            <p:cNvSpPr>
              <a:spLocks noChangeArrowheads="1"/>
            </p:cNvSpPr>
            <p:nvPr/>
          </p:nvSpPr>
          <p:spPr bwMode="auto">
            <a:xfrm>
              <a:off x="2970" y="3612"/>
              <a:ext cx="726"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latinLnBrk="0" hangingPunct="1">
                <a:spcBef>
                  <a:spcPct val="0"/>
                </a:spcBef>
                <a:buClrTx/>
                <a:buFont typeface="Arial" panose="020B0604020202020204" pitchFamily="34" charset="0"/>
                <a:buNone/>
              </a:pPr>
              <a:r>
                <a:rPr lang="zh-CN" altLang="en-US" sz="2400" b="1">
                  <a:solidFill>
                    <a:srgbClr val="A50021"/>
                  </a:solidFill>
                  <a:latin typeface="Arial" panose="020B0604020202020204" pitchFamily="34" charset="0"/>
                  <a:ea typeface="宋体" panose="02010600030101010101" pitchFamily="2" charset="-122"/>
                </a:rPr>
                <a:t>伪装</a:t>
              </a:r>
              <a:endParaRPr lang="zh-CN" altLang="en-US" sz="2400" b="1">
                <a:solidFill>
                  <a:srgbClr val="A50021"/>
                </a:solidFill>
                <a:latin typeface="Arial" panose="020B0604020202020204" pitchFamily="34" charset="0"/>
                <a:ea typeface="宋体" panose="02010600030101010101" pitchFamily="2" charset="-122"/>
              </a:endParaRPr>
            </a:p>
          </p:txBody>
        </p:sp>
        <p:sp>
          <p:nvSpPr>
            <p:cNvPr id="104462" name="Line 18"/>
            <p:cNvSpPr>
              <a:spLocks noChangeShapeType="1"/>
            </p:cNvSpPr>
            <p:nvPr/>
          </p:nvSpPr>
          <p:spPr bwMode="auto">
            <a:xfrm flipH="1">
              <a:off x="3379" y="3159"/>
              <a:ext cx="272" cy="634"/>
            </a:xfrm>
            <a:prstGeom prst="line">
              <a:avLst/>
            </a:prstGeom>
            <a:noFill/>
            <a:ln w="38100">
              <a:solidFill>
                <a:srgbClr val="A5002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4463" name="Rectangle 19"/>
            <p:cNvSpPr>
              <a:spLocks noChangeArrowheads="1"/>
            </p:cNvSpPr>
            <p:nvPr/>
          </p:nvSpPr>
          <p:spPr bwMode="auto">
            <a:xfrm>
              <a:off x="3515" y="3612"/>
              <a:ext cx="1134"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latinLnBrk="0" hangingPunct="1">
                <a:spcBef>
                  <a:spcPct val="0"/>
                </a:spcBef>
                <a:buClrTx/>
                <a:buFont typeface="Arial" panose="020B0604020202020204" pitchFamily="34" charset="0"/>
                <a:buNone/>
              </a:pPr>
              <a:r>
                <a:rPr lang="zh-CN" altLang="en-US" sz="2400" b="1">
                  <a:solidFill>
                    <a:srgbClr val="A50021"/>
                  </a:solidFill>
                  <a:latin typeface="Arial" panose="020B0604020202020204" pitchFamily="34" charset="0"/>
                  <a:ea typeface="宋体" panose="02010600030101010101" pitchFamily="2" charset="-122"/>
                </a:rPr>
                <a:t>篡改</a:t>
              </a:r>
              <a:endParaRPr lang="zh-CN" altLang="en-US" sz="2400" b="1">
                <a:solidFill>
                  <a:srgbClr val="A50021"/>
                </a:solidFill>
                <a:latin typeface="Arial" panose="020B0604020202020204" pitchFamily="34" charset="0"/>
                <a:ea typeface="宋体" panose="02010600030101010101" pitchFamily="2" charset="-122"/>
              </a:endParaRPr>
            </a:p>
          </p:txBody>
        </p:sp>
        <p:sp>
          <p:nvSpPr>
            <p:cNvPr id="104464" name="Line 20"/>
            <p:cNvSpPr>
              <a:spLocks noChangeShapeType="1"/>
            </p:cNvSpPr>
            <p:nvPr/>
          </p:nvSpPr>
          <p:spPr bwMode="auto">
            <a:xfrm>
              <a:off x="3651" y="3159"/>
              <a:ext cx="227" cy="634"/>
            </a:xfrm>
            <a:prstGeom prst="line">
              <a:avLst/>
            </a:prstGeom>
            <a:noFill/>
            <a:ln w="38100">
              <a:solidFill>
                <a:srgbClr val="A5002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4465" name="Rectangle 21"/>
            <p:cNvSpPr>
              <a:spLocks noChangeArrowheads="1"/>
            </p:cNvSpPr>
            <p:nvPr/>
          </p:nvSpPr>
          <p:spPr bwMode="auto">
            <a:xfrm>
              <a:off x="4467" y="3612"/>
              <a:ext cx="1134"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latinLnBrk="0" hangingPunct="1">
                <a:spcBef>
                  <a:spcPct val="0"/>
                </a:spcBef>
                <a:buClrTx/>
                <a:buFont typeface="Arial" panose="020B0604020202020204" pitchFamily="34" charset="0"/>
                <a:buNone/>
              </a:pPr>
              <a:r>
                <a:rPr lang="zh-CN" altLang="en-US" sz="2400" b="1">
                  <a:solidFill>
                    <a:srgbClr val="A50021"/>
                  </a:solidFill>
                  <a:latin typeface="Arial" panose="020B0604020202020204" pitchFamily="34" charset="0"/>
                  <a:ea typeface="宋体" panose="02010600030101010101" pitchFamily="2" charset="-122"/>
                </a:rPr>
                <a:t>拒绝服务</a:t>
              </a:r>
              <a:endParaRPr lang="zh-CN" altLang="en-US" sz="2400" b="1">
                <a:solidFill>
                  <a:srgbClr val="A50021"/>
                </a:solidFill>
                <a:latin typeface="Arial" panose="020B0604020202020204" pitchFamily="34" charset="0"/>
                <a:ea typeface="宋体" panose="02010600030101010101" pitchFamily="2" charset="-122"/>
              </a:endParaRPr>
            </a:p>
          </p:txBody>
        </p:sp>
        <p:sp>
          <p:nvSpPr>
            <p:cNvPr id="104466" name="Line 22"/>
            <p:cNvSpPr>
              <a:spLocks noChangeShapeType="1"/>
            </p:cNvSpPr>
            <p:nvPr/>
          </p:nvSpPr>
          <p:spPr bwMode="auto">
            <a:xfrm>
              <a:off x="3651" y="3159"/>
              <a:ext cx="1224" cy="634"/>
            </a:xfrm>
            <a:prstGeom prst="line">
              <a:avLst/>
            </a:prstGeom>
            <a:noFill/>
            <a:ln w="38100">
              <a:solidFill>
                <a:srgbClr val="A5002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04451" name="Rectangle 23"/>
          <p:cNvSpPr>
            <a:spLocks noGrp="1" noChangeArrowheads="1"/>
          </p:cNvSpPr>
          <p:nvPr>
            <p:ph type="body" idx="1"/>
          </p:nvPr>
        </p:nvSpPr>
        <p:spPr>
          <a:xfrm>
            <a:off x="179388" y="1125538"/>
            <a:ext cx="8713787" cy="2879725"/>
          </a:xfrm>
        </p:spPr>
        <p:txBody>
          <a:bodyPr/>
          <a:lstStyle/>
          <a:p>
            <a:pPr>
              <a:buFont typeface="Wingdings" panose="05000000000000000000" pitchFamily="2" charset="2"/>
              <a:buNone/>
            </a:pPr>
            <a:r>
              <a:rPr lang="en-US" altLang="zh-CN" sz="2400" dirty="0">
                <a:latin typeface="黑体" panose="02010609060101010101" pitchFamily="2" charset="-122"/>
                <a:ea typeface="黑体" panose="02010609060101010101" pitchFamily="2" charset="-122"/>
              </a:rPr>
              <a:t>X.800</a:t>
            </a:r>
            <a:r>
              <a:rPr lang="zh-CN" altLang="en-US" sz="2400" dirty="0">
                <a:latin typeface="黑体" panose="02010609060101010101" pitchFamily="2" charset="-122"/>
                <a:ea typeface="黑体" panose="02010609060101010101" pitchFamily="2" charset="-122"/>
              </a:rPr>
              <a:t>和</a:t>
            </a:r>
            <a:r>
              <a:rPr lang="en-US" altLang="zh-CN" sz="2400" dirty="0">
                <a:latin typeface="黑体" panose="02010609060101010101" pitchFamily="2" charset="-122"/>
                <a:ea typeface="黑体" panose="02010609060101010101" pitchFamily="2" charset="-122"/>
              </a:rPr>
              <a:t>RFC 2828</a:t>
            </a:r>
            <a:r>
              <a:rPr lang="zh-CN" altLang="en-US" sz="2400" dirty="0">
                <a:latin typeface="黑体" panose="02010609060101010101" pitchFamily="2" charset="-122"/>
                <a:ea typeface="黑体" panose="02010609060101010101" pitchFamily="2" charset="-122"/>
              </a:rPr>
              <a:t>对安全攻击进行分类：</a:t>
            </a:r>
            <a:endParaRPr lang="en-US" altLang="zh-CN" sz="2400" dirty="0">
              <a:latin typeface="黑体" panose="02010609060101010101" pitchFamily="2" charset="-122"/>
              <a:ea typeface="黑体" panose="02010609060101010101" pitchFamily="2" charset="-122"/>
            </a:endParaRPr>
          </a:p>
          <a:p>
            <a:r>
              <a:rPr lang="zh-CN" altLang="en-US" sz="2400" dirty="0">
                <a:latin typeface="黑体" panose="02010609060101010101" pitchFamily="2" charset="-122"/>
                <a:ea typeface="黑体" panose="02010609060101010101" pitchFamily="2" charset="-122"/>
              </a:rPr>
              <a:t>被动攻击</a:t>
            </a:r>
            <a:endParaRPr lang="en-US" altLang="zh-CN" sz="2400" dirty="0">
              <a:latin typeface="黑体" panose="02010609060101010101" pitchFamily="2" charset="-122"/>
              <a:ea typeface="黑体" panose="02010609060101010101" pitchFamily="2" charset="-122"/>
            </a:endParaRPr>
          </a:p>
          <a:p>
            <a:pPr lvl="1"/>
            <a:r>
              <a:rPr lang="zh-CN" altLang="en-US" sz="2000" dirty="0">
                <a:latin typeface="黑体" panose="02010609060101010101" pitchFamily="2" charset="-122"/>
                <a:ea typeface="黑体" panose="02010609060101010101" pitchFamily="2" charset="-122"/>
              </a:rPr>
              <a:t>试图获得系统信息，但不会对系统资源造成破坏。 </a:t>
            </a:r>
            <a:endParaRPr lang="zh-CN" altLang="en-US" sz="2000" dirty="0">
              <a:latin typeface="黑体" panose="02010609060101010101" pitchFamily="2" charset="-122"/>
              <a:ea typeface="黑体" panose="02010609060101010101" pitchFamily="2" charset="-122"/>
            </a:endParaRPr>
          </a:p>
          <a:p>
            <a:pPr lvl="1"/>
            <a:r>
              <a:rPr lang="zh-CN" altLang="en-US" sz="2000" dirty="0">
                <a:latin typeface="黑体" panose="02010609060101010101" pitchFamily="2" charset="-122"/>
                <a:ea typeface="黑体" panose="02010609060101010101" pitchFamily="2" charset="-122"/>
              </a:rPr>
              <a:t>难以检测，但可预防。</a:t>
            </a:r>
            <a:endParaRPr lang="zh-CN" altLang="en-US" sz="2000" dirty="0">
              <a:latin typeface="黑体" panose="02010609060101010101" pitchFamily="2" charset="-122"/>
              <a:ea typeface="黑体" panose="02010609060101010101" pitchFamily="2" charset="-122"/>
            </a:endParaRPr>
          </a:p>
          <a:p>
            <a:r>
              <a:rPr lang="zh-CN" altLang="en-US" sz="2400" dirty="0">
                <a:latin typeface="黑体" panose="02010609060101010101" pitchFamily="2" charset="-122"/>
                <a:ea typeface="黑体" panose="02010609060101010101" pitchFamily="2" charset="-122"/>
              </a:rPr>
              <a:t>主动攻击</a:t>
            </a:r>
            <a:endParaRPr lang="zh-CN" altLang="en-US" sz="2400" dirty="0">
              <a:latin typeface="黑体" panose="02010609060101010101" pitchFamily="2" charset="-122"/>
              <a:ea typeface="黑体" panose="02010609060101010101" pitchFamily="2" charset="-122"/>
            </a:endParaRPr>
          </a:p>
          <a:p>
            <a:pPr lvl="1"/>
            <a:r>
              <a:rPr lang="zh-CN" altLang="en-US" sz="2000" dirty="0">
                <a:latin typeface="黑体" panose="02010609060101010101" pitchFamily="2" charset="-122"/>
                <a:ea typeface="黑体" panose="02010609060101010101" pitchFamily="2" charset="-122"/>
              </a:rPr>
              <a:t>试图破坏系统的资源，影响系统的正常工作。 </a:t>
            </a:r>
            <a:endParaRPr lang="zh-CN" altLang="en-US" sz="2000" dirty="0">
              <a:latin typeface="黑体" panose="02010609060101010101" pitchFamily="2" charset="-122"/>
              <a:ea typeface="黑体" panose="02010609060101010101" pitchFamily="2" charset="-122"/>
            </a:endParaRPr>
          </a:p>
          <a:p>
            <a:pPr lvl="1"/>
            <a:r>
              <a:rPr lang="zh-CN" altLang="en-US" sz="2000" dirty="0">
                <a:latin typeface="黑体" panose="02010609060101010101" pitchFamily="2" charset="-122"/>
                <a:ea typeface="黑体" panose="02010609060101010101" pitchFamily="2" charset="-122"/>
              </a:rPr>
              <a:t>易于检测，难以绝对阻止。应重视检测，应急响应，从破坏中恢复。</a:t>
            </a:r>
            <a:endParaRPr lang="zh-CN" altLang="en-US" sz="2000" dirty="0">
              <a:latin typeface="黑体" panose="02010609060101010101" pitchFamily="2" charset="-122"/>
              <a:ea typeface="黑体" panose="02010609060101010101" pitchFamily="2" charset="-122"/>
            </a:endParaRPr>
          </a:p>
        </p:txBody>
      </p:sp>
      <p:sp>
        <p:nvSpPr>
          <p:cNvPr id="104452" name="Rectangle 26"/>
          <p:cNvSpPr>
            <a:spLocks noGrp="1" noChangeArrowheads="1"/>
          </p:cNvSpPr>
          <p:nvPr>
            <p:ph type="title"/>
          </p:nvPr>
        </p:nvSpPr>
        <p:spPr>
          <a:xfrm>
            <a:off x="457200" y="274638"/>
            <a:ext cx="8229600" cy="725487"/>
          </a:xfrm>
        </p:spPr>
        <p:txBody>
          <a:bodyPr/>
          <a:lstStyle/>
          <a:p>
            <a:r>
              <a:rPr lang="en-US" altLang="zh-CN" sz="3600">
                <a:latin typeface="Times New Roman" panose="02020603050405020304" pitchFamily="18" charset="0"/>
                <a:ea typeface="黑体" panose="02010609060101010101" pitchFamily="2" charset="-122"/>
                <a:cs typeface="Times New Roman" panose="02020603050405020304" pitchFamily="18" charset="0"/>
              </a:rPr>
              <a:t>1.4 </a:t>
            </a:r>
            <a:r>
              <a:rPr lang="zh-CN" altLang="en-US" sz="3600">
                <a:latin typeface="Times New Roman" panose="02020603050405020304" pitchFamily="18" charset="0"/>
                <a:ea typeface="黑体" panose="02010609060101010101" pitchFamily="2" charset="-122"/>
              </a:rPr>
              <a:t>安全攻击的分类</a:t>
            </a:r>
            <a:endParaRPr lang="zh-CN" altLang="en-US" sz="3600">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椭圆 7"/>
          <p:cNvSpPr>
            <a:spLocks noChangeArrowheads="1"/>
          </p:cNvSpPr>
          <p:nvPr/>
        </p:nvSpPr>
        <p:spPr bwMode="auto">
          <a:xfrm>
            <a:off x="323850" y="1709738"/>
            <a:ext cx="142875" cy="142875"/>
          </a:xfrm>
          <a:prstGeom prst="ellipse">
            <a:avLst/>
          </a:prstGeom>
          <a:solidFill>
            <a:srgbClr val="4D4DFD"/>
          </a:solidFill>
          <a:ln w="12700" algn="ctr">
            <a:solidFill>
              <a:schemeClr val="tx1"/>
            </a:solidFill>
            <a:round/>
            <a:tailEnd type="none" w="med" len="sm"/>
          </a:ln>
        </p:spPr>
        <p:txBody>
          <a:bodyPr wrap="none"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kumimoji="1" lang="zh-CN" altLang="en-US" sz="1000">
              <a:solidFill>
                <a:schemeClr val="tx1"/>
              </a:solidFill>
              <a:latin typeface="Times New Roman" panose="02020603050405020304" pitchFamily="18" charset="0"/>
            </a:endParaRPr>
          </a:p>
        </p:txBody>
      </p:sp>
      <p:sp>
        <p:nvSpPr>
          <p:cNvPr id="106499" name="椭圆 8"/>
          <p:cNvSpPr>
            <a:spLocks noChangeArrowheads="1"/>
          </p:cNvSpPr>
          <p:nvPr/>
        </p:nvSpPr>
        <p:spPr bwMode="auto">
          <a:xfrm>
            <a:off x="1825625" y="1709738"/>
            <a:ext cx="142875" cy="142875"/>
          </a:xfrm>
          <a:prstGeom prst="ellipse">
            <a:avLst/>
          </a:prstGeom>
          <a:solidFill>
            <a:srgbClr val="4D4DFD"/>
          </a:solidFill>
          <a:ln w="12700" algn="ctr">
            <a:solidFill>
              <a:schemeClr val="tx1"/>
            </a:solidFill>
            <a:round/>
            <a:tailEnd type="none" w="med" len="sm"/>
          </a:ln>
        </p:spPr>
        <p:txBody>
          <a:bodyPr wrap="none"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kumimoji="1" lang="zh-CN" altLang="en-US" sz="1000">
              <a:solidFill>
                <a:schemeClr val="tx1"/>
              </a:solidFill>
              <a:latin typeface="Times New Roman" panose="02020603050405020304" pitchFamily="18" charset="0"/>
            </a:endParaRPr>
          </a:p>
        </p:txBody>
      </p:sp>
      <p:cxnSp>
        <p:nvCxnSpPr>
          <p:cNvPr id="106500" name="直接箭头连接符 10"/>
          <p:cNvCxnSpPr>
            <a:cxnSpLocks noChangeShapeType="1"/>
            <a:stCxn id="106498" idx="6"/>
            <a:endCxn id="106499" idx="2"/>
          </p:cNvCxnSpPr>
          <p:nvPr/>
        </p:nvCxnSpPr>
        <p:spPr bwMode="auto">
          <a:xfrm>
            <a:off x="466725" y="1781175"/>
            <a:ext cx="1358900" cy="0"/>
          </a:xfrm>
          <a:prstGeom prst="straightConnector1">
            <a:avLst/>
          </a:prstGeom>
          <a:noFill/>
          <a:ln w="19050"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60460" name="形状 14"/>
          <p:cNvCxnSpPr>
            <a:cxnSpLocks noChangeShapeType="1"/>
            <a:stCxn id="106498" idx="6"/>
            <a:endCxn id="106502" idx="0"/>
          </p:cNvCxnSpPr>
          <p:nvPr/>
        </p:nvCxnSpPr>
        <p:spPr bwMode="auto">
          <a:xfrm>
            <a:off x="466725" y="1781175"/>
            <a:ext cx="719138" cy="423863"/>
          </a:xfrm>
          <a:prstGeom prst="curvedConnector2">
            <a:avLst/>
          </a:prstGeom>
          <a:noFill/>
          <a:ln w="19050" algn="ctr">
            <a:solidFill>
              <a:srgbClr val="FF0000"/>
            </a:solidFill>
            <a:round/>
            <a:tailEnd type="arrow" w="med" len="med"/>
          </a:ln>
          <a:extLst>
            <a:ext uri="{909E8E84-426E-40DD-AFC4-6F175D3DCCD1}">
              <a14:hiddenFill xmlns:a14="http://schemas.microsoft.com/office/drawing/2010/main">
                <a:noFill/>
              </a14:hiddenFill>
            </a:ext>
          </a:extLst>
        </p:spPr>
      </p:cxnSp>
      <p:sp>
        <p:nvSpPr>
          <p:cNvPr id="106502" name="椭圆 15"/>
          <p:cNvSpPr>
            <a:spLocks noChangeArrowheads="1"/>
          </p:cNvSpPr>
          <p:nvPr/>
        </p:nvSpPr>
        <p:spPr bwMode="auto">
          <a:xfrm>
            <a:off x="971550" y="2205038"/>
            <a:ext cx="428625" cy="285750"/>
          </a:xfrm>
          <a:prstGeom prst="ellipse">
            <a:avLst/>
          </a:prstGeom>
          <a:solidFill>
            <a:srgbClr val="FF0000"/>
          </a:solidFill>
          <a:ln w="12700" algn="ctr">
            <a:solidFill>
              <a:schemeClr val="tx1"/>
            </a:solidFill>
            <a:round/>
            <a:tailEnd type="none" w="med" len="sm"/>
          </a:ln>
        </p:spPr>
        <p:txBody>
          <a:bodyPr wrap="none"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kumimoji="1" lang="zh-CN" altLang="en-US" sz="1000">
              <a:solidFill>
                <a:schemeClr val="tx1"/>
              </a:solidFill>
              <a:latin typeface="Times New Roman" panose="02020603050405020304" pitchFamily="18" charset="0"/>
            </a:endParaRPr>
          </a:p>
        </p:txBody>
      </p:sp>
      <p:sp>
        <p:nvSpPr>
          <p:cNvPr id="106503" name="TextBox 16"/>
          <p:cNvSpPr txBox="1">
            <a:spLocks noChangeArrowheads="1"/>
          </p:cNvSpPr>
          <p:nvPr/>
        </p:nvSpPr>
        <p:spPr bwMode="auto">
          <a:xfrm>
            <a:off x="107950" y="1341438"/>
            <a:ext cx="785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latinLnBrk="0" hangingPunct="1">
              <a:spcBef>
                <a:spcPct val="0"/>
              </a:spcBef>
              <a:buClrTx/>
              <a:buFont typeface="Arial" panose="020B0604020202020204" pitchFamily="34" charset="0"/>
              <a:buNone/>
            </a:pPr>
            <a:r>
              <a:rPr lang="en-US" altLang="zh-CN" sz="1800">
                <a:solidFill>
                  <a:schemeClr val="tx1"/>
                </a:solidFill>
                <a:latin typeface="Times New Roman" panose="02020603050405020304" pitchFamily="18" charset="0"/>
              </a:rPr>
              <a:t>Bob</a:t>
            </a:r>
            <a:endParaRPr lang="zh-CN" altLang="en-US" sz="1800">
              <a:solidFill>
                <a:schemeClr val="tx1"/>
              </a:solidFill>
              <a:latin typeface="Times New Roman" panose="02020603050405020304" pitchFamily="18" charset="0"/>
            </a:endParaRPr>
          </a:p>
        </p:txBody>
      </p:sp>
      <p:sp>
        <p:nvSpPr>
          <p:cNvPr id="106504" name="TextBox 17"/>
          <p:cNvSpPr txBox="1">
            <a:spLocks noChangeArrowheads="1"/>
          </p:cNvSpPr>
          <p:nvPr/>
        </p:nvSpPr>
        <p:spPr bwMode="auto">
          <a:xfrm>
            <a:off x="1331913" y="2492375"/>
            <a:ext cx="785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latinLnBrk="0" hangingPunct="1">
              <a:spcBef>
                <a:spcPct val="0"/>
              </a:spcBef>
              <a:buClrTx/>
              <a:buFont typeface="Arial" panose="020B0604020202020204" pitchFamily="34" charset="0"/>
              <a:buNone/>
            </a:pPr>
            <a:r>
              <a:rPr lang="en-US" altLang="zh-CN" sz="1800">
                <a:solidFill>
                  <a:schemeClr val="tx1"/>
                </a:solidFill>
                <a:latin typeface="Times New Roman" panose="02020603050405020304" pitchFamily="18" charset="0"/>
              </a:rPr>
              <a:t>Darth</a:t>
            </a:r>
            <a:endParaRPr lang="zh-CN" altLang="en-US" sz="1800">
              <a:solidFill>
                <a:schemeClr val="tx1"/>
              </a:solidFill>
              <a:latin typeface="Times New Roman" panose="02020603050405020304" pitchFamily="18" charset="0"/>
            </a:endParaRPr>
          </a:p>
        </p:txBody>
      </p:sp>
      <p:sp>
        <p:nvSpPr>
          <p:cNvPr id="106505" name="TextBox 18"/>
          <p:cNvSpPr txBox="1">
            <a:spLocks noChangeArrowheads="1"/>
          </p:cNvSpPr>
          <p:nvPr/>
        </p:nvSpPr>
        <p:spPr bwMode="auto">
          <a:xfrm>
            <a:off x="1611313" y="1341438"/>
            <a:ext cx="10715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latinLnBrk="0" hangingPunct="1">
              <a:spcBef>
                <a:spcPct val="0"/>
              </a:spcBef>
              <a:buClrTx/>
              <a:buFont typeface="Arial" panose="020B0604020202020204" pitchFamily="34" charset="0"/>
              <a:buNone/>
            </a:pPr>
            <a:r>
              <a:rPr lang="en-US" altLang="zh-CN" sz="1800">
                <a:solidFill>
                  <a:schemeClr val="tx1"/>
                </a:solidFill>
                <a:latin typeface="Times New Roman" panose="02020603050405020304" pitchFamily="18" charset="0"/>
              </a:rPr>
              <a:t>Alice</a:t>
            </a:r>
            <a:endParaRPr lang="zh-CN" altLang="en-US" sz="1800">
              <a:solidFill>
                <a:schemeClr val="tx1"/>
              </a:solidFill>
              <a:latin typeface="Times New Roman" panose="02020603050405020304" pitchFamily="18" charset="0"/>
            </a:endParaRPr>
          </a:p>
        </p:txBody>
      </p:sp>
      <p:sp>
        <p:nvSpPr>
          <p:cNvPr id="61" name="AutoShape 5"/>
          <p:cNvSpPr>
            <a:spLocks noChangeArrowheads="1"/>
          </p:cNvSpPr>
          <p:nvPr/>
        </p:nvSpPr>
        <p:spPr bwMode="auto">
          <a:xfrm>
            <a:off x="3059113" y="260350"/>
            <a:ext cx="2794000" cy="533400"/>
          </a:xfrm>
          <a:prstGeom prst="roundRect">
            <a:avLst>
              <a:gd name="adj" fmla="val 16667"/>
            </a:avLst>
          </a:prstGeom>
          <a:gradFill rotWithShape="1">
            <a:gsLst>
              <a:gs pos="0">
                <a:srgbClr val="3399FF">
                  <a:gamma/>
                  <a:shade val="46275"/>
                  <a:invGamma/>
                </a:srgbClr>
              </a:gs>
              <a:gs pos="50000">
                <a:srgbClr val="3399FF"/>
              </a:gs>
              <a:gs pos="100000">
                <a:srgbClr val="3399FF">
                  <a:gamma/>
                  <a:shade val="46275"/>
                  <a:invGamma/>
                </a:srgbClr>
              </a:gs>
            </a:gsLst>
            <a:lin ang="5400000" scaled="1"/>
          </a:gradFill>
          <a:ln w="25400" algn="ctr">
            <a:solidFill>
              <a:srgbClr val="FFFFFF"/>
            </a:solidFill>
            <a:round/>
          </a:ln>
          <a:effectLst>
            <a:outerShdw dist="107763" dir="2700000" algn="ctr" rotWithShape="0">
              <a:srgbClr val="000000">
                <a:alpha val="50000"/>
              </a:srgbClr>
            </a:outerShdw>
          </a:effectLst>
        </p:spPr>
        <p:txBody>
          <a:bodyPr wrap="none" anchor="ctr"/>
          <a:lstStyle/>
          <a:p>
            <a:pPr algn="ctr" fontAlgn="auto">
              <a:spcBef>
                <a:spcPts val="0"/>
              </a:spcBef>
              <a:spcAft>
                <a:spcPts val="0"/>
              </a:spcAft>
              <a:buFont typeface="Arial" panose="020B0604020202020204" pitchFamily="34" charset="0"/>
              <a:buNone/>
              <a:defRPr/>
            </a:pPr>
            <a:r>
              <a:rPr lang="zh-CN" altLang="en-US" sz="2400" dirty="0">
                <a:solidFill>
                  <a:srgbClr val="FFFFFF"/>
                </a:solidFill>
                <a:effectLst>
                  <a:outerShdw blurRad="38100" dist="38100" dir="2700000" algn="tl">
                    <a:srgbClr val="000000"/>
                  </a:outerShdw>
                </a:effectLst>
                <a:latin typeface="Times New Roman" panose="02020603050405020304" pitchFamily="18" charset="0"/>
                <a:ea typeface="黑体" panose="02010609060101010101" pitchFamily="2" charset="-122"/>
                <a:cs typeface="Times New Roman" panose="02020603050405020304" pitchFamily="18" charset="0"/>
              </a:rPr>
              <a:t> 被动攻击</a:t>
            </a:r>
            <a:endParaRPr lang="en-US" altLang="zh-CN" sz="2400" dirty="0">
              <a:solidFill>
                <a:srgbClr val="FFFFFF"/>
              </a:solidFill>
              <a:effectLst>
                <a:outerShdw blurRad="38100" dist="38100" dir="2700000" algn="tl">
                  <a:srgbClr val="000000"/>
                </a:outerShdw>
              </a:effectLst>
              <a:latin typeface="Times New Roman" panose="02020603050405020304" pitchFamily="18" charset="0"/>
              <a:ea typeface="黑体" panose="02010609060101010101" pitchFamily="2" charset="-122"/>
              <a:cs typeface="Times New Roman" panose="02020603050405020304" pitchFamily="18" charset="0"/>
            </a:endParaRPr>
          </a:p>
        </p:txBody>
      </p:sp>
      <p:sp>
        <p:nvSpPr>
          <p:cNvPr id="50" name="Rectangle 23"/>
          <p:cNvSpPr txBox="1">
            <a:spLocks noChangeArrowheads="1"/>
          </p:cNvSpPr>
          <p:nvPr/>
        </p:nvSpPr>
        <p:spPr bwMode="auto">
          <a:xfrm>
            <a:off x="2484438" y="1916113"/>
            <a:ext cx="6272212" cy="576262"/>
          </a:xfrm>
          <a:prstGeom prst="rect">
            <a:avLst/>
          </a:prstGeom>
          <a:noFill/>
          <a:ln w="9525">
            <a:noFill/>
            <a:miter lim="800000"/>
          </a:ln>
        </p:spPr>
        <p:txBody>
          <a:bodyPr/>
          <a:lstStyle/>
          <a:p>
            <a:pPr marL="447675" indent="-447675" latinLnBrk="1">
              <a:spcBef>
                <a:spcPct val="20000"/>
              </a:spcBef>
              <a:buClr>
                <a:srgbClr val="000099"/>
              </a:buClr>
              <a:buFont typeface="Wingdings" panose="05000000000000000000" pitchFamily="2" charset="2"/>
              <a:buChar char="Ø"/>
              <a:defRPr/>
            </a:pPr>
            <a:r>
              <a:rPr kumimoji="1" lang="en-US" altLang="zh-CN" sz="2400" kern="0" dirty="0">
                <a:solidFill>
                  <a:srgbClr val="333399"/>
                </a:solidFill>
                <a:latin typeface="黑体" panose="02010609060101010101" pitchFamily="2" charset="-122"/>
                <a:ea typeface="黑体" panose="02010609060101010101" pitchFamily="2" charset="-122"/>
              </a:rPr>
              <a:t>Darth</a:t>
            </a:r>
            <a:r>
              <a:rPr kumimoji="1" lang="zh-CN" altLang="en-US" sz="2400" kern="0" dirty="0">
                <a:solidFill>
                  <a:srgbClr val="333399"/>
                </a:solidFill>
                <a:latin typeface="黑体" panose="02010609060101010101" pitchFamily="2" charset="-122"/>
                <a:ea typeface="黑体" panose="02010609060101010101" pitchFamily="2" charset="-122"/>
              </a:rPr>
              <a:t>可阅读到</a:t>
            </a:r>
            <a:r>
              <a:rPr kumimoji="1" lang="en-US" altLang="zh-CN" sz="2400" kern="0" dirty="0">
                <a:solidFill>
                  <a:srgbClr val="333399"/>
                </a:solidFill>
                <a:latin typeface="黑体" panose="02010609060101010101" pitchFamily="2" charset="-122"/>
                <a:ea typeface="黑体" panose="02010609060101010101" pitchFamily="2" charset="-122"/>
              </a:rPr>
              <a:t>Bob</a:t>
            </a:r>
            <a:r>
              <a:rPr kumimoji="1" lang="zh-CN" altLang="en-US" sz="2400" kern="0" dirty="0">
                <a:solidFill>
                  <a:srgbClr val="333399"/>
                </a:solidFill>
                <a:latin typeface="黑体" panose="02010609060101010101" pitchFamily="2" charset="-122"/>
                <a:ea typeface="黑体" panose="02010609060101010101" pitchFamily="2" charset="-122"/>
              </a:rPr>
              <a:t>发给</a:t>
            </a:r>
            <a:r>
              <a:rPr kumimoji="1" lang="en-US" altLang="zh-CN" sz="2400" kern="0" dirty="0">
                <a:solidFill>
                  <a:srgbClr val="333399"/>
                </a:solidFill>
                <a:latin typeface="黑体" panose="02010609060101010101" pitchFamily="2" charset="-122"/>
                <a:ea typeface="黑体" panose="02010609060101010101" pitchFamily="2" charset="-122"/>
              </a:rPr>
              <a:t>Alice</a:t>
            </a:r>
            <a:r>
              <a:rPr kumimoji="1" lang="zh-CN" altLang="en-US" sz="2400" kern="0" dirty="0">
                <a:solidFill>
                  <a:srgbClr val="333399"/>
                </a:solidFill>
                <a:latin typeface="黑体" panose="02010609060101010101" pitchFamily="2" charset="-122"/>
                <a:ea typeface="黑体" panose="02010609060101010101" pitchFamily="2" charset="-122"/>
              </a:rPr>
              <a:t>的消息内容</a:t>
            </a:r>
            <a:endParaRPr kumimoji="1" lang="en-US" altLang="zh-CN" sz="2400" kern="0" dirty="0">
              <a:solidFill>
                <a:srgbClr val="333399"/>
              </a:solidFill>
              <a:latin typeface="黑体" panose="02010609060101010101" pitchFamily="2" charset="-122"/>
              <a:ea typeface="黑体" panose="02010609060101010101" pitchFamily="2" charset="-122"/>
            </a:endParaRPr>
          </a:p>
        </p:txBody>
      </p:sp>
      <p:sp>
        <p:nvSpPr>
          <p:cNvPr id="106508" name="TextBox 17"/>
          <p:cNvSpPr txBox="1">
            <a:spLocks noChangeArrowheads="1"/>
          </p:cNvSpPr>
          <p:nvPr/>
        </p:nvSpPr>
        <p:spPr bwMode="auto">
          <a:xfrm>
            <a:off x="755650" y="2924175"/>
            <a:ext cx="1152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latinLnBrk="0" hangingPunct="1">
              <a:spcBef>
                <a:spcPct val="0"/>
              </a:spcBef>
              <a:buClrTx/>
              <a:buFont typeface="Arial" panose="020B0604020202020204" pitchFamily="34" charset="0"/>
              <a:buNone/>
            </a:pPr>
            <a:r>
              <a:rPr lang="zh-CN" altLang="en-US" sz="1800">
                <a:solidFill>
                  <a:schemeClr val="tx1"/>
                </a:solidFill>
                <a:latin typeface="Times New Roman" panose="02020603050405020304" pitchFamily="18" charset="0"/>
              </a:rPr>
              <a:t>窃听攻击</a:t>
            </a:r>
            <a:endParaRPr lang="zh-CN" altLang="en-US" sz="1800">
              <a:solidFill>
                <a:schemeClr val="tx1"/>
              </a:solidFill>
              <a:latin typeface="Times New Roman" panose="02020603050405020304" pitchFamily="18" charset="0"/>
            </a:endParaRPr>
          </a:p>
        </p:txBody>
      </p:sp>
      <p:sp>
        <p:nvSpPr>
          <p:cNvPr id="106509" name="椭圆 7"/>
          <p:cNvSpPr>
            <a:spLocks noChangeArrowheads="1"/>
          </p:cNvSpPr>
          <p:nvPr/>
        </p:nvSpPr>
        <p:spPr bwMode="auto">
          <a:xfrm>
            <a:off x="315913" y="4148138"/>
            <a:ext cx="142875" cy="142875"/>
          </a:xfrm>
          <a:prstGeom prst="ellipse">
            <a:avLst/>
          </a:prstGeom>
          <a:solidFill>
            <a:srgbClr val="4D4DFD"/>
          </a:solidFill>
          <a:ln w="12700" algn="ctr">
            <a:solidFill>
              <a:schemeClr val="tx1"/>
            </a:solidFill>
            <a:round/>
            <a:tailEnd type="none" w="med" len="sm"/>
          </a:ln>
        </p:spPr>
        <p:txBody>
          <a:bodyPr wrap="none"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kumimoji="1" lang="zh-CN" altLang="en-US" sz="1000">
              <a:solidFill>
                <a:schemeClr val="tx1"/>
              </a:solidFill>
              <a:latin typeface="Times New Roman" panose="02020603050405020304" pitchFamily="18" charset="0"/>
            </a:endParaRPr>
          </a:p>
        </p:txBody>
      </p:sp>
      <p:sp>
        <p:nvSpPr>
          <p:cNvPr id="106510" name="椭圆 8"/>
          <p:cNvSpPr>
            <a:spLocks noChangeArrowheads="1"/>
          </p:cNvSpPr>
          <p:nvPr/>
        </p:nvSpPr>
        <p:spPr bwMode="auto">
          <a:xfrm>
            <a:off x="1816100" y="4148138"/>
            <a:ext cx="142875" cy="142875"/>
          </a:xfrm>
          <a:prstGeom prst="ellipse">
            <a:avLst/>
          </a:prstGeom>
          <a:solidFill>
            <a:srgbClr val="4D4DFD"/>
          </a:solidFill>
          <a:ln w="12700" algn="ctr">
            <a:solidFill>
              <a:schemeClr val="tx1"/>
            </a:solidFill>
            <a:round/>
            <a:tailEnd type="none" w="med" len="sm"/>
          </a:ln>
        </p:spPr>
        <p:txBody>
          <a:bodyPr wrap="none"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kumimoji="1" lang="zh-CN" altLang="en-US" sz="1000">
              <a:solidFill>
                <a:schemeClr val="tx1"/>
              </a:solidFill>
              <a:latin typeface="Times New Roman" panose="02020603050405020304" pitchFamily="18" charset="0"/>
            </a:endParaRPr>
          </a:p>
        </p:txBody>
      </p:sp>
      <p:cxnSp>
        <p:nvCxnSpPr>
          <p:cNvPr id="106511" name="直接箭头连接符 10"/>
          <p:cNvCxnSpPr>
            <a:cxnSpLocks noChangeShapeType="1"/>
            <a:stCxn id="106509" idx="6"/>
            <a:endCxn id="106510" idx="2"/>
          </p:cNvCxnSpPr>
          <p:nvPr/>
        </p:nvCxnSpPr>
        <p:spPr bwMode="auto">
          <a:xfrm>
            <a:off x="458788" y="4219575"/>
            <a:ext cx="1357312" cy="0"/>
          </a:xfrm>
          <a:prstGeom prst="straightConnector1">
            <a:avLst/>
          </a:prstGeom>
          <a:noFill/>
          <a:ln w="19050"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8" name="形状 14"/>
          <p:cNvCxnSpPr>
            <a:cxnSpLocks noChangeShapeType="1"/>
            <a:stCxn id="106509" idx="6"/>
            <a:endCxn id="106513" idx="0"/>
          </p:cNvCxnSpPr>
          <p:nvPr/>
        </p:nvCxnSpPr>
        <p:spPr bwMode="auto">
          <a:xfrm>
            <a:off x="458788" y="4219575"/>
            <a:ext cx="719137" cy="423863"/>
          </a:xfrm>
          <a:prstGeom prst="curvedConnector2">
            <a:avLst/>
          </a:prstGeom>
          <a:noFill/>
          <a:ln w="19050" algn="ctr">
            <a:solidFill>
              <a:srgbClr val="FF0000"/>
            </a:solidFill>
            <a:round/>
            <a:tailEnd type="arrow" w="med" len="med"/>
          </a:ln>
          <a:extLst>
            <a:ext uri="{909E8E84-426E-40DD-AFC4-6F175D3DCCD1}">
              <a14:hiddenFill xmlns:a14="http://schemas.microsoft.com/office/drawing/2010/main">
                <a:noFill/>
              </a14:hiddenFill>
            </a:ext>
          </a:extLst>
        </p:spPr>
      </p:cxnSp>
      <p:sp>
        <p:nvSpPr>
          <p:cNvPr id="106513" name="椭圆 15"/>
          <p:cNvSpPr>
            <a:spLocks noChangeArrowheads="1"/>
          </p:cNvSpPr>
          <p:nvPr/>
        </p:nvSpPr>
        <p:spPr bwMode="auto">
          <a:xfrm>
            <a:off x="963613" y="4643438"/>
            <a:ext cx="428625" cy="285750"/>
          </a:xfrm>
          <a:prstGeom prst="ellipse">
            <a:avLst/>
          </a:prstGeom>
          <a:solidFill>
            <a:srgbClr val="FF0000"/>
          </a:solidFill>
          <a:ln w="12700" algn="ctr">
            <a:solidFill>
              <a:schemeClr val="tx1"/>
            </a:solidFill>
            <a:round/>
            <a:tailEnd type="none" w="med" len="sm"/>
          </a:ln>
        </p:spPr>
        <p:txBody>
          <a:bodyPr wrap="none"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kumimoji="1" lang="zh-CN" altLang="en-US" sz="1000">
              <a:solidFill>
                <a:schemeClr val="tx1"/>
              </a:solidFill>
              <a:latin typeface="Times New Roman" panose="02020603050405020304" pitchFamily="18" charset="0"/>
            </a:endParaRPr>
          </a:p>
        </p:txBody>
      </p:sp>
      <p:sp>
        <p:nvSpPr>
          <p:cNvPr id="106514" name="TextBox 16"/>
          <p:cNvSpPr txBox="1">
            <a:spLocks noChangeArrowheads="1"/>
          </p:cNvSpPr>
          <p:nvPr/>
        </p:nvSpPr>
        <p:spPr bwMode="auto">
          <a:xfrm>
            <a:off x="98425" y="3779838"/>
            <a:ext cx="785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latinLnBrk="0" hangingPunct="1">
              <a:spcBef>
                <a:spcPct val="0"/>
              </a:spcBef>
              <a:buClrTx/>
              <a:buFont typeface="Arial" panose="020B0604020202020204" pitchFamily="34" charset="0"/>
              <a:buNone/>
            </a:pPr>
            <a:r>
              <a:rPr lang="en-US" altLang="zh-CN" sz="1800">
                <a:solidFill>
                  <a:schemeClr val="tx1"/>
                </a:solidFill>
                <a:latin typeface="Times New Roman" panose="02020603050405020304" pitchFamily="18" charset="0"/>
              </a:rPr>
              <a:t>Bob</a:t>
            </a:r>
            <a:endParaRPr lang="zh-CN" altLang="en-US" sz="1800">
              <a:solidFill>
                <a:schemeClr val="tx1"/>
              </a:solidFill>
              <a:latin typeface="Times New Roman" panose="02020603050405020304" pitchFamily="18" charset="0"/>
            </a:endParaRPr>
          </a:p>
        </p:txBody>
      </p:sp>
      <p:sp>
        <p:nvSpPr>
          <p:cNvPr id="106515" name="TextBox 17"/>
          <p:cNvSpPr txBox="1">
            <a:spLocks noChangeArrowheads="1"/>
          </p:cNvSpPr>
          <p:nvPr/>
        </p:nvSpPr>
        <p:spPr bwMode="auto">
          <a:xfrm>
            <a:off x="1323975" y="4932363"/>
            <a:ext cx="785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latinLnBrk="0" hangingPunct="1">
              <a:spcBef>
                <a:spcPct val="0"/>
              </a:spcBef>
              <a:buClrTx/>
              <a:buFont typeface="Arial" panose="020B0604020202020204" pitchFamily="34" charset="0"/>
              <a:buNone/>
            </a:pPr>
            <a:r>
              <a:rPr lang="en-US" altLang="zh-CN" sz="1800">
                <a:solidFill>
                  <a:schemeClr val="tx1"/>
                </a:solidFill>
                <a:latin typeface="Times New Roman" panose="02020603050405020304" pitchFamily="18" charset="0"/>
              </a:rPr>
              <a:t>Darth</a:t>
            </a:r>
            <a:endParaRPr lang="zh-CN" altLang="en-US" sz="1800">
              <a:solidFill>
                <a:schemeClr val="tx1"/>
              </a:solidFill>
              <a:latin typeface="Times New Roman" panose="02020603050405020304" pitchFamily="18" charset="0"/>
            </a:endParaRPr>
          </a:p>
        </p:txBody>
      </p:sp>
      <p:sp>
        <p:nvSpPr>
          <p:cNvPr id="106516" name="TextBox 18"/>
          <p:cNvSpPr txBox="1">
            <a:spLocks noChangeArrowheads="1"/>
          </p:cNvSpPr>
          <p:nvPr/>
        </p:nvSpPr>
        <p:spPr bwMode="auto">
          <a:xfrm>
            <a:off x="1601788" y="3779838"/>
            <a:ext cx="10715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latinLnBrk="0" hangingPunct="1">
              <a:spcBef>
                <a:spcPct val="0"/>
              </a:spcBef>
              <a:buClrTx/>
              <a:buFont typeface="Arial" panose="020B0604020202020204" pitchFamily="34" charset="0"/>
              <a:buNone/>
            </a:pPr>
            <a:r>
              <a:rPr lang="en-US" altLang="zh-CN" sz="1800">
                <a:solidFill>
                  <a:schemeClr val="tx1"/>
                </a:solidFill>
                <a:latin typeface="Times New Roman" panose="02020603050405020304" pitchFamily="18" charset="0"/>
              </a:rPr>
              <a:t>Alice</a:t>
            </a:r>
            <a:endParaRPr lang="zh-CN" altLang="en-US" sz="1800">
              <a:solidFill>
                <a:schemeClr val="tx1"/>
              </a:solidFill>
              <a:latin typeface="Times New Roman" panose="02020603050405020304" pitchFamily="18" charset="0"/>
            </a:endParaRPr>
          </a:p>
        </p:txBody>
      </p:sp>
      <p:sp>
        <p:nvSpPr>
          <p:cNvPr id="67" name="Rectangle 23"/>
          <p:cNvSpPr txBox="1">
            <a:spLocks noChangeArrowheads="1"/>
          </p:cNvSpPr>
          <p:nvPr/>
        </p:nvSpPr>
        <p:spPr bwMode="auto">
          <a:xfrm>
            <a:off x="2474913" y="4356100"/>
            <a:ext cx="5842000" cy="576263"/>
          </a:xfrm>
          <a:prstGeom prst="rect">
            <a:avLst/>
          </a:prstGeom>
          <a:noFill/>
          <a:ln w="9525">
            <a:noFill/>
            <a:miter lim="800000"/>
          </a:ln>
        </p:spPr>
        <p:txBody>
          <a:bodyPr/>
          <a:lstStyle/>
          <a:p>
            <a:pPr marL="447675" indent="-447675" latinLnBrk="1">
              <a:spcBef>
                <a:spcPct val="20000"/>
              </a:spcBef>
              <a:buClr>
                <a:srgbClr val="000099"/>
              </a:buClr>
              <a:buFont typeface="Wingdings" panose="05000000000000000000" pitchFamily="2" charset="2"/>
              <a:buChar char="Ø"/>
              <a:defRPr/>
            </a:pPr>
            <a:r>
              <a:rPr kumimoji="1" lang="zh-CN" altLang="en-US" sz="2400" kern="0" dirty="0">
                <a:solidFill>
                  <a:srgbClr val="333399"/>
                </a:solidFill>
                <a:latin typeface="黑体" panose="02010609060101010101" pitchFamily="2" charset="-122"/>
                <a:ea typeface="黑体" panose="02010609060101010101" pitchFamily="2" charset="-122"/>
              </a:rPr>
              <a:t>虽可采取某些措施来隐藏信息内容，但</a:t>
            </a:r>
            <a:r>
              <a:rPr kumimoji="1" lang="en-US" altLang="zh-CN" sz="2400" kern="0" dirty="0">
                <a:solidFill>
                  <a:srgbClr val="333399"/>
                </a:solidFill>
                <a:latin typeface="黑体" panose="02010609060101010101" pitchFamily="2" charset="-122"/>
                <a:ea typeface="黑体" panose="02010609060101010101" pitchFamily="2" charset="-122"/>
              </a:rPr>
              <a:t>Darth</a:t>
            </a:r>
            <a:r>
              <a:rPr kumimoji="1" lang="zh-CN" altLang="en-US" sz="2400" kern="0" dirty="0">
                <a:solidFill>
                  <a:srgbClr val="333399"/>
                </a:solidFill>
                <a:latin typeface="黑体" panose="02010609060101010101" pitchFamily="2" charset="-122"/>
                <a:ea typeface="黑体" panose="02010609060101010101" pitchFamily="2" charset="-122"/>
              </a:rPr>
              <a:t>可通过流量分析获得消息的模式，确定</a:t>
            </a:r>
            <a:r>
              <a:rPr kumimoji="1" lang="en-US" altLang="zh-CN" sz="2400" kern="0" dirty="0">
                <a:solidFill>
                  <a:srgbClr val="333399"/>
                </a:solidFill>
                <a:latin typeface="黑体" panose="02010609060101010101" pitchFamily="2" charset="-122"/>
                <a:ea typeface="黑体" panose="02010609060101010101" pitchFamily="2" charset="-122"/>
              </a:rPr>
              <a:t>Bob/Alice</a:t>
            </a:r>
            <a:r>
              <a:rPr kumimoji="1" lang="zh-CN" altLang="en-US" sz="2400" kern="0" dirty="0">
                <a:solidFill>
                  <a:srgbClr val="333399"/>
                </a:solidFill>
                <a:latin typeface="黑体" panose="02010609060101010101" pitchFamily="2" charset="-122"/>
                <a:ea typeface="黑体" panose="02010609060101010101" pitchFamily="2" charset="-122"/>
              </a:rPr>
              <a:t>的身份、位置，观察传输消息的频率、长度，推断本次通信的性质。</a:t>
            </a:r>
            <a:endParaRPr kumimoji="1" lang="en-US" altLang="zh-CN" sz="2400" kern="0" dirty="0">
              <a:solidFill>
                <a:srgbClr val="333399"/>
              </a:solidFill>
              <a:latin typeface="黑体" panose="02010609060101010101" pitchFamily="2" charset="-122"/>
              <a:ea typeface="黑体" panose="02010609060101010101" pitchFamily="2" charset="-122"/>
            </a:endParaRPr>
          </a:p>
        </p:txBody>
      </p:sp>
      <p:sp>
        <p:nvSpPr>
          <p:cNvPr id="106518" name="TextBox 17"/>
          <p:cNvSpPr txBox="1">
            <a:spLocks noChangeArrowheads="1"/>
          </p:cNvSpPr>
          <p:nvPr/>
        </p:nvSpPr>
        <p:spPr bwMode="auto">
          <a:xfrm>
            <a:off x="747713" y="5364163"/>
            <a:ext cx="11509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latinLnBrk="0" hangingPunct="1">
              <a:spcBef>
                <a:spcPct val="0"/>
              </a:spcBef>
              <a:buClrTx/>
              <a:buFont typeface="Arial" panose="020B0604020202020204" pitchFamily="34" charset="0"/>
              <a:buNone/>
            </a:pPr>
            <a:r>
              <a:rPr lang="zh-CN" altLang="en-US" sz="1800">
                <a:solidFill>
                  <a:schemeClr val="tx1"/>
                </a:solidFill>
                <a:latin typeface="Times New Roman" panose="02020603050405020304" pitchFamily="18" charset="0"/>
              </a:rPr>
              <a:t>流量分析</a:t>
            </a:r>
            <a:endParaRPr lang="zh-CN" altLang="en-US" sz="1800">
              <a:solidFill>
                <a:schemeClr val="tx1"/>
              </a:solidFill>
              <a:latin typeface="Times New Roman" panose="02020603050405020304" pitchFamily="18"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0460"/>
                                        </p:tgtEl>
                                        <p:attrNameLst>
                                          <p:attrName>style.visibility</p:attrName>
                                        </p:attrNameLst>
                                      </p:cBhvr>
                                      <p:to>
                                        <p:strVal val="visible"/>
                                      </p:to>
                                    </p:set>
                                    <p:animEffect transition="in" filter="wipe(up)">
                                      <p:cBhvr>
                                        <p:cTn id="7" dur="500"/>
                                        <p:tgtEl>
                                          <p:spTgt spid="604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left)">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up)">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left)">
                                      <p:cBhvr>
                                        <p:cTn id="2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椭圆 20"/>
          <p:cNvSpPr>
            <a:spLocks noChangeArrowheads="1"/>
          </p:cNvSpPr>
          <p:nvPr/>
        </p:nvSpPr>
        <p:spPr bwMode="auto">
          <a:xfrm>
            <a:off x="538163" y="5443538"/>
            <a:ext cx="142875" cy="142875"/>
          </a:xfrm>
          <a:prstGeom prst="ellipse">
            <a:avLst/>
          </a:prstGeom>
          <a:solidFill>
            <a:srgbClr val="4D4DFD"/>
          </a:solidFill>
          <a:ln w="12700" algn="ctr">
            <a:solidFill>
              <a:schemeClr val="tx1"/>
            </a:solidFill>
            <a:round/>
            <a:tailEnd type="none" w="med" len="sm"/>
          </a:ln>
        </p:spPr>
        <p:txBody>
          <a:bodyPr wrap="none"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kumimoji="1" lang="zh-CN" altLang="en-US" sz="1800">
              <a:solidFill>
                <a:schemeClr val="tx1"/>
              </a:solidFill>
              <a:latin typeface="Times New Roman" panose="02020603050405020304" pitchFamily="18" charset="0"/>
            </a:endParaRPr>
          </a:p>
        </p:txBody>
      </p:sp>
      <p:sp>
        <p:nvSpPr>
          <p:cNvPr id="107523" name="椭圆 21"/>
          <p:cNvSpPr>
            <a:spLocks noChangeArrowheads="1"/>
          </p:cNvSpPr>
          <p:nvPr/>
        </p:nvSpPr>
        <p:spPr bwMode="auto">
          <a:xfrm>
            <a:off x="1609725" y="5443538"/>
            <a:ext cx="142875" cy="142875"/>
          </a:xfrm>
          <a:prstGeom prst="ellipse">
            <a:avLst/>
          </a:prstGeom>
          <a:solidFill>
            <a:srgbClr val="4D4DFD"/>
          </a:solidFill>
          <a:ln w="12700" algn="ctr">
            <a:solidFill>
              <a:schemeClr val="tx1"/>
            </a:solidFill>
            <a:round/>
            <a:tailEnd type="none" w="med" len="sm"/>
          </a:ln>
        </p:spPr>
        <p:txBody>
          <a:bodyPr wrap="none"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kumimoji="1" lang="zh-CN" altLang="en-US" sz="1800">
              <a:solidFill>
                <a:schemeClr val="tx1"/>
              </a:solidFill>
              <a:latin typeface="Times New Roman" panose="02020603050405020304" pitchFamily="18" charset="0"/>
            </a:endParaRPr>
          </a:p>
        </p:txBody>
      </p:sp>
      <p:cxnSp>
        <p:nvCxnSpPr>
          <p:cNvPr id="107524" name="直接箭头连接符 22"/>
          <p:cNvCxnSpPr>
            <a:cxnSpLocks noChangeShapeType="1"/>
          </p:cNvCxnSpPr>
          <p:nvPr/>
        </p:nvCxnSpPr>
        <p:spPr bwMode="auto">
          <a:xfrm>
            <a:off x="681038" y="5492750"/>
            <a:ext cx="428625" cy="1588"/>
          </a:xfrm>
          <a:prstGeom prst="straightConnector1">
            <a:avLst/>
          </a:prstGeom>
          <a:noFill/>
          <a:ln w="19050" algn="ctr">
            <a:solidFill>
              <a:schemeClr val="tx1"/>
            </a:solidFill>
            <a:round/>
            <a:tailEnd type="arrow" w="med" len="med"/>
          </a:ln>
          <a:extLst>
            <a:ext uri="{909E8E84-426E-40DD-AFC4-6F175D3DCCD1}">
              <a14:hiddenFill xmlns:a14="http://schemas.microsoft.com/office/drawing/2010/main">
                <a:noFill/>
              </a14:hiddenFill>
            </a:ext>
          </a:extLst>
        </p:spPr>
      </p:cxnSp>
      <p:sp>
        <p:nvSpPr>
          <p:cNvPr id="107525" name="TextBox 25"/>
          <p:cNvSpPr txBox="1">
            <a:spLocks noChangeArrowheads="1"/>
          </p:cNvSpPr>
          <p:nvPr/>
        </p:nvSpPr>
        <p:spPr bwMode="auto">
          <a:xfrm>
            <a:off x="323850" y="5157788"/>
            <a:ext cx="6429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latinLnBrk="0" hangingPunct="1">
              <a:spcBef>
                <a:spcPct val="0"/>
              </a:spcBef>
              <a:buClrTx/>
              <a:buFont typeface="Arial" panose="020B0604020202020204" pitchFamily="34" charset="0"/>
              <a:buNone/>
            </a:pPr>
            <a:r>
              <a:rPr lang="zh-CN" altLang="en-US" sz="1800">
                <a:solidFill>
                  <a:schemeClr val="tx1"/>
                </a:solidFill>
                <a:latin typeface="Times New Roman" panose="02020603050405020304" pitchFamily="18" charset="0"/>
              </a:rPr>
              <a:t>源站</a:t>
            </a:r>
            <a:endParaRPr lang="zh-CN" altLang="en-US" sz="1800">
              <a:solidFill>
                <a:schemeClr val="tx1"/>
              </a:solidFill>
              <a:latin typeface="Times New Roman" panose="02020603050405020304" pitchFamily="18" charset="0"/>
            </a:endParaRPr>
          </a:p>
        </p:txBody>
      </p:sp>
      <p:sp>
        <p:nvSpPr>
          <p:cNvPr id="107526" name="TextBox 26"/>
          <p:cNvSpPr txBox="1">
            <a:spLocks noChangeArrowheads="1"/>
          </p:cNvSpPr>
          <p:nvPr/>
        </p:nvSpPr>
        <p:spPr bwMode="auto">
          <a:xfrm>
            <a:off x="468313" y="6300788"/>
            <a:ext cx="16557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latinLnBrk="0" hangingPunct="1">
              <a:spcBef>
                <a:spcPct val="0"/>
              </a:spcBef>
              <a:buClrTx/>
              <a:buFont typeface="Arial" panose="020B0604020202020204" pitchFamily="34" charset="0"/>
              <a:buNone/>
            </a:pPr>
            <a:r>
              <a:rPr lang="zh-CN" altLang="en-US" sz="1800">
                <a:solidFill>
                  <a:schemeClr val="tx1"/>
                </a:solidFill>
                <a:latin typeface="Times New Roman" panose="02020603050405020304" pitchFamily="18" charset="0"/>
              </a:rPr>
              <a:t>拒绝服务攻击</a:t>
            </a:r>
            <a:endParaRPr lang="zh-CN" altLang="en-US" sz="1800">
              <a:solidFill>
                <a:schemeClr val="tx1"/>
              </a:solidFill>
              <a:latin typeface="Times New Roman" panose="02020603050405020304" pitchFamily="18" charset="0"/>
            </a:endParaRPr>
          </a:p>
        </p:txBody>
      </p:sp>
      <p:sp>
        <p:nvSpPr>
          <p:cNvPr id="107527" name="TextBox 27"/>
          <p:cNvSpPr txBox="1">
            <a:spLocks noChangeArrowheads="1"/>
          </p:cNvSpPr>
          <p:nvPr/>
        </p:nvSpPr>
        <p:spPr bwMode="auto">
          <a:xfrm>
            <a:off x="1395413" y="5157788"/>
            <a:ext cx="1000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latinLnBrk="0" hangingPunct="1">
              <a:spcBef>
                <a:spcPct val="0"/>
              </a:spcBef>
              <a:buClrTx/>
              <a:buFont typeface="Arial" panose="020B0604020202020204" pitchFamily="34" charset="0"/>
              <a:buNone/>
            </a:pPr>
            <a:r>
              <a:rPr lang="zh-CN" altLang="en-US" sz="1800">
                <a:solidFill>
                  <a:schemeClr val="tx1"/>
                </a:solidFill>
                <a:latin typeface="Times New Roman" panose="02020603050405020304" pitchFamily="18" charset="0"/>
              </a:rPr>
              <a:t>目的站</a:t>
            </a:r>
            <a:endParaRPr lang="zh-CN" altLang="en-US" sz="1800">
              <a:solidFill>
                <a:schemeClr val="tx1"/>
              </a:solidFill>
              <a:latin typeface="Times New Roman" panose="02020603050405020304" pitchFamily="18" charset="0"/>
            </a:endParaRPr>
          </a:p>
        </p:txBody>
      </p:sp>
      <p:cxnSp>
        <p:nvCxnSpPr>
          <p:cNvPr id="60441" name="直接连接符 31"/>
          <p:cNvCxnSpPr>
            <a:cxnSpLocks noChangeShapeType="1"/>
          </p:cNvCxnSpPr>
          <p:nvPr/>
        </p:nvCxnSpPr>
        <p:spPr bwMode="auto">
          <a:xfrm rot="5400000">
            <a:off x="967582" y="5491956"/>
            <a:ext cx="285750" cy="1587"/>
          </a:xfrm>
          <a:prstGeom prst="line">
            <a:avLst/>
          </a:prstGeom>
          <a:noFill/>
          <a:ln w="19050" algn="ctr">
            <a:solidFill>
              <a:srgbClr val="FF0000"/>
            </a:solidFill>
            <a:round/>
            <a:tailEnd type="none" w="med" len="sm"/>
          </a:ln>
          <a:extLst>
            <a:ext uri="{909E8E84-426E-40DD-AFC4-6F175D3DCCD1}">
              <a14:hiddenFill xmlns:a14="http://schemas.microsoft.com/office/drawing/2010/main">
                <a:noFill/>
              </a14:hiddenFill>
            </a:ext>
          </a:extLst>
        </p:spPr>
      </p:cxnSp>
      <p:sp>
        <p:nvSpPr>
          <p:cNvPr id="107529" name="椭圆 33"/>
          <p:cNvSpPr>
            <a:spLocks noChangeArrowheads="1"/>
          </p:cNvSpPr>
          <p:nvPr/>
        </p:nvSpPr>
        <p:spPr bwMode="auto">
          <a:xfrm>
            <a:off x="608013" y="3778250"/>
            <a:ext cx="142875" cy="142875"/>
          </a:xfrm>
          <a:prstGeom prst="ellipse">
            <a:avLst/>
          </a:prstGeom>
          <a:solidFill>
            <a:srgbClr val="4D4DFD"/>
          </a:solidFill>
          <a:ln w="12700" algn="ctr">
            <a:solidFill>
              <a:schemeClr val="tx1"/>
            </a:solidFill>
            <a:round/>
            <a:tailEnd type="none" w="med" len="sm"/>
          </a:ln>
        </p:spPr>
        <p:txBody>
          <a:bodyPr wrap="none"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kumimoji="1" lang="zh-CN" altLang="en-US" sz="1800">
              <a:solidFill>
                <a:schemeClr val="tx1"/>
              </a:solidFill>
              <a:latin typeface="Times New Roman" panose="02020603050405020304" pitchFamily="18" charset="0"/>
            </a:endParaRPr>
          </a:p>
        </p:txBody>
      </p:sp>
      <p:sp>
        <p:nvSpPr>
          <p:cNvPr id="107530" name="椭圆 34"/>
          <p:cNvSpPr>
            <a:spLocks noChangeArrowheads="1"/>
          </p:cNvSpPr>
          <p:nvPr/>
        </p:nvSpPr>
        <p:spPr bwMode="auto">
          <a:xfrm>
            <a:off x="1679575" y="3778250"/>
            <a:ext cx="142875" cy="142875"/>
          </a:xfrm>
          <a:prstGeom prst="ellipse">
            <a:avLst/>
          </a:prstGeom>
          <a:solidFill>
            <a:srgbClr val="4D4DFD"/>
          </a:solidFill>
          <a:ln w="12700" algn="ctr">
            <a:solidFill>
              <a:schemeClr val="tx1"/>
            </a:solidFill>
            <a:round/>
            <a:tailEnd type="none" w="med" len="sm"/>
          </a:ln>
        </p:spPr>
        <p:txBody>
          <a:bodyPr wrap="none"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kumimoji="1" lang="zh-CN" altLang="en-US" sz="1800">
              <a:solidFill>
                <a:schemeClr val="tx1"/>
              </a:solidFill>
              <a:latin typeface="Times New Roman" panose="02020603050405020304" pitchFamily="18" charset="0"/>
            </a:endParaRPr>
          </a:p>
        </p:txBody>
      </p:sp>
      <p:cxnSp>
        <p:nvCxnSpPr>
          <p:cNvPr id="60444" name="直接箭头连接符 35"/>
          <p:cNvCxnSpPr>
            <a:cxnSpLocks noChangeShapeType="1"/>
            <a:stCxn id="107529" idx="5"/>
          </p:cNvCxnSpPr>
          <p:nvPr/>
        </p:nvCxnSpPr>
        <p:spPr bwMode="auto">
          <a:xfrm rot="16200000" flipH="1">
            <a:off x="739775" y="3889375"/>
            <a:ext cx="430213" cy="449263"/>
          </a:xfrm>
          <a:prstGeom prst="straightConnector1">
            <a:avLst/>
          </a:prstGeom>
          <a:noFill/>
          <a:ln w="19050"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60445" name="形状 36"/>
          <p:cNvCxnSpPr>
            <a:cxnSpLocks noChangeShapeType="1"/>
            <a:stCxn id="107533" idx="0"/>
          </p:cNvCxnSpPr>
          <p:nvPr/>
        </p:nvCxnSpPr>
        <p:spPr bwMode="auto">
          <a:xfrm rot="5400000" flipH="1" flipV="1">
            <a:off x="1250950" y="3827463"/>
            <a:ext cx="428625" cy="571500"/>
          </a:xfrm>
          <a:prstGeom prst="curvedConnector2">
            <a:avLst/>
          </a:prstGeom>
          <a:noFill/>
          <a:ln w="19050" algn="ctr">
            <a:solidFill>
              <a:srgbClr val="FF0000"/>
            </a:solidFill>
            <a:round/>
            <a:tailEnd type="arrow" w="med" len="med"/>
          </a:ln>
          <a:extLst>
            <a:ext uri="{909E8E84-426E-40DD-AFC4-6F175D3DCCD1}">
              <a14:hiddenFill xmlns:a14="http://schemas.microsoft.com/office/drawing/2010/main">
                <a:noFill/>
              </a14:hiddenFill>
            </a:ext>
          </a:extLst>
        </p:spPr>
      </p:cxnSp>
      <p:sp>
        <p:nvSpPr>
          <p:cNvPr id="107533" name="椭圆 37"/>
          <p:cNvSpPr>
            <a:spLocks noChangeArrowheads="1"/>
          </p:cNvSpPr>
          <p:nvPr/>
        </p:nvSpPr>
        <p:spPr bwMode="auto">
          <a:xfrm>
            <a:off x="965200" y="4327525"/>
            <a:ext cx="428625" cy="285750"/>
          </a:xfrm>
          <a:prstGeom prst="ellipse">
            <a:avLst/>
          </a:prstGeom>
          <a:solidFill>
            <a:srgbClr val="FF0000"/>
          </a:solidFill>
          <a:ln w="12700" algn="ctr">
            <a:solidFill>
              <a:schemeClr val="tx1"/>
            </a:solidFill>
            <a:round/>
            <a:tailEnd type="none" w="med" len="sm"/>
          </a:ln>
        </p:spPr>
        <p:txBody>
          <a:bodyPr wrap="none"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kumimoji="1" lang="zh-CN" altLang="en-US" sz="1800">
              <a:solidFill>
                <a:schemeClr val="tx1"/>
              </a:solidFill>
              <a:latin typeface="Times New Roman" panose="02020603050405020304" pitchFamily="18" charset="0"/>
            </a:endParaRPr>
          </a:p>
        </p:txBody>
      </p:sp>
      <p:sp>
        <p:nvSpPr>
          <p:cNvPr id="107534" name="TextBox 39"/>
          <p:cNvSpPr txBox="1">
            <a:spLocks noChangeArrowheads="1"/>
          </p:cNvSpPr>
          <p:nvPr/>
        </p:nvSpPr>
        <p:spPr bwMode="auto">
          <a:xfrm>
            <a:off x="900113" y="4643438"/>
            <a:ext cx="1295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latinLnBrk="0" hangingPunct="1">
              <a:spcBef>
                <a:spcPct val="0"/>
              </a:spcBef>
              <a:buClrTx/>
              <a:buFont typeface="Arial" panose="020B0604020202020204" pitchFamily="34" charset="0"/>
              <a:buNone/>
            </a:pPr>
            <a:r>
              <a:rPr lang="zh-CN" altLang="en-US" sz="1800">
                <a:solidFill>
                  <a:schemeClr val="tx1"/>
                </a:solidFill>
                <a:latin typeface="Times New Roman" panose="02020603050405020304" pitchFamily="18" charset="0"/>
              </a:rPr>
              <a:t>消息篡改</a:t>
            </a:r>
            <a:endParaRPr lang="zh-CN" altLang="en-US" sz="1800">
              <a:solidFill>
                <a:schemeClr val="tx1"/>
              </a:solidFill>
              <a:latin typeface="Times New Roman" panose="02020603050405020304" pitchFamily="18" charset="0"/>
            </a:endParaRPr>
          </a:p>
        </p:txBody>
      </p:sp>
      <p:sp>
        <p:nvSpPr>
          <p:cNvPr id="107535" name="椭圆 48"/>
          <p:cNvSpPr>
            <a:spLocks noChangeArrowheads="1"/>
          </p:cNvSpPr>
          <p:nvPr/>
        </p:nvSpPr>
        <p:spPr bwMode="auto">
          <a:xfrm>
            <a:off x="608013" y="1341438"/>
            <a:ext cx="142875" cy="142875"/>
          </a:xfrm>
          <a:prstGeom prst="ellipse">
            <a:avLst/>
          </a:prstGeom>
          <a:solidFill>
            <a:srgbClr val="4D4DFD"/>
          </a:solidFill>
          <a:ln w="12700" algn="ctr">
            <a:solidFill>
              <a:schemeClr val="tx1"/>
            </a:solidFill>
            <a:round/>
            <a:tailEnd type="none" w="med" len="sm"/>
          </a:ln>
        </p:spPr>
        <p:txBody>
          <a:bodyPr wrap="none"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kumimoji="1" lang="zh-CN" altLang="en-US" sz="1800">
              <a:solidFill>
                <a:schemeClr val="tx1"/>
              </a:solidFill>
              <a:latin typeface="Times New Roman" panose="02020603050405020304" pitchFamily="18" charset="0"/>
            </a:endParaRPr>
          </a:p>
        </p:txBody>
      </p:sp>
      <p:sp>
        <p:nvSpPr>
          <p:cNvPr id="107536" name="椭圆 49"/>
          <p:cNvSpPr>
            <a:spLocks noChangeArrowheads="1"/>
          </p:cNvSpPr>
          <p:nvPr/>
        </p:nvSpPr>
        <p:spPr bwMode="auto">
          <a:xfrm>
            <a:off x="1968500" y="1341438"/>
            <a:ext cx="142875" cy="142875"/>
          </a:xfrm>
          <a:prstGeom prst="ellipse">
            <a:avLst/>
          </a:prstGeom>
          <a:solidFill>
            <a:srgbClr val="4D4DFD"/>
          </a:solidFill>
          <a:ln w="12700" algn="ctr">
            <a:solidFill>
              <a:schemeClr val="tx1"/>
            </a:solidFill>
            <a:round/>
            <a:tailEnd type="none" w="med" len="sm"/>
          </a:ln>
        </p:spPr>
        <p:txBody>
          <a:bodyPr wrap="none"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kumimoji="1" lang="zh-CN" altLang="en-US" sz="1800">
              <a:solidFill>
                <a:schemeClr val="tx1"/>
              </a:solidFill>
              <a:latin typeface="Times New Roman" panose="02020603050405020304" pitchFamily="18" charset="0"/>
            </a:endParaRPr>
          </a:p>
        </p:txBody>
      </p:sp>
      <p:cxnSp>
        <p:nvCxnSpPr>
          <p:cNvPr id="60452" name="形状 51"/>
          <p:cNvCxnSpPr>
            <a:cxnSpLocks noChangeShapeType="1"/>
            <a:stCxn id="107538" idx="0"/>
          </p:cNvCxnSpPr>
          <p:nvPr/>
        </p:nvCxnSpPr>
        <p:spPr bwMode="auto">
          <a:xfrm rot="5400000" flipH="1" flipV="1">
            <a:off x="1544638" y="1336675"/>
            <a:ext cx="287338" cy="439737"/>
          </a:xfrm>
          <a:prstGeom prst="curvedConnector2">
            <a:avLst/>
          </a:prstGeom>
          <a:noFill/>
          <a:ln w="19050" algn="ctr">
            <a:solidFill>
              <a:srgbClr val="FF0000"/>
            </a:solidFill>
            <a:round/>
            <a:tailEnd type="arrow" w="med" len="med"/>
          </a:ln>
          <a:extLst>
            <a:ext uri="{909E8E84-426E-40DD-AFC4-6F175D3DCCD1}">
              <a14:hiddenFill xmlns:a14="http://schemas.microsoft.com/office/drawing/2010/main">
                <a:noFill/>
              </a14:hiddenFill>
            </a:ext>
          </a:extLst>
        </p:spPr>
      </p:cxnSp>
      <p:sp>
        <p:nvSpPr>
          <p:cNvPr id="107538" name="椭圆 52"/>
          <p:cNvSpPr>
            <a:spLocks noChangeArrowheads="1"/>
          </p:cNvSpPr>
          <p:nvPr/>
        </p:nvSpPr>
        <p:spPr bwMode="auto">
          <a:xfrm>
            <a:off x="1254125" y="1700213"/>
            <a:ext cx="428625" cy="285750"/>
          </a:xfrm>
          <a:prstGeom prst="ellipse">
            <a:avLst/>
          </a:prstGeom>
          <a:solidFill>
            <a:srgbClr val="FF0000"/>
          </a:solidFill>
          <a:ln w="12700" algn="ctr">
            <a:solidFill>
              <a:schemeClr val="tx1"/>
            </a:solidFill>
            <a:round/>
            <a:tailEnd type="none" w="med" len="sm"/>
          </a:ln>
        </p:spPr>
        <p:txBody>
          <a:bodyPr wrap="none"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kumimoji="1" lang="zh-CN" altLang="en-US" sz="1800">
              <a:solidFill>
                <a:schemeClr val="tx1"/>
              </a:solidFill>
              <a:latin typeface="Times New Roman" panose="02020603050405020304" pitchFamily="18" charset="0"/>
            </a:endParaRPr>
          </a:p>
        </p:txBody>
      </p:sp>
      <p:sp>
        <p:nvSpPr>
          <p:cNvPr id="107539" name="TextBox 53"/>
          <p:cNvSpPr txBox="1">
            <a:spLocks noChangeArrowheads="1"/>
          </p:cNvSpPr>
          <p:nvPr/>
        </p:nvSpPr>
        <p:spPr bwMode="auto">
          <a:xfrm>
            <a:off x="179388" y="1052513"/>
            <a:ext cx="785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latinLnBrk="0" hangingPunct="1">
              <a:spcBef>
                <a:spcPct val="0"/>
              </a:spcBef>
              <a:buClrTx/>
              <a:buFont typeface="Arial" panose="020B0604020202020204" pitchFamily="34" charset="0"/>
              <a:buNone/>
            </a:pPr>
            <a:r>
              <a:rPr lang="en-US" altLang="zh-CN" sz="1800">
                <a:solidFill>
                  <a:schemeClr val="tx1"/>
                </a:solidFill>
                <a:latin typeface="Times New Roman" panose="02020603050405020304" pitchFamily="18" charset="0"/>
              </a:rPr>
              <a:t>Bob</a:t>
            </a:r>
            <a:endParaRPr lang="zh-CN" altLang="en-US" sz="1800">
              <a:solidFill>
                <a:schemeClr val="tx1"/>
              </a:solidFill>
              <a:latin typeface="Times New Roman" panose="02020603050405020304" pitchFamily="18" charset="0"/>
            </a:endParaRPr>
          </a:p>
        </p:txBody>
      </p:sp>
      <p:sp>
        <p:nvSpPr>
          <p:cNvPr id="107540" name="TextBox 54"/>
          <p:cNvSpPr txBox="1">
            <a:spLocks noChangeArrowheads="1"/>
          </p:cNvSpPr>
          <p:nvPr/>
        </p:nvSpPr>
        <p:spPr bwMode="auto">
          <a:xfrm>
            <a:off x="1682750" y="1628775"/>
            <a:ext cx="785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latinLnBrk="0" hangingPunct="1">
              <a:spcBef>
                <a:spcPct val="0"/>
              </a:spcBef>
              <a:buClrTx/>
              <a:buFont typeface="Arial" panose="020B0604020202020204" pitchFamily="34" charset="0"/>
              <a:buNone/>
            </a:pPr>
            <a:r>
              <a:rPr lang="en-US" altLang="zh-CN" sz="1800">
                <a:solidFill>
                  <a:schemeClr val="tx1"/>
                </a:solidFill>
                <a:latin typeface="Times New Roman" panose="02020603050405020304" pitchFamily="18" charset="0"/>
              </a:rPr>
              <a:t>Darth</a:t>
            </a:r>
            <a:endParaRPr lang="zh-CN" altLang="en-US" sz="1800">
              <a:solidFill>
                <a:schemeClr val="tx1"/>
              </a:solidFill>
              <a:latin typeface="Times New Roman" panose="02020603050405020304" pitchFamily="18" charset="0"/>
            </a:endParaRPr>
          </a:p>
        </p:txBody>
      </p:sp>
      <p:sp>
        <p:nvSpPr>
          <p:cNvPr id="107541" name="TextBox 55"/>
          <p:cNvSpPr txBox="1">
            <a:spLocks noChangeArrowheads="1"/>
          </p:cNvSpPr>
          <p:nvPr/>
        </p:nvSpPr>
        <p:spPr bwMode="auto">
          <a:xfrm>
            <a:off x="1825625" y="1052513"/>
            <a:ext cx="1143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latinLnBrk="0" hangingPunct="1">
              <a:spcBef>
                <a:spcPct val="0"/>
              </a:spcBef>
              <a:buClrTx/>
              <a:buFont typeface="Arial" panose="020B0604020202020204" pitchFamily="34" charset="0"/>
              <a:buNone/>
            </a:pPr>
            <a:r>
              <a:rPr lang="en-US" altLang="zh-CN" sz="1800">
                <a:solidFill>
                  <a:schemeClr val="tx1"/>
                </a:solidFill>
                <a:latin typeface="Times New Roman" panose="02020603050405020304" pitchFamily="18" charset="0"/>
              </a:rPr>
              <a:t>Alice</a:t>
            </a:r>
            <a:endParaRPr lang="zh-CN" altLang="en-US" sz="1800">
              <a:solidFill>
                <a:schemeClr val="tx1"/>
              </a:solidFill>
              <a:latin typeface="Times New Roman" panose="02020603050405020304" pitchFamily="18" charset="0"/>
            </a:endParaRPr>
          </a:p>
        </p:txBody>
      </p:sp>
      <p:sp>
        <p:nvSpPr>
          <p:cNvPr id="62" name="AutoShape 6"/>
          <p:cNvSpPr>
            <a:spLocks noChangeArrowheads="1"/>
          </p:cNvSpPr>
          <p:nvPr/>
        </p:nvSpPr>
        <p:spPr bwMode="auto">
          <a:xfrm>
            <a:off x="3203575" y="260350"/>
            <a:ext cx="2724150" cy="533400"/>
          </a:xfrm>
          <a:prstGeom prst="roundRect">
            <a:avLst>
              <a:gd name="adj" fmla="val 16667"/>
            </a:avLst>
          </a:prstGeom>
          <a:gradFill rotWithShape="1">
            <a:gsLst>
              <a:gs pos="0">
                <a:srgbClr val="8D67E1">
                  <a:gamma/>
                  <a:shade val="46275"/>
                  <a:invGamma/>
                </a:srgbClr>
              </a:gs>
              <a:gs pos="50000">
                <a:srgbClr val="8D67E1"/>
              </a:gs>
              <a:gs pos="100000">
                <a:srgbClr val="8D67E1">
                  <a:gamma/>
                  <a:shade val="46275"/>
                  <a:invGamma/>
                </a:srgbClr>
              </a:gs>
            </a:gsLst>
            <a:lin ang="5400000" scaled="1"/>
          </a:gradFill>
          <a:ln w="25400" algn="ctr">
            <a:solidFill>
              <a:srgbClr val="FFFFFF"/>
            </a:solidFill>
            <a:round/>
          </a:ln>
          <a:effectLst>
            <a:outerShdw dist="107763" dir="2700000" algn="ctr" rotWithShape="0">
              <a:srgbClr val="000000">
                <a:alpha val="50000"/>
              </a:srgbClr>
            </a:outerShdw>
          </a:effectLst>
        </p:spPr>
        <p:txBody>
          <a:bodyPr wrap="none" anchor="ctr"/>
          <a:lstStyle/>
          <a:p>
            <a:pPr algn="ctr" fontAlgn="auto">
              <a:spcBef>
                <a:spcPts val="0"/>
              </a:spcBef>
              <a:spcAft>
                <a:spcPts val="0"/>
              </a:spcAft>
              <a:buFont typeface="Arial" panose="020B0604020202020204" pitchFamily="34" charset="0"/>
              <a:buNone/>
              <a:defRPr/>
            </a:pPr>
            <a:r>
              <a:rPr lang="zh-CN" altLang="en-US" sz="2400" dirty="0">
                <a:solidFill>
                  <a:srgbClr val="FFFFFF"/>
                </a:solidFill>
                <a:effectLst>
                  <a:outerShdw blurRad="38100" dist="38100" dir="2700000" algn="tl">
                    <a:srgbClr val="000000"/>
                  </a:outerShdw>
                </a:effectLst>
                <a:latin typeface="Times New Roman" panose="02020603050405020304" pitchFamily="18" charset="0"/>
                <a:ea typeface="黑体" panose="02010609060101010101" pitchFamily="2" charset="-122"/>
                <a:cs typeface="Times New Roman" panose="02020603050405020304" pitchFamily="18" charset="0"/>
              </a:rPr>
              <a:t>主动攻击</a:t>
            </a:r>
            <a:endParaRPr lang="en-US" altLang="zh-CN" sz="2400" dirty="0">
              <a:solidFill>
                <a:srgbClr val="FFFFFF"/>
              </a:solidFill>
              <a:effectLst>
                <a:outerShdw blurRad="38100" dist="38100" dir="2700000" algn="tl">
                  <a:srgbClr val="000000"/>
                </a:outerShdw>
              </a:effectLst>
              <a:latin typeface="Times New Roman" panose="02020603050405020304" pitchFamily="18" charset="0"/>
              <a:ea typeface="黑体" panose="02010609060101010101" pitchFamily="2" charset="-122"/>
              <a:cs typeface="Times New Roman" panose="02020603050405020304" pitchFamily="18" charset="0"/>
            </a:endParaRPr>
          </a:p>
        </p:txBody>
      </p:sp>
      <p:sp>
        <p:nvSpPr>
          <p:cNvPr id="107543" name="TextBox 17"/>
          <p:cNvSpPr txBox="1">
            <a:spLocks noChangeArrowheads="1"/>
          </p:cNvSpPr>
          <p:nvPr/>
        </p:nvSpPr>
        <p:spPr bwMode="auto">
          <a:xfrm>
            <a:off x="755650" y="1989138"/>
            <a:ext cx="11525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latinLnBrk="0" hangingPunct="1">
              <a:spcBef>
                <a:spcPct val="0"/>
              </a:spcBef>
              <a:buClrTx/>
              <a:buFont typeface="Arial" panose="020B0604020202020204" pitchFamily="34" charset="0"/>
              <a:buNone/>
            </a:pPr>
            <a:r>
              <a:rPr lang="zh-CN" altLang="en-US" sz="1800">
                <a:solidFill>
                  <a:schemeClr val="tx1"/>
                </a:solidFill>
                <a:latin typeface="Times New Roman" panose="02020603050405020304" pitchFamily="18" charset="0"/>
              </a:rPr>
              <a:t>伪装攻击</a:t>
            </a:r>
            <a:endParaRPr lang="zh-CN" altLang="en-US" sz="1800">
              <a:solidFill>
                <a:schemeClr val="tx1"/>
              </a:solidFill>
              <a:latin typeface="Times New Roman" panose="02020603050405020304" pitchFamily="18" charset="0"/>
            </a:endParaRPr>
          </a:p>
        </p:txBody>
      </p:sp>
      <p:sp>
        <p:nvSpPr>
          <p:cNvPr id="38" name="Rectangle 23"/>
          <p:cNvSpPr txBox="1">
            <a:spLocks noChangeArrowheads="1"/>
          </p:cNvSpPr>
          <p:nvPr/>
        </p:nvSpPr>
        <p:spPr bwMode="auto">
          <a:xfrm>
            <a:off x="2484438" y="1341438"/>
            <a:ext cx="6272212" cy="574675"/>
          </a:xfrm>
          <a:prstGeom prst="rect">
            <a:avLst/>
          </a:prstGeom>
          <a:noFill/>
          <a:ln w="9525">
            <a:noFill/>
            <a:miter lim="800000"/>
          </a:ln>
        </p:spPr>
        <p:txBody>
          <a:bodyPr/>
          <a:lstStyle/>
          <a:p>
            <a:pPr marL="447675" indent="-447675" latinLnBrk="1">
              <a:spcBef>
                <a:spcPct val="20000"/>
              </a:spcBef>
              <a:buClr>
                <a:srgbClr val="000099"/>
              </a:buClr>
              <a:buFont typeface="Wingdings" panose="05000000000000000000" pitchFamily="2" charset="2"/>
              <a:buChar char="Ø"/>
              <a:defRPr/>
            </a:pPr>
            <a:r>
              <a:rPr kumimoji="1" lang="en-US" altLang="zh-CN" sz="2400" kern="0" dirty="0">
                <a:solidFill>
                  <a:srgbClr val="333399"/>
                </a:solidFill>
                <a:latin typeface="黑体" panose="02010609060101010101" pitchFamily="2" charset="-122"/>
                <a:ea typeface="黑体" panose="02010609060101010101" pitchFamily="2" charset="-122"/>
              </a:rPr>
              <a:t>Darth</a:t>
            </a:r>
            <a:r>
              <a:rPr kumimoji="1" lang="zh-CN" altLang="en-US" sz="2400" kern="0" dirty="0">
                <a:solidFill>
                  <a:srgbClr val="333399"/>
                </a:solidFill>
                <a:latin typeface="黑体" panose="02010609060101010101" pitchFamily="2" charset="-122"/>
                <a:ea typeface="黑体" panose="02010609060101010101" pitchFamily="2" charset="-122"/>
              </a:rPr>
              <a:t>伪装成</a:t>
            </a:r>
            <a:r>
              <a:rPr kumimoji="1" lang="en-US" altLang="zh-CN" sz="2400" kern="0" dirty="0">
                <a:solidFill>
                  <a:srgbClr val="333399"/>
                </a:solidFill>
                <a:latin typeface="黑体" panose="02010609060101010101" pitchFamily="2" charset="-122"/>
                <a:ea typeface="黑体" panose="02010609060101010101" pitchFamily="2" charset="-122"/>
              </a:rPr>
              <a:t>Bob</a:t>
            </a:r>
            <a:r>
              <a:rPr kumimoji="1" lang="zh-CN" altLang="en-US" sz="2400" kern="0" dirty="0">
                <a:solidFill>
                  <a:srgbClr val="333399"/>
                </a:solidFill>
                <a:latin typeface="黑体" panose="02010609060101010101" pitchFamily="2" charset="-122"/>
                <a:ea typeface="黑体" panose="02010609060101010101" pitchFamily="2" charset="-122"/>
              </a:rPr>
              <a:t>与</a:t>
            </a:r>
            <a:r>
              <a:rPr kumimoji="1" lang="en-US" altLang="zh-CN" sz="2400" kern="0" dirty="0">
                <a:solidFill>
                  <a:srgbClr val="333399"/>
                </a:solidFill>
                <a:latin typeface="黑体" panose="02010609060101010101" pitchFamily="2" charset="-122"/>
                <a:ea typeface="黑体" panose="02010609060101010101" pitchFamily="2" charset="-122"/>
              </a:rPr>
              <a:t>Alice</a:t>
            </a:r>
            <a:r>
              <a:rPr kumimoji="1" lang="zh-CN" altLang="en-US" sz="2400" kern="0" dirty="0">
                <a:solidFill>
                  <a:srgbClr val="333399"/>
                </a:solidFill>
                <a:latin typeface="黑体" panose="02010609060101010101" pitchFamily="2" charset="-122"/>
                <a:ea typeface="黑体" panose="02010609060101010101" pitchFamily="2" charset="-122"/>
              </a:rPr>
              <a:t>通信</a:t>
            </a:r>
            <a:endParaRPr kumimoji="1" lang="en-US" altLang="zh-CN" sz="2400" kern="0" dirty="0">
              <a:solidFill>
                <a:srgbClr val="333399"/>
              </a:solidFill>
              <a:latin typeface="黑体" panose="02010609060101010101" pitchFamily="2" charset="-122"/>
              <a:ea typeface="黑体" panose="02010609060101010101" pitchFamily="2" charset="-122"/>
            </a:endParaRPr>
          </a:p>
        </p:txBody>
      </p:sp>
      <p:sp>
        <p:nvSpPr>
          <p:cNvPr id="107545" name="椭圆 48"/>
          <p:cNvSpPr>
            <a:spLocks noChangeArrowheads="1"/>
          </p:cNvSpPr>
          <p:nvPr/>
        </p:nvSpPr>
        <p:spPr bwMode="auto">
          <a:xfrm>
            <a:off x="608013" y="2420938"/>
            <a:ext cx="142875" cy="142875"/>
          </a:xfrm>
          <a:prstGeom prst="ellipse">
            <a:avLst/>
          </a:prstGeom>
          <a:solidFill>
            <a:srgbClr val="4D4DFD"/>
          </a:solidFill>
          <a:ln w="12700" algn="ctr">
            <a:solidFill>
              <a:schemeClr val="tx1"/>
            </a:solidFill>
            <a:round/>
            <a:tailEnd type="none" w="med" len="sm"/>
          </a:ln>
        </p:spPr>
        <p:txBody>
          <a:bodyPr wrap="none"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kumimoji="1" lang="zh-CN" altLang="en-US" sz="1800">
              <a:solidFill>
                <a:schemeClr val="tx1"/>
              </a:solidFill>
              <a:latin typeface="Times New Roman" panose="02020603050405020304" pitchFamily="18" charset="0"/>
            </a:endParaRPr>
          </a:p>
        </p:txBody>
      </p:sp>
      <p:sp>
        <p:nvSpPr>
          <p:cNvPr id="107546" name="椭圆 49"/>
          <p:cNvSpPr>
            <a:spLocks noChangeArrowheads="1"/>
          </p:cNvSpPr>
          <p:nvPr/>
        </p:nvSpPr>
        <p:spPr bwMode="auto">
          <a:xfrm>
            <a:off x="1968500" y="2420938"/>
            <a:ext cx="142875" cy="142875"/>
          </a:xfrm>
          <a:prstGeom prst="ellipse">
            <a:avLst/>
          </a:prstGeom>
          <a:solidFill>
            <a:srgbClr val="4D4DFD"/>
          </a:solidFill>
          <a:ln w="12700" algn="ctr">
            <a:solidFill>
              <a:schemeClr val="tx1"/>
            </a:solidFill>
            <a:round/>
            <a:tailEnd type="none" w="med" len="sm"/>
          </a:ln>
        </p:spPr>
        <p:txBody>
          <a:bodyPr wrap="none"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kumimoji="1" lang="zh-CN" altLang="en-US" sz="1800">
              <a:solidFill>
                <a:schemeClr val="tx1"/>
              </a:solidFill>
              <a:latin typeface="Times New Roman" panose="02020603050405020304" pitchFamily="18" charset="0"/>
            </a:endParaRPr>
          </a:p>
        </p:txBody>
      </p:sp>
      <p:cxnSp>
        <p:nvCxnSpPr>
          <p:cNvPr id="51" name="形状 51"/>
          <p:cNvCxnSpPr>
            <a:cxnSpLocks noChangeShapeType="1"/>
          </p:cNvCxnSpPr>
          <p:nvPr/>
        </p:nvCxnSpPr>
        <p:spPr bwMode="auto">
          <a:xfrm rot="5400000" flipH="1" flipV="1">
            <a:off x="1544638" y="2489200"/>
            <a:ext cx="287338" cy="439737"/>
          </a:xfrm>
          <a:prstGeom prst="curvedConnector2">
            <a:avLst/>
          </a:prstGeom>
          <a:noFill/>
          <a:ln w="19050" algn="ctr">
            <a:solidFill>
              <a:srgbClr val="FF0000"/>
            </a:solidFill>
            <a:round/>
            <a:tailEnd type="arrow" w="med" len="med"/>
          </a:ln>
          <a:extLst>
            <a:ext uri="{909E8E84-426E-40DD-AFC4-6F175D3DCCD1}">
              <a14:hiddenFill xmlns:a14="http://schemas.microsoft.com/office/drawing/2010/main">
                <a:noFill/>
              </a14:hiddenFill>
            </a:ext>
          </a:extLst>
        </p:spPr>
      </p:cxnSp>
      <p:sp>
        <p:nvSpPr>
          <p:cNvPr id="107548" name="椭圆 52"/>
          <p:cNvSpPr>
            <a:spLocks noChangeArrowheads="1"/>
          </p:cNvSpPr>
          <p:nvPr/>
        </p:nvSpPr>
        <p:spPr bwMode="auto">
          <a:xfrm>
            <a:off x="1254125" y="2916238"/>
            <a:ext cx="428625" cy="285750"/>
          </a:xfrm>
          <a:prstGeom prst="ellipse">
            <a:avLst/>
          </a:prstGeom>
          <a:solidFill>
            <a:srgbClr val="FF0000"/>
          </a:solidFill>
          <a:ln w="12700" algn="ctr">
            <a:solidFill>
              <a:schemeClr val="tx1"/>
            </a:solidFill>
            <a:round/>
            <a:tailEnd type="none" w="med" len="sm"/>
          </a:ln>
        </p:spPr>
        <p:txBody>
          <a:bodyPr wrap="none"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kumimoji="1" lang="zh-CN" altLang="en-US" sz="1800">
              <a:solidFill>
                <a:schemeClr val="tx1"/>
              </a:solidFill>
              <a:latin typeface="Times New Roman" panose="02020603050405020304" pitchFamily="18" charset="0"/>
            </a:endParaRPr>
          </a:p>
        </p:txBody>
      </p:sp>
      <p:sp>
        <p:nvSpPr>
          <p:cNvPr id="107549" name="TextBox 54"/>
          <p:cNvSpPr txBox="1">
            <a:spLocks noChangeArrowheads="1"/>
          </p:cNvSpPr>
          <p:nvPr/>
        </p:nvSpPr>
        <p:spPr bwMode="auto">
          <a:xfrm>
            <a:off x="1682750" y="2843213"/>
            <a:ext cx="785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latinLnBrk="0" hangingPunct="1">
              <a:spcBef>
                <a:spcPct val="0"/>
              </a:spcBef>
              <a:buClrTx/>
              <a:buFont typeface="Arial" panose="020B0604020202020204" pitchFamily="34" charset="0"/>
              <a:buNone/>
            </a:pPr>
            <a:r>
              <a:rPr lang="en-US" altLang="zh-CN" sz="1800">
                <a:solidFill>
                  <a:schemeClr val="tx1"/>
                </a:solidFill>
                <a:latin typeface="Times New Roman" panose="02020603050405020304" pitchFamily="18" charset="0"/>
              </a:rPr>
              <a:t>Darth</a:t>
            </a:r>
            <a:endParaRPr lang="zh-CN" altLang="en-US" sz="1800">
              <a:solidFill>
                <a:schemeClr val="tx1"/>
              </a:solidFill>
              <a:latin typeface="Times New Roman" panose="02020603050405020304" pitchFamily="18" charset="0"/>
            </a:endParaRPr>
          </a:p>
        </p:txBody>
      </p:sp>
      <p:sp>
        <p:nvSpPr>
          <p:cNvPr id="107550" name="TextBox 17"/>
          <p:cNvSpPr txBox="1">
            <a:spLocks noChangeArrowheads="1"/>
          </p:cNvSpPr>
          <p:nvPr/>
        </p:nvSpPr>
        <p:spPr bwMode="auto">
          <a:xfrm>
            <a:off x="755650" y="3275013"/>
            <a:ext cx="1152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eaLnBrk="1" latinLnBrk="0" hangingPunct="1">
              <a:spcBef>
                <a:spcPct val="0"/>
              </a:spcBef>
              <a:buClrTx/>
              <a:buFont typeface="Arial" panose="020B0604020202020204" pitchFamily="34" charset="0"/>
              <a:buNone/>
            </a:pPr>
            <a:r>
              <a:rPr lang="zh-CN" altLang="en-US" sz="1800">
                <a:solidFill>
                  <a:schemeClr val="tx1"/>
                </a:solidFill>
                <a:latin typeface="Times New Roman" panose="02020603050405020304" pitchFamily="18" charset="0"/>
              </a:rPr>
              <a:t>重放攻击</a:t>
            </a:r>
            <a:endParaRPr lang="zh-CN" altLang="en-US" sz="1800">
              <a:solidFill>
                <a:schemeClr val="tx1"/>
              </a:solidFill>
              <a:latin typeface="Times New Roman" panose="02020603050405020304" pitchFamily="18" charset="0"/>
            </a:endParaRPr>
          </a:p>
        </p:txBody>
      </p:sp>
      <p:sp>
        <p:nvSpPr>
          <p:cNvPr id="56" name="Rectangle 23"/>
          <p:cNvSpPr txBox="1">
            <a:spLocks noChangeArrowheads="1"/>
          </p:cNvSpPr>
          <p:nvPr/>
        </p:nvSpPr>
        <p:spPr bwMode="auto">
          <a:xfrm>
            <a:off x="2484438" y="2420938"/>
            <a:ext cx="6272212" cy="576262"/>
          </a:xfrm>
          <a:prstGeom prst="rect">
            <a:avLst/>
          </a:prstGeom>
          <a:noFill/>
          <a:ln w="9525">
            <a:noFill/>
            <a:miter lim="800000"/>
          </a:ln>
        </p:spPr>
        <p:txBody>
          <a:bodyPr/>
          <a:lstStyle/>
          <a:p>
            <a:pPr marL="447675" indent="-447675" latinLnBrk="1">
              <a:spcBef>
                <a:spcPct val="20000"/>
              </a:spcBef>
              <a:buClr>
                <a:srgbClr val="000099"/>
              </a:buClr>
              <a:buFont typeface="Wingdings" panose="05000000000000000000" pitchFamily="2" charset="2"/>
              <a:buChar char="Ø"/>
              <a:defRPr/>
            </a:pPr>
            <a:r>
              <a:rPr kumimoji="1" lang="en-US" altLang="zh-CN" sz="2400" kern="0" dirty="0">
                <a:solidFill>
                  <a:srgbClr val="333399"/>
                </a:solidFill>
                <a:latin typeface="黑体" panose="02010609060101010101" pitchFamily="2" charset="-122"/>
                <a:ea typeface="黑体" panose="02010609060101010101" pitchFamily="2" charset="-122"/>
              </a:rPr>
              <a:t>Darth</a:t>
            </a:r>
            <a:r>
              <a:rPr kumimoji="1" lang="zh-CN" altLang="en-US" sz="2400" kern="0" dirty="0">
                <a:solidFill>
                  <a:srgbClr val="333399"/>
                </a:solidFill>
                <a:latin typeface="黑体" panose="02010609060101010101" pitchFamily="2" charset="-122"/>
                <a:ea typeface="黑体" panose="02010609060101010101" pitchFamily="2" charset="-122"/>
              </a:rPr>
              <a:t>截获从</a:t>
            </a:r>
            <a:r>
              <a:rPr kumimoji="1" lang="en-US" altLang="zh-CN" sz="2400" kern="0" dirty="0">
                <a:solidFill>
                  <a:srgbClr val="333399"/>
                </a:solidFill>
                <a:latin typeface="黑体" panose="02010609060101010101" pitchFamily="2" charset="-122"/>
                <a:ea typeface="黑体" panose="02010609060101010101" pitchFamily="2" charset="-122"/>
              </a:rPr>
              <a:t>Bob</a:t>
            </a:r>
            <a:r>
              <a:rPr kumimoji="1" lang="zh-CN" altLang="en-US" sz="2400" kern="0" dirty="0">
                <a:solidFill>
                  <a:srgbClr val="333399"/>
                </a:solidFill>
                <a:latin typeface="黑体" panose="02010609060101010101" pitchFamily="2" charset="-122"/>
                <a:ea typeface="黑体" panose="02010609060101010101" pitchFamily="2" charset="-122"/>
              </a:rPr>
              <a:t>到</a:t>
            </a:r>
            <a:r>
              <a:rPr kumimoji="1" lang="en-US" altLang="zh-CN" sz="2400" kern="0" dirty="0">
                <a:solidFill>
                  <a:srgbClr val="333399"/>
                </a:solidFill>
                <a:latin typeface="黑体" panose="02010609060101010101" pitchFamily="2" charset="-122"/>
                <a:ea typeface="黑体" panose="02010609060101010101" pitchFamily="2" charset="-122"/>
              </a:rPr>
              <a:t>Alice</a:t>
            </a:r>
            <a:r>
              <a:rPr kumimoji="1" lang="zh-CN" altLang="en-US" sz="2400" kern="0" dirty="0">
                <a:solidFill>
                  <a:srgbClr val="333399"/>
                </a:solidFill>
                <a:latin typeface="黑体" panose="02010609060101010101" pitchFamily="2" charset="-122"/>
                <a:ea typeface="黑体" panose="02010609060101010101" pitchFamily="2" charset="-122"/>
              </a:rPr>
              <a:t>的消息，再重放给</a:t>
            </a:r>
            <a:r>
              <a:rPr kumimoji="1" lang="en-US" altLang="zh-CN" sz="2400" kern="0" dirty="0">
                <a:solidFill>
                  <a:srgbClr val="333399"/>
                </a:solidFill>
                <a:latin typeface="黑体" panose="02010609060101010101" pitchFamily="2" charset="-122"/>
                <a:ea typeface="黑体" panose="02010609060101010101" pitchFamily="2" charset="-122"/>
              </a:rPr>
              <a:t>Alice</a:t>
            </a:r>
            <a:r>
              <a:rPr kumimoji="1" lang="zh-CN" altLang="en-US" sz="2400" kern="0" dirty="0">
                <a:solidFill>
                  <a:srgbClr val="333399"/>
                </a:solidFill>
                <a:latin typeface="黑体" panose="02010609060101010101" pitchFamily="2" charset="-122"/>
                <a:ea typeface="黑体" panose="02010609060101010101" pitchFamily="2" charset="-122"/>
              </a:rPr>
              <a:t>，在非授权的情况下进行传输</a:t>
            </a:r>
            <a:endParaRPr kumimoji="1" lang="en-US" altLang="zh-CN" sz="2400" kern="0" dirty="0">
              <a:solidFill>
                <a:srgbClr val="333399"/>
              </a:solidFill>
              <a:latin typeface="黑体" panose="02010609060101010101" pitchFamily="2" charset="-122"/>
              <a:ea typeface="黑体" panose="02010609060101010101" pitchFamily="2" charset="-122"/>
            </a:endParaRPr>
          </a:p>
        </p:txBody>
      </p:sp>
      <p:cxnSp>
        <p:nvCxnSpPr>
          <p:cNvPr id="107552" name="直接箭头连接符 10"/>
          <p:cNvCxnSpPr>
            <a:cxnSpLocks noChangeShapeType="1"/>
          </p:cNvCxnSpPr>
          <p:nvPr/>
        </p:nvCxnSpPr>
        <p:spPr bwMode="auto">
          <a:xfrm>
            <a:off x="755650" y="2492375"/>
            <a:ext cx="1152525" cy="0"/>
          </a:xfrm>
          <a:prstGeom prst="straightConnector1">
            <a:avLst/>
          </a:prstGeom>
          <a:noFill/>
          <a:ln w="19050"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59" name="形状 14"/>
          <p:cNvCxnSpPr>
            <a:cxnSpLocks noChangeShapeType="1"/>
            <a:endCxn id="107548" idx="0"/>
          </p:cNvCxnSpPr>
          <p:nvPr/>
        </p:nvCxnSpPr>
        <p:spPr bwMode="auto">
          <a:xfrm>
            <a:off x="827088" y="2492375"/>
            <a:ext cx="641350" cy="423863"/>
          </a:xfrm>
          <a:prstGeom prst="curvedConnector2">
            <a:avLst/>
          </a:prstGeom>
          <a:noFill/>
          <a:ln w="19050" algn="ctr">
            <a:solidFill>
              <a:srgbClr val="FF0000"/>
            </a:solidFill>
            <a:round/>
            <a:tailEnd type="arrow" w="med" len="med"/>
          </a:ln>
          <a:extLst>
            <a:ext uri="{909E8E84-426E-40DD-AFC4-6F175D3DCCD1}">
              <a14:hiddenFill xmlns:a14="http://schemas.microsoft.com/office/drawing/2010/main">
                <a:noFill/>
              </a14:hiddenFill>
            </a:ext>
          </a:extLst>
        </p:spPr>
      </p:cxnSp>
      <p:sp>
        <p:nvSpPr>
          <p:cNvPr id="65" name="Rectangle 23"/>
          <p:cNvSpPr txBox="1">
            <a:spLocks noChangeArrowheads="1"/>
          </p:cNvSpPr>
          <p:nvPr/>
        </p:nvSpPr>
        <p:spPr bwMode="auto">
          <a:xfrm>
            <a:off x="2484438" y="3994150"/>
            <a:ext cx="6272212" cy="574675"/>
          </a:xfrm>
          <a:prstGeom prst="rect">
            <a:avLst/>
          </a:prstGeom>
          <a:noFill/>
          <a:ln w="9525">
            <a:noFill/>
            <a:miter lim="800000"/>
          </a:ln>
        </p:spPr>
        <p:txBody>
          <a:bodyPr/>
          <a:lstStyle/>
          <a:p>
            <a:pPr marL="447675" indent="-447675" latinLnBrk="1">
              <a:spcBef>
                <a:spcPct val="20000"/>
              </a:spcBef>
              <a:buClr>
                <a:srgbClr val="000099"/>
              </a:buClr>
              <a:buFont typeface="Wingdings" panose="05000000000000000000" pitchFamily="2" charset="2"/>
              <a:buChar char="Ø"/>
              <a:defRPr/>
            </a:pPr>
            <a:r>
              <a:rPr kumimoji="1" lang="en-US" altLang="zh-CN" sz="2400" kern="0" dirty="0">
                <a:solidFill>
                  <a:srgbClr val="333399"/>
                </a:solidFill>
                <a:latin typeface="黑体" panose="02010609060101010101" pitchFamily="2" charset="-122"/>
                <a:ea typeface="黑体" panose="02010609060101010101" pitchFamily="2" charset="-122"/>
              </a:rPr>
              <a:t>Darth</a:t>
            </a:r>
            <a:r>
              <a:rPr kumimoji="1" lang="zh-CN" altLang="en-US" sz="2400" kern="0" dirty="0">
                <a:solidFill>
                  <a:srgbClr val="333399"/>
                </a:solidFill>
                <a:latin typeface="黑体" panose="02010609060101010101" pitchFamily="2" charset="-122"/>
                <a:ea typeface="黑体" panose="02010609060101010101" pitchFamily="2" charset="-122"/>
              </a:rPr>
              <a:t>截获并修改从</a:t>
            </a:r>
            <a:r>
              <a:rPr kumimoji="1" lang="en-US" altLang="zh-CN" sz="2400" kern="0" dirty="0">
                <a:solidFill>
                  <a:srgbClr val="333399"/>
                </a:solidFill>
                <a:latin typeface="黑体" panose="02010609060101010101" pitchFamily="2" charset="-122"/>
                <a:ea typeface="黑体" panose="02010609060101010101" pitchFamily="2" charset="-122"/>
              </a:rPr>
              <a:t>Bob</a:t>
            </a:r>
            <a:r>
              <a:rPr kumimoji="1" lang="zh-CN" altLang="en-US" sz="2400" kern="0" dirty="0">
                <a:solidFill>
                  <a:srgbClr val="333399"/>
                </a:solidFill>
                <a:latin typeface="黑体" panose="02010609060101010101" pitchFamily="2" charset="-122"/>
                <a:ea typeface="黑体" panose="02010609060101010101" pitchFamily="2" charset="-122"/>
              </a:rPr>
              <a:t>到</a:t>
            </a:r>
            <a:r>
              <a:rPr kumimoji="1" lang="en-US" altLang="zh-CN" sz="2400" kern="0" dirty="0">
                <a:solidFill>
                  <a:srgbClr val="333399"/>
                </a:solidFill>
                <a:latin typeface="黑体" panose="02010609060101010101" pitchFamily="2" charset="-122"/>
                <a:ea typeface="黑体" panose="02010609060101010101" pitchFamily="2" charset="-122"/>
              </a:rPr>
              <a:t>Alice</a:t>
            </a:r>
            <a:r>
              <a:rPr kumimoji="1" lang="zh-CN" altLang="en-US" sz="2400" kern="0" dirty="0">
                <a:solidFill>
                  <a:srgbClr val="333399"/>
                </a:solidFill>
                <a:latin typeface="黑体" panose="02010609060101010101" pitchFamily="2" charset="-122"/>
                <a:ea typeface="黑体" panose="02010609060101010101" pitchFamily="2" charset="-122"/>
              </a:rPr>
              <a:t>的消息，以达到非授权的目的</a:t>
            </a:r>
            <a:endParaRPr kumimoji="1" lang="en-US" altLang="zh-CN" sz="2400" kern="0" dirty="0">
              <a:solidFill>
                <a:srgbClr val="333399"/>
              </a:solidFill>
              <a:latin typeface="黑体" panose="02010609060101010101" pitchFamily="2" charset="-122"/>
              <a:ea typeface="黑体" panose="02010609060101010101" pitchFamily="2" charset="-122"/>
            </a:endParaRPr>
          </a:p>
        </p:txBody>
      </p:sp>
      <p:cxnSp>
        <p:nvCxnSpPr>
          <p:cNvPr id="66" name="形状 36"/>
          <p:cNvCxnSpPr>
            <a:cxnSpLocks noChangeShapeType="1"/>
            <a:stCxn id="107556" idx="0"/>
          </p:cNvCxnSpPr>
          <p:nvPr/>
        </p:nvCxnSpPr>
        <p:spPr bwMode="auto">
          <a:xfrm rot="5400000" flipH="1" flipV="1">
            <a:off x="1112837" y="5445126"/>
            <a:ext cx="428625" cy="571500"/>
          </a:xfrm>
          <a:prstGeom prst="curvedConnector2">
            <a:avLst/>
          </a:prstGeom>
          <a:noFill/>
          <a:ln w="19050" algn="ctr">
            <a:solidFill>
              <a:srgbClr val="FF0000"/>
            </a:solidFill>
            <a:round/>
            <a:tailEnd type="arrow" w="med" len="med"/>
          </a:ln>
          <a:extLst>
            <a:ext uri="{909E8E84-426E-40DD-AFC4-6F175D3DCCD1}">
              <a14:hiddenFill xmlns:a14="http://schemas.microsoft.com/office/drawing/2010/main">
                <a:noFill/>
              </a14:hiddenFill>
            </a:ext>
          </a:extLst>
        </p:spPr>
      </p:cxnSp>
      <p:sp>
        <p:nvSpPr>
          <p:cNvPr id="107556" name="椭圆 37"/>
          <p:cNvSpPr>
            <a:spLocks noChangeArrowheads="1"/>
          </p:cNvSpPr>
          <p:nvPr/>
        </p:nvSpPr>
        <p:spPr bwMode="auto">
          <a:xfrm>
            <a:off x="827088" y="5945188"/>
            <a:ext cx="428625" cy="285750"/>
          </a:xfrm>
          <a:prstGeom prst="ellipse">
            <a:avLst/>
          </a:prstGeom>
          <a:solidFill>
            <a:srgbClr val="FF0000"/>
          </a:solidFill>
          <a:ln w="12700" algn="ctr">
            <a:solidFill>
              <a:schemeClr val="tx1"/>
            </a:solidFill>
            <a:round/>
            <a:tailEnd type="none" w="med" len="sm"/>
          </a:ln>
        </p:spPr>
        <p:txBody>
          <a:bodyPr wrap="none"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2" charset="-122"/>
                <a:ea typeface="黑体" panose="02010609060101010101" pitchFamily="2" charset="-122"/>
                <a:cs typeface="Tahoma" panose="020B0604030504040204" pitchFamily="34" charset="0"/>
              </a:defRPr>
            </a:lvl1pPr>
            <a:lvl2pPr marL="742950" indent="-285750" latinLnBrk="1">
              <a:spcBef>
                <a:spcPct val="20000"/>
              </a:spcBef>
              <a:buClr>
                <a:srgbClr val="6699FF"/>
              </a:buClr>
              <a:buFont typeface="Wingdings 2" panose="05020102010507070707" pitchFamily="18" charset="2"/>
              <a:buBlip>
                <a:blip r:embed="rId1"/>
              </a:buBlip>
              <a:defRPr sz="2800">
                <a:solidFill>
                  <a:srgbClr val="333399"/>
                </a:solidFill>
                <a:latin typeface="黑体" panose="02010609060101010101" pitchFamily="2" charset="-122"/>
                <a:ea typeface="黑体" panose="02010609060101010101" pitchFamily="2" charset="-122"/>
                <a:cs typeface="Tahoma" panose="020B0604030504040204" pitchFamily="34" charset="0"/>
              </a:defRPr>
            </a:lvl2pPr>
            <a:lvl3pPr marL="1143000" indent="-228600"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2" charset="-122"/>
                <a:ea typeface="黑体" panose="02010609060101010101" pitchFamily="2" charset="-122"/>
                <a:cs typeface="Tahoma" panose="020B0604030504040204" pitchFamily="34" charset="0"/>
              </a:defRPr>
            </a:lvl3pPr>
            <a:lvl4pPr marL="1600200" indent="-228600"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4pPr>
            <a:lvl5pPr marL="2057400" indent="-228600" latinLnBrk="1">
              <a:spcBef>
                <a:spcPct val="20000"/>
              </a:spcBef>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5pPr>
            <a:lvl6pPr marL="25146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6pPr>
            <a:lvl7pPr marL="29718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7pPr>
            <a:lvl8pPr marL="34290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8pPr>
            <a:lvl9pPr marL="3886200" indent="-228600" eaLnBrk="0" fontAlgn="base" latinLnBrk="1" hangingPunct="0">
              <a:spcBef>
                <a:spcPct val="20000"/>
              </a:spcBef>
              <a:spcAft>
                <a:spcPct val="0"/>
              </a:spcAft>
              <a:buClr>
                <a:srgbClr val="6699FF"/>
              </a:buClr>
              <a:buFont typeface="Wingdings 2" panose="05020102010507070707" pitchFamily="18" charset="2"/>
              <a:buChar char="ò"/>
              <a:defRPr sz="2000">
                <a:solidFill>
                  <a:srgbClr val="333399"/>
                </a:solidFill>
                <a:latin typeface="黑体" panose="02010609060101010101" pitchFamily="2" charset="-122"/>
                <a:ea typeface="黑体" panose="02010609060101010101" pitchFamily="2" charset="-122"/>
                <a:cs typeface="Tahoma" panose="020B0604030504040204" pitchFamily="34" charset="0"/>
              </a:defRPr>
            </a:lvl9pPr>
          </a:lstStyle>
          <a:p>
            <a:pPr algn="ctr" eaLnBrk="1" hangingPunct="1">
              <a:lnSpc>
                <a:spcPct val="80000"/>
              </a:lnSpc>
              <a:spcBef>
                <a:spcPct val="50000"/>
              </a:spcBef>
              <a:buClr>
                <a:srgbClr val="FF0000"/>
              </a:buClr>
              <a:buFont typeface="Wingdings" panose="05000000000000000000" pitchFamily="2" charset="2"/>
              <a:buNone/>
            </a:pPr>
            <a:endParaRPr kumimoji="1" lang="zh-CN" altLang="en-US" sz="1800">
              <a:solidFill>
                <a:schemeClr val="tx1"/>
              </a:solidFill>
              <a:latin typeface="Times New Roman" panose="02020603050405020304" pitchFamily="18" charset="0"/>
            </a:endParaRPr>
          </a:p>
        </p:txBody>
      </p:sp>
      <p:sp>
        <p:nvSpPr>
          <p:cNvPr id="68" name="Rectangle 23"/>
          <p:cNvSpPr txBox="1">
            <a:spLocks noChangeArrowheads="1"/>
          </p:cNvSpPr>
          <p:nvPr/>
        </p:nvSpPr>
        <p:spPr bwMode="auto">
          <a:xfrm>
            <a:off x="2484438" y="5589588"/>
            <a:ext cx="6272212" cy="576262"/>
          </a:xfrm>
          <a:prstGeom prst="rect">
            <a:avLst/>
          </a:prstGeom>
          <a:noFill/>
          <a:ln w="9525">
            <a:noFill/>
            <a:miter lim="800000"/>
          </a:ln>
        </p:spPr>
        <p:txBody>
          <a:bodyPr/>
          <a:lstStyle/>
          <a:p>
            <a:pPr marL="447675" indent="-447675" latinLnBrk="1">
              <a:spcBef>
                <a:spcPct val="20000"/>
              </a:spcBef>
              <a:buClr>
                <a:srgbClr val="000099"/>
              </a:buClr>
              <a:buFont typeface="Wingdings" panose="05000000000000000000" pitchFamily="2" charset="2"/>
              <a:buChar char="Ø"/>
              <a:defRPr/>
            </a:pPr>
            <a:r>
              <a:rPr kumimoji="1" lang="en-US" altLang="zh-CN" sz="2400" kern="0" dirty="0">
                <a:solidFill>
                  <a:srgbClr val="333399"/>
                </a:solidFill>
                <a:latin typeface="黑体" panose="02010609060101010101" pitchFamily="2" charset="-122"/>
                <a:ea typeface="黑体" panose="02010609060101010101" pitchFamily="2" charset="-122"/>
              </a:rPr>
              <a:t>Darth</a:t>
            </a:r>
            <a:r>
              <a:rPr kumimoji="1" lang="zh-CN" altLang="en-US" sz="2400" kern="0" dirty="0">
                <a:solidFill>
                  <a:srgbClr val="333399"/>
                </a:solidFill>
                <a:latin typeface="黑体" panose="02010609060101010101" pitchFamily="2" charset="-122"/>
                <a:ea typeface="黑体" panose="02010609060101010101" pitchFamily="2" charset="-122"/>
              </a:rPr>
              <a:t>破坏服务器提供的服务，阻止人们正常使用网络服务或管理通信设备</a:t>
            </a:r>
            <a:endParaRPr kumimoji="1" lang="en-US" altLang="zh-CN" sz="2400" kern="0" dirty="0">
              <a:solidFill>
                <a:srgbClr val="333399"/>
              </a:solidFill>
              <a:latin typeface="黑体" panose="02010609060101010101" pitchFamily="2" charset="-122"/>
              <a:ea typeface="黑体" panose="02010609060101010101" pitchFamily="2" charset="-122"/>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0452"/>
                                        </p:tgtEl>
                                        <p:attrNameLst>
                                          <p:attrName>style.visibility</p:attrName>
                                        </p:attrNameLst>
                                      </p:cBhvr>
                                      <p:to>
                                        <p:strVal val="visible"/>
                                      </p:to>
                                    </p:set>
                                    <p:animEffect transition="in" filter="wipe(down)">
                                      <p:cBhvr>
                                        <p:cTn id="7" dur="500"/>
                                        <p:tgtEl>
                                          <p:spTgt spid="604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up)">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wipe(down)">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left)">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0444"/>
                                        </p:tgtEl>
                                        <p:attrNameLst>
                                          <p:attrName>style.visibility</p:attrName>
                                        </p:attrNameLst>
                                      </p:cBhvr>
                                      <p:to>
                                        <p:strVal val="visible"/>
                                      </p:to>
                                    </p:set>
                                    <p:animEffect transition="in" filter="wipe(up)">
                                      <p:cBhvr>
                                        <p:cTn id="32" dur="500"/>
                                        <p:tgtEl>
                                          <p:spTgt spid="6044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60445"/>
                                        </p:tgtEl>
                                        <p:attrNameLst>
                                          <p:attrName>style.visibility</p:attrName>
                                        </p:attrNameLst>
                                      </p:cBhvr>
                                      <p:to>
                                        <p:strVal val="visible"/>
                                      </p:to>
                                    </p:set>
                                    <p:animEffect transition="in" filter="wipe(down)">
                                      <p:cBhvr>
                                        <p:cTn id="37" dur="500"/>
                                        <p:tgtEl>
                                          <p:spTgt spid="6044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wipe(left)">
                                      <p:cBhvr>
                                        <p:cTn id="42" dur="500"/>
                                        <p:tgtEl>
                                          <p:spTgt spid="6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down)">
                                      <p:cBhvr>
                                        <p:cTn id="47" dur="500"/>
                                        <p:tgtEl>
                                          <p:spTgt spid="66"/>
                                        </p:tgtEl>
                                      </p:cBhvr>
                                    </p:animEffect>
                                  </p:childTnLst>
                                </p:cTn>
                              </p:par>
                            </p:childTnLst>
                          </p:cTn>
                        </p:par>
                        <p:par>
                          <p:cTn id="48" fill="hold">
                            <p:stCondLst>
                              <p:cond delay="500"/>
                            </p:stCondLst>
                            <p:childTnLst>
                              <p:par>
                                <p:cTn id="49" presetID="1" presetClass="entr" presetSubtype="0" fill="hold" nodeType="afterEffect">
                                  <p:stCondLst>
                                    <p:cond delay="0"/>
                                  </p:stCondLst>
                                  <p:childTnLst>
                                    <p:set>
                                      <p:cBhvr>
                                        <p:cTn id="50" dur="1" fill="hold">
                                          <p:stCondLst>
                                            <p:cond delay="0"/>
                                          </p:stCondLst>
                                        </p:cTn>
                                        <p:tgtEl>
                                          <p:spTgt spid="604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left)">
                                      <p:cBhvr>
                                        <p:cTn id="5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6" grpId="0"/>
      <p:bldP spid="65" grpId="0"/>
      <p:bldP spid="6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idx="4294967295"/>
          </p:nvPr>
        </p:nvSpPr>
        <p:spPr>
          <a:xfrm>
            <a:off x="0" y="0"/>
            <a:ext cx="9144000" cy="1143000"/>
          </a:xfrm>
        </p:spPr>
        <p:txBody>
          <a:bodyPr/>
          <a:lstStyle/>
          <a:p>
            <a:r>
              <a:rPr lang="zh-CN" altLang="en-US" sz="4000">
                <a:latin typeface="黑体" panose="02010609060101010101" pitchFamily="2" charset="-122"/>
                <a:ea typeface="黑体" panose="02010609060101010101" pitchFamily="2" charset="-122"/>
              </a:rPr>
              <a:t>第</a:t>
            </a:r>
            <a:r>
              <a:rPr lang="en-US" altLang="zh-CN" sz="4000">
                <a:latin typeface="黑体" panose="02010609060101010101" pitchFamily="2" charset="-122"/>
                <a:ea typeface="黑体" panose="02010609060101010101" pitchFamily="2" charset="-122"/>
              </a:rPr>
              <a:t>1</a:t>
            </a:r>
            <a:r>
              <a:rPr lang="zh-CN" altLang="en-US" sz="4000">
                <a:latin typeface="黑体" panose="02010609060101010101" pitchFamily="2" charset="-122"/>
                <a:ea typeface="黑体" panose="02010609060101010101" pitchFamily="2" charset="-122"/>
              </a:rPr>
              <a:t>章  网络安全基础</a:t>
            </a:r>
            <a:endParaRPr lang="zh-CN" altLang="en-US" sz="4000">
              <a:latin typeface="黑体" panose="02010609060101010101" pitchFamily="2" charset="-122"/>
              <a:ea typeface="黑体" panose="02010609060101010101" pitchFamily="2" charset="-122"/>
            </a:endParaRPr>
          </a:p>
        </p:txBody>
      </p:sp>
      <p:grpSp>
        <p:nvGrpSpPr>
          <p:cNvPr id="118787" name="Group 11"/>
          <p:cNvGrpSpPr/>
          <p:nvPr/>
        </p:nvGrpSpPr>
        <p:grpSpPr bwMode="auto">
          <a:xfrm>
            <a:off x="915988" y="1928813"/>
            <a:ext cx="7227887" cy="647700"/>
            <a:chOff x="385" y="1162"/>
            <a:chExt cx="4309" cy="399"/>
          </a:xfrm>
        </p:grpSpPr>
        <p:sp>
          <p:nvSpPr>
            <p:cNvPr id="118840" name="AutoShape 12"/>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118841" name="Group 13"/>
            <p:cNvGrpSpPr/>
            <p:nvPr/>
          </p:nvGrpSpPr>
          <p:grpSpPr bwMode="auto">
            <a:xfrm>
              <a:off x="385" y="1162"/>
              <a:ext cx="614" cy="389"/>
              <a:chOff x="720" y="960"/>
              <a:chExt cx="987" cy="795"/>
            </a:xfrm>
          </p:grpSpPr>
          <p:sp>
            <p:nvSpPr>
              <p:cNvPr id="118844" name="Oval 14"/>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18845" name="Oval 15"/>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18846" name="Oval 16"/>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118842" name="Text Box 17"/>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网络安全需求</a:t>
              </a:r>
              <a:endParaRPr lang="zh-CN" altLang="en-US" sz="3600">
                <a:solidFill>
                  <a:srgbClr val="000099"/>
                </a:solidFill>
                <a:latin typeface="Gulim" pitchFamily="34" charset="-127"/>
                <a:ea typeface="黑体" panose="02010609060101010101" pitchFamily="2" charset="-122"/>
              </a:endParaRPr>
            </a:p>
          </p:txBody>
        </p:sp>
        <p:sp>
          <p:nvSpPr>
            <p:cNvPr id="118843" name="Text Box 18"/>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二</a:t>
              </a:r>
              <a:endParaRPr lang="zh-CN" altLang="en-US" sz="3200">
                <a:solidFill>
                  <a:srgbClr val="FFFFFF"/>
                </a:solidFill>
                <a:ea typeface="黑体" panose="02010609060101010101" pitchFamily="2" charset="-122"/>
              </a:endParaRPr>
            </a:p>
          </p:txBody>
        </p:sp>
      </p:grpSp>
      <p:grpSp>
        <p:nvGrpSpPr>
          <p:cNvPr id="118788" name="Group 19"/>
          <p:cNvGrpSpPr/>
          <p:nvPr/>
        </p:nvGrpSpPr>
        <p:grpSpPr bwMode="auto">
          <a:xfrm>
            <a:off x="900113" y="2714625"/>
            <a:ext cx="7227887" cy="631825"/>
            <a:chOff x="385" y="1162"/>
            <a:chExt cx="4309" cy="389"/>
          </a:xfrm>
        </p:grpSpPr>
        <p:sp>
          <p:nvSpPr>
            <p:cNvPr id="118834" name="AutoShape 20"/>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118835" name="Group 21"/>
            <p:cNvGrpSpPr/>
            <p:nvPr/>
          </p:nvGrpSpPr>
          <p:grpSpPr bwMode="auto">
            <a:xfrm>
              <a:off x="385" y="1162"/>
              <a:ext cx="614" cy="389"/>
              <a:chOff x="720" y="960"/>
              <a:chExt cx="987" cy="795"/>
            </a:xfrm>
          </p:grpSpPr>
          <p:sp>
            <p:nvSpPr>
              <p:cNvPr id="118837" name="Oval 22"/>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18838" name="Oval 23"/>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18839" name="Oval 24"/>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118836" name="Text Box 26"/>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三</a:t>
              </a:r>
              <a:endParaRPr lang="zh-CN" altLang="en-US" sz="3200">
                <a:solidFill>
                  <a:srgbClr val="FFFFFF"/>
                </a:solidFill>
                <a:ea typeface="黑体" panose="02010609060101010101" pitchFamily="2" charset="-122"/>
              </a:endParaRPr>
            </a:p>
          </p:txBody>
        </p:sp>
      </p:grpSp>
      <p:grpSp>
        <p:nvGrpSpPr>
          <p:cNvPr id="118789" name="Group 27"/>
          <p:cNvGrpSpPr/>
          <p:nvPr/>
        </p:nvGrpSpPr>
        <p:grpSpPr bwMode="auto">
          <a:xfrm>
            <a:off x="900113" y="3571875"/>
            <a:ext cx="7227887" cy="647700"/>
            <a:chOff x="385" y="1162"/>
            <a:chExt cx="4309" cy="399"/>
          </a:xfrm>
        </p:grpSpPr>
        <p:sp>
          <p:nvSpPr>
            <p:cNvPr id="118827" name="AutoShape 28"/>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118828" name="Group 29"/>
            <p:cNvGrpSpPr/>
            <p:nvPr/>
          </p:nvGrpSpPr>
          <p:grpSpPr bwMode="auto">
            <a:xfrm>
              <a:off x="385" y="1162"/>
              <a:ext cx="614" cy="389"/>
              <a:chOff x="720" y="960"/>
              <a:chExt cx="987" cy="795"/>
            </a:xfrm>
          </p:grpSpPr>
          <p:sp>
            <p:nvSpPr>
              <p:cNvPr id="118831" name="Oval 30"/>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18832" name="Oval 31"/>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18833" name="Oval 32"/>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118829" name="Text Box 33"/>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en-US" altLang="zh-CN" sz="3200">
                  <a:solidFill>
                    <a:srgbClr val="000099"/>
                  </a:solidFill>
                  <a:latin typeface="Times New Roman" panose="02020603050405020304" pitchFamily="18" charset="0"/>
                  <a:ea typeface="黑体" panose="02010609060101010101" pitchFamily="2" charset="-122"/>
                </a:rPr>
                <a:t> </a:t>
              </a:r>
              <a:endParaRPr lang="zh-CN" altLang="en-US" sz="3200">
                <a:solidFill>
                  <a:srgbClr val="000099"/>
                </a:solidFill>
                <a:latin typeface="Gulim" pitchFamily="34" charset="-127"/>
                <a:ea typeface="黑体" panose="02010609060101010101" pitchFamily="2" charset="-122"/>
              </a:endParaRPr>
            </a:p>
          </p:txBody>
        </p:sp>
        <p:sp>
          <p:nvSpPr>
            <p:cNvPr id="118830" name="Text Box 34"/>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四</a:t>
              </a:r>
              <a:endParaRPr lang="zh-CN" altLang="en-US" sz="3200">
                <a:solidFill>
                  <a:srgbClr val="FFFFFF"/>
                </a:solidFill>
                <a:ea typeface="黑体" panose="02010609060101010101" pitchFamily="2" charset="-122"/>
              </a:endParaRPr>
            </a:p>
          </p:txBody>
        </p:sp>
      </p:grpSp>
      <p:grpSp>
        <p:nvGrpSpPr>
          <p:cNvPr id="118790" name="Group 19"/>
          <p:cNvGrpSpPr/>
          <p:nvPr/>
        </p:nvGrpSpPr>
        <p:grpSpPr bwMode="auto">
          <a:xfrm>
            <a:off x="928688" y="1214438"/>
            <a:ext cx="7162800" cy="604837"/>
            <a:chOff x="385" y="1162"/>
            <a:chExt cx="4309" cy="410"/>
          </a:xfrm>
        </p:grpSpPr>
        <p:sp>
          <p:nvSpPr>
            <p:cNvPr id="118820" name="AutoShape 20"/>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118821" name="Group 21"/>
            <p:cNvGrpSpPr/>
            <p:nvPr/>
          </p:nvGrpSpPr>
          <p:grpSpPr bwMode="auto">
            <a:xfrm>
              <a:off x="385" y="1162"/>
              <a:ext cx="614" cy="389"/>
              <a:chOff x="720" y="960"/>
              <a:chExt cx="987" cy="795"/>
            </a:xfrm>
          </p:grpSpPr>
          <p:sp>
            <p:nvSpPr>
              <p:cNvPr id="118824" name="Oval 22"/>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18825" name="Oval 23"/>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18826" name="Oval 24"/>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118822" name="Text Box 25"/>
            <p:cNvSpPr txBox="1">
              <a:spLocks noChangeArrowheads="1"/>
            </p:cNvSpPr>
            <p:nvPr/>
          </p:nvSpPr>
          <p:spPr bwMode="auto">
            <a:xfrm>
              <a:off x="987" y="1162"/>
              <a:ext cx="3694"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引言</a:t>
              </a:r>
              <a:endParaRPr lang="zh-CN" altLang="en-US" sz="3600">
                <a:solidFill>
                  <a:srgbClr val="000099"/>
                </a:solidFill>
                <a:latin typeface="Gulim" pitchFamily="34" charset="-127"/>
                <a:ea typeface="黑体" panose="02010609060101010101" pitchFamily="2" charset="-122"/>
              </a:endParaRPr>
            </a:p>
          </p:txBody>
        </p:sp>
        <p:sp>
          <p:nvSpPr>
            <p:cNvPr id="118823" name="Text Box 26"/>
            <p:cNvSpPr txBox="1">
              <a:spLocks noChangeArrowheads="1"/>
            </p:cNvSpPr>
            <p:nvPr/>
          </p:nvSpPr>
          <p:spPr bwMode="auto">
            <a:xfrm>
              <a:off x="561" y="1175"/>
              <a:ext cx="35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一</a:t>
              </a:r>
              <a:endParaRPr lang="zh-CN" altLang="en-US" sz="3200">
                <a:solidFill>
                  <a:srgbClr val="FFFFFF"/>
                </a:solidFill>
                <a:ea typeface="黑体" panose="02010609060101010101" pitchFamily="2" charset="-122"/>
              </a:endParaRPr>
            </a:p>
          </p:txBody>
        </p:sp>
      </p:grpSp>
      <p:grpSp>
        <p:nvGrpSpPr>
          <p:cNvPr id="118791" name="Group 27"/>
          <p:cNvGrpSpPr/>
          <p:nvPr/>
        </p:nvGrpSpPr>
        <p:grpSpPr bwMode="auto">
          <a:xfrm>
            <a:off x="857250" y="4429125"/>
            <a:ext cx="7227888" cy="647700"/>
            <a:chOff x="385" y="1162"/>
            <a:chExt cx="4309" cy="399"/>
          </a:xfrm>
        </p:grpSpPr>
        <p:sp>
          <p:nvSpPr>
            <p:cNvPr id="118813" name="AutoShape 28"/>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118814" name="Group 29"/>
            <p:cNvGrpSpPr/>
            <p:nvPr/>
          </p:nvGrpSpPr>
          <p:grpSpPr bwMode="auto">
            <a:xfrm>
              <a:off x="385" y="1162"/>
              <a:ext cx="614" cy="389"/>
              <a:chOff x="720" y="960"/>
              <a:chExt cx="987" cy="795"/>
            </a:xfrm>
          </p:grpSpPr>
          <p:sp>
            <p:nvSpPr>
              <p:cNvPr id="118817" name="Oval 30"/>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18818" name="Oval 31"/>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18819" name="Oval 32"/>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118815" name="Text Box 33"/>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endParaRPr lang="zh-CN" altLang="en-US" sz="3200">
                <a:solidFill>
                  <a:srgbClr val="000099"/>
                </a:solidFill>
                <a:latin typeface="Gulim" pitchFamily="34" charset="-127"/>
                <a:ea typeface="黑体" panose="02010609060101010101" pitchFamily="2" charset="-122"/>
              </a:endParaRPr>
            </a:p>
          </p:txBody>
        </p:sp>
        <p:sp>
          <p:nvSpPr>
            <p:cNvPr id="118816" name="Text Box 34"/>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五</a:t>
              </a:r>
              <a:endParaRPr lang="zh-CN" altLang="en-US" sz="3200">
                <a:solidFill>
                  <a:srgbClr val="FFFFFF"/>
                </a:solidFill>
                <a:ea typeface="黑体" panose="02010609060101010101" pitchFamily="2" charset="-122"/>
              </a:endParaRPr>
            </a:p>
          </p:txBody>
        </p:sp>
      </p:grpSp>
      <p:grpSp>
        <p:nvGrpSpPr>
          <p:cNvPr id="118792" name="Group 27"/>
          <p:cNvGrpSpPr/>
          <p:nvPr/>
        </p:nvGrpSpPr>
        <p:grpSpPr bwMode="auto">
          <a:xfrm>
            <a:off x="915988" y="5286375"/>
            <a:ext cx="7227887" cy="647700"/>
            <a:chOff x="385" y="1162"/>
            <a:chExt cx="4309" cy="399"/>
          </a:xfrm>
        </p:grpSpPr>
        <p:sp>
          <p:nvSpPr>
            <p:cNvPr id="118806" name="AutoShape 28"/>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118807" name="Group 29"/>
            <p:cNvGrpSpPr/>
            <p:nvPr/>
          </p:nvGrpSpPr>
          <p:grpSpPr bwMode="auto">
            <a:xfrm>
              <a:off x="385" y="1162"/>
              <a:ext cx="614" cy="389"/>
              <a:chOff x="720" y="960"/>
              <a:chExt cx="987" cy="795"/>
            </a:xfrm>
          </p:grpSpPr>
          <p:sp>
            <p:nvSpPr>
              <p:cNvPr id="118810" name="Oval 30"/>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18811" name="Oval 31"/>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18812" name="Oval 32"/>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118808" name="Text Box 33"/>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网络攻击的常见形式</a:t>
              </a:r>
              <a:endParaRPr lang="zh-CN" altLang="en-US" sz="3200">
                <a:solidFill>
                  <a:srgbClr val="000099"/>
                </a:solidFill>
                <a:latin typeface="Gulim" pitchFamily="34" charset="-127"/>
                <a:ea typeface="黑体" panose="02010609060101010101" pitchFamily="2" charset="-122"/>
              </a:endParaRPr>
            </a:p>
          </p:txBody>
        </p:sp>
        <p:sp>
          <p:nvSpPr>
            <p:cNvPr id="118809" name="Text Box 34"/>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六</a:t>
              </a:r>
              <a:endParaRPr lang="zh-CN" altLang="en-US" sz="3200">
                <a:solidFill>
                  <a:srgbClr val="FFFFFF"/>
                </a:solidFill>
                <a:ea typeface="黑体" panose="02010609060101010101" pitchFamily="2" charset="-122"/>
              </a:endParaRPr>
            </a:p>
          </p:txBody>
        </p:sp>
      </p:grpSp>
      <p:grpSp>
        <p:nvGrpSpPr>
          <p:cNvPr id="118793" name="Group 27"/>
          <p:cNvGrpSpPr/>
          <p:nvPr/>
        </p:nvGrpSpPr>
        <p:grpSpPr bwMode="auto">
          <a:xfrm>
            <a:off x="928688" y="6072188"/>
            <a:ext cx="7227887" cy="647700"/>
            <a:chOff x="385" y="1162"/>
            <a:chExt cx="4309" cy="399"/>
          </a:xfrm>
        </p:grpSpPr>
        <p:sp>
          <p:nvSpPr>
            <p:cNvPr id="118799" name="AutoShape 28"/>
            <p:cNvSpPr>
              <a:spLocks noChangeArrowheads="1"/>
            </p:cNvSpPr>
            <p:nvPr/>
          </p:nvSpPr>
          <p:spPr bwMode="auto">
            <a:xfrm>
              <a:off x="628" y="1191"/>
              <a:ext cx="4066" cy="350"/>
            </a:xfrm>
            <a:prstGeom prst="roundRect">
              <a:avLst>
                <a:gd name="adj" fmla="val 50000"/>
              </a:avLst>
            </a:prstGeom>
            <a:noFill/>
            <a:ln w="38100">
              <a:solidFill>
                <a:srgbClr val="6E81E0"/>
              </a:solidFill>
              <a:round/>
            </a:ln>
            <a:extLst>
              <a:ext uri="{909E8E84-426E-40DD-AFC4-6F175D3DCCD1}">
                <a14:hiddenFill xmlns:a14="http://schemas.microsoft.com/office/drawing/2010/main">
                  <a:solidFill>
                    <a:srgbClr val="FFFFFF"/>
                  </a:solidFill>
                </a14:hiddenFill>
              </a:ext>
            </a:extLst>
          </p:spPr>
          <p:txBody>
            <a:bodyPr vert="eaVert"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nvGrpSpPr>
            <p:cNvPr id="118800" name="Group 29"/>
            <p:cNvGrpSpPr/>
            <p:nvPr/>
          </p:nvGrpSpPr>
          <p:grpSpPr bwMode="auto">
            <a:xfrm>
              <a:off x="385" y="1162"/>
              <a:ext cx="614" cy="389"/>
              <a:chOff x="720" y="960"/>
              <a:chExt cx="987" cy="795"/>
            </a:xfrm>
          </p:grpSpPr>
          <p:sp>
            <p:nvSpPr>
              <p:cNvPr id="118803" name="Oval 30"/>
              <p:cNvSpPr>
                <a:spLocks noChangeArrowheads="1"/>
              </p:cNvSpPr>
              <p:nvPr/>
            </p:nvSpPr>
            <p:spPr bwMode="auto">
              <a:xfrm rot="1758052">
                <a:off x="747" y="98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18804" name="Oval 31"/>
              <p:cNvSpPr>
                <a:spLocks noChangeArrowheads="1"/>
              </p:cNvSpPr>
              <p:nvPr/>
            </p:nvSpPr>
            <p:spPr bwMode="auto">
              <a:xfrm rot="1758052">
                <a:off x="720" y="96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sp>
            <p:nvSpPr>
              <p:cNvPr id="118805" name="Oval 32"/>
              <p:cNvSpPr>
                <a:spLocks noChangeArrowheads="1"/>
              </p:cNvSpPr>
              <p:nvPr/>
            </p:nvSpPr>
            <p:spPr bwMode="auto">
              <a:xfrm>
                <a:off x="816" y="1008"/>
                <a:ext cx="432" cy="432"/>
              </a:xfrm>
              <a:prstGeom prst="ellipse">
                <a:avLst/>
              </a:prstGeom>
              <a:gradFill rotWithShape="1">
                <a:gsLst>
                  <a:gs pos="0">
                    <a:srgbClr val="FFFFFF">
                      <a:alpha val="50000"/>
                    </a:srgbClr>
                  </a:gs>
                  <a:gs pos="100000">
                    <a:srgbClr val="767676">
                      <a:alpha val="0"/>
                    </a:srgbClr>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a:latin typeface="Gulim" pitchFamily="34" charset="-127"/>
                </a:endParaRPr>
              </a:p>
            </p:txBody>
          </p:sp>
        </p:grpSp>
        <p:sp>
          <p:nvSpPr>
            <p:cNvPr id="118801" name="Text Box 33"/>
            <p:cNvSpPr txBox="1">
              <a:spLocks noChangeArrowheads="1"/>
            </p:cNvSpPr>
            <p:nvPr/>
          </p:nvSpPr>
          <p:spPr bwMode="auto">
            <a:xfrm>
              <a:off x="1000" y="1201"/>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开放式系统互联安全体系结构</a:t>
              </a:r>
              <a:endParaRPr lang="zh-CN" altLang="en-US" sz="3200">
                <a:solidFill>
                  <a:srgbClr val="000099"/>
                </a:solidFill>
                <a:latin typeface="Gulim" pitchFamily="34" charset="-127"/>
                <a:ea typeface="黑体" panose="02010609060101010101" pitchFamily="2" charset="-122"/>
              </a:endParaRPr>
            </a:p>
          </p:txBody>
        </p:sp>
        <p:sp>
          <p:nvSpPr>
            <p:cNvPr id="118802" name="Text Box 34"/>
            <p:cNvSpPr txBox="1">
              <a:spLocks noChangeArrowheads="1"/>
            </p:cNvSpPr>
            <p:nvPr/>
          </p:nvSpPr>
          <p:spPr bwMode="auto">
            <a:xfrm>
              <a:off x="561" y="1175"/>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a:r>
                <a:rPr lang="zh-CN" altLang="en-US" sz="3200">
                  <a:solidFill>
                    <a:srgbClr val="FFFFFF"/>
                  </a:solidFill>
                  <a:ea typeface="黑体" panose="02010609060101010101" pitchFamily="2" charset="-122"/>
                </a:rPr>
                <a:t>七</a:t>
              </a:r>
              <a:endParaRPr lang="zh-CN" altLang="en-US" sz="3200">
                <a:solidFill>
                  <a:srgbClr val="FFFFFF"/>
                </a:solidFill>
                <a:ea typeface="黑体" panose="02010609060101010101" pitchFamily="2" charset="-122"/>
              </a:endParaRPr>
            </a:p>
          </p:txBody>
        </p:sp>
      </p:grpSp>
      <p:sp>
        <p:nvSpPr>
          <p:cNvPr id="118794" name="Text Box 25"/>
          <p:cNvSpPr txBox="1">
            <a:spLocks noChangeArrowheads="1"/>
          </p:cNvSpPr>
          <p:nvPr/>
        </p:nvSpPr>
        <p:spPr bwMode="auto">
          <a:xfrm>
            <a:off x="1857375" y="4500563"/>
            <a:ext cx="6196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 安全攻击的分类</a:t>
            </a:r>
            <a:endParaRPr lang="zh-CN" altLang="en-US" sz="3600">
              <a:solidFill>
                <a:srgbClr val="000099"/>
              </a:solidFill>
              <a:latin typeface="Gulim" pitchFamily="34" charset="-127"/>
              <a:ea typeface="黑体" panose="02010609060101010101" pitchFamily="2" charset="-122"/>
            </a:endParaRPr>
          </a:p>
        </p:txBody>
      </p:sp>
      <p:sp>
        <p:nvSpPr>
          <p:cNvPr id="118795" name="Text Box 17"/>
          <p:cNvSpPr txBox="1">
            <a:spLocks noChangeArrowheads="1"/>
          </p:cNvSpPr>
          <p:nvPr/>
        </p:nvSpPr>
        <p:spPr bwMode="auto">
          <a:xfrm>
            <a:off x="2000250" y="2786063"/>
            <a:ext cx="6196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安全威胁与防护措施</a:t>
            </a:r>
            <a:endParaRPr lang="zh-CN" altLang="en-US" sz="3600">
              <a:solidFill>
                <a:srgbClr val="000099"/>
              </a:solidFill>
              <a:latin typeface="Gulim" pitchFamily="34" charset="-127"/>
              <a:ea typeface="黑体" panose="02010609060101010101" pitchFamily="2" charset="-122"/>
            </a:endParaRPr>
          </a:p>
        </p:txBody>
      </p:sp>
      <p:sp>
        <p:nvSpPr>
          <p:cNvPr id="118796" name="Text Box 17"/>
          <p:cNvSpPr txBox="1">
            <a:spLocks noChangeArrowheads="1"/>
          </p:cNvSpPr>
          <p:nvPr/>
        </p:nvSpPr>
        <p:spPr bwMode="auto">
          <a:xfrm>
            <a:off x="2000250" y="3643313"/>
            <a:ext cx="6196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3200">
                <a:solidFill>
                  <a:srgbClr val="000099"/>
                </a:solidFill>
                <a:latin typeface="Gulim" pitchFamily="34" charset="-127"/>
                <a:ea typeface="黑体" panose="02010609060101010101" pitchFamily="2" charset="-122"/>
              </a:rPr>
              <a:t>网络安全策略</a:t>
            </a:r>
            <a:endParaRPr lang="zh-CN" altLang="en-US" sz="3600">
              <a:solidFill>
                <a:srgbClr val="000099"/>
              </a:solidFill>
              <a:latin typeface="Gulim" pitchFamily="34" charset="-127"/>
              <a:ea typeface="黑体" panose="02010609060101010101" pitchFamily="2" charset="-122"/>
            </a:endParaRPr>
          </a:p>
        </p:txBody>
      </p:sp>
      <p:sp>
        <p:nvSpPr>
          <p:cNvPr id="118797" name="Rectangle 43"/>
          <p:cNvSpPr>
            <a:spLocks noChangeArrowheads="1"/>
          </p:cNvSpPr>
          <p:nvPr/>
        </p:nvSpPr>
        <p:spPr bwMode="auto">
          <a:xfrm>
            <a:off x="571500" y="1143000"/>
            <a:ext cx="7786688" cy="4000500"/>
          </a:xfrm>
          <a:prstGeom prst="rect">
            <a:avLst/>
          </a:prstGeom>
          <a:solidFill>
            <a:schemeClr val="bg1">
              <a:alpha val="74901"/>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en-US" altLang="zh-CN">
              <a:latin typeface="Gulim" pitchFamily="34" charset="-127"/>
            </a:endParaRPr>
          </a:p>
        </p:txBody>
      </p:sp>
      <p:sp>
        <p:nvSpPr>
          <p:cNvPr id="118798" name="Rectangle 43"/>
          <p:cNvSpPr>
            <a:spLocks noChangeArrowheads="1"/>
          </p:cNvSpPr>
          <p:nvPr/>
        </p:nvSpPr>
        <p:spPr bwMode="auto">
          <a:xfrm>
            <a:off x="642938" y="6000750"/>
            <a:ext cx="7643812" cy="857250"/>
          </a:xfrm>
          <a:prstGeom prst="rect">
            <a:avLst/>
          </a:prstGeom>
          <a:solidFill>
            <a:schemeClr val="bg1">
              <a:alpha val="74901"/>
            </a:scheme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en-US" altLang="zh-CN">
              <a:latin typeface="Gulim" pitchFamily="34" charset="-127"/>
            </a:endParaRPr>
          </a:p>
        </p:txBody>
      </p:sp>
    </p:spTree>
  </p:cSld>
  <p:clrMapOvr>
    <a:masterClrMapping/>
  </p:clrMapOvr>
  <p:transition>
    <p:pull dir="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txBox="1">
            <a:spLocks noChangeArrowheads="1"/>
          </p:cNvSpPr>
          <p:nvPr/>
        </p:nvSpPr>
        <p:spPr bwMode="auto">
          <a:xfrm>
            <a:off x="0" y="214313"/>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4000" b="1">
                <a:solidFill>
                  <a:schemeClr val="bg1"/>
                </a:solidFill>
                <a:latin typeface="Times New Roman" panose="02020603050405020304" pitchFamily="18" charset="0"/>
                <a:ea typeface="黑体" panose="02010609060101010101" pitchFamily="2" charset="-122"/>
              </a:rPr>
              <a:t>1.5</a:t>
            </a:r>
            <a:r>
              <a:rPr lang="en-US" altLang="zh-CN" sz="4000" b="1">
                <a:solidFill>
                  <a:schemeClr val="bg1"/>
                </a:solidFill>
                <a:latin typeface="黑体" panose="02010609060101010101" pitchFamily="2" charset="-122"/>
                <a:ea typeface="黑体" panose="02010609060101010101" pitchFamily="2" charset="-122"/>
              </a:rPr>
              <a:t> </a:t>
            </a:r>
            <a:r>
              <a:rPr lang="zh-CN" altLang="en-US" sz="4000" b="1">
                <a:solidFill>
                  <a:schemeClr val="bg1"/>
                </a:solidFill>
                <a:latin typeface="黑体" panose="02010609060101010101" pitchFamily="2" charset="-122"/>
                <a:ea typeface="黑体" panose="02010609060101010101" pitchFamily="2" charset="-122"/>
              </a:rPr>
              <a:t>网络攻击的常见形式</a:t>
            </a:r>
            <a:endParaRPr lang="zh-CN" altLang="en-US" sz="3600" b="1">
              <a:solidFill>
                <a:schemeClr val="bg1"/>
              </a:solidFill>
              <a:latin typeface="黑体" panose="02010609060101010101" pitchFamily="2" charset="-122"/>
              <a:ea typeface="黑体" panose="02010609060101010101" pitchFamily="2" charset="-122"/>
            </a:endParaRPr>
          </a:p>
        </p:txBody>
      </p:sp>
      <p:grpSp>
        <p:nvGrpSpPr>
          <p:cNvPr id="120835" name="组合 152"/>
          <p:cNvGrpSpPr/>
          <p:nvPr/>
        </p:nvGrpSpPr>
        <p:grpSpPr bwMode="auto">
          <a:xfrm>
            <a:off x="2571750" y="2071688"/>
            <a:ext cx="4071938" cy="3214687"/>
            <a:chOff x="2571736" y="2071678"/>
            <a:chExt cx="4071966" cy="3214710"/>
          </a:xfrm>
        </p:grpSpPr>
        <p:grpSp>
          <p:nvGrpSpPr>
            <p:cNvPr id="120855" name="组合 128"/>
            <p:cNvGrpSpPr/>
            <p:nvPr/>
          </p:nvGrpSpPr>
          <p:grpSpPr bwMode="auto">
            <a:xfrm>
              <a:off x="2571736" y="2071678"/>
              <a:ext cx="4000528" cy="3214710"/>
              <a:chOff x="2858031" y="1947613"/>
              <a:chExt cx="4000528" cy="3214710"/>
            </a:xfrm>
          </p:grpSpPr>
          <p:pic>
            <p:nvPicPr>
              <p:cNvPr id="132" name="Picture 4" descr="C:\Users\f608\Desktop\20100628204253556287.jpg"/>
              <p:cNvPicPr>
                <a:picLocks noChangeArrowheads="1"/>
              </p:cNvPicPr>
              <p:nvPr/>
            </p:nvPicPr>
            <p:blipFill>
              <a:blip r:embed="rId1"/>
              <a:stretch>
                <a:fillRect/>
              </a:stretch>
            </p:blipFill>
            <p:spPr bwMode="auto">
              <a:xfrm>
                <a:off x="2858031" y="1947613"/>
                <a:ext cx="1643075" cy="1785950"/>
              </a:xfrm>
              <a:prstGeom prst="rect">
                <a:avLst/>
              </a:prstGeom>
              <a:ln w="38100" cap="sq">
                <a:solidFill>
                  <a:schemeClr val="bg1"/>
                </a:solidFill>
                <a:prstDash val="solid"/>
                <a:miter lim="800000"/>
                <a:headEnd/>
                <a:tailEnd/>
              </a:ln>
              <a:effectLst>
                <a:outerShdw blurRad="50800" dist="38100" dir="2700000" algn="tl" rotWithShape="0">
                  <a:srgbClr val="000000">
                    <a:alpha val="43000"/>
                  </a:srgbClr>
                </a:outerShdw>
              </a:effectLst>
            </p:spPr>
          </p:pic>
          <p:pic>
            <p:nvPicPr>
              <p:cNvPr id="130" name="Picture 2" descr="C:\Users\f608\Desktop\20100628204424248773.jpg"/>
              <p:cNvPicPr>
                <a:picLocks noChangeAspect="1" noChangeArrowheads="1"/>
              </p:cNvPicPr>
              <p:nvPr/>
            </p:nvPicPr>
            <p:blipFill>
              <a:blip r:embed="rId2"/>
              <a:stretch>
                <a:fillRect/>
              </a:stretch>
            </p:blipFill>
            <p:spPr bwMode="auto">
              <a:xfrm>
                <a:off x="4786858" y="3519249"/>
                <a:ext cx="2071701" cy="1571636"/>
              </a:xfrm>
              <a:prstGeom prst="rect">
                <a:avLst/>
              </a:prstGeom>
              <a:ln w="38100" cap="sq">
                <a:solidFill>
                  <a:schemeClr val="bg1"/>
                </a:solidFill>
                <a:prstDash val="solid"/>
                <a:miter lim="800000"/>
                <a:headEnd/>
                <a:tailEnd/>
              </a:ln>
              <a:effectLst>
                <a:outerShdw blurRad="50800" dist="38100" dir="2700000" algn="tl" rotWithShape="0">
                  <a:srgbClr val="000000">
                    <a:alpha val="43000"/>
                  </a:srgbClr>
                </a:outerShdw>
              </a:effectLst>
            </p:spPr>
          </p:pic>
          <p:pic>
            <p:nvPicPr>
              <p:cNvPr id="131" name="Picture 3" descr="C:\Users\f608\Desktop\20100628204234519145.jpg"/>
              <p:cNvPicPr>
                <a:picLocks noChangeAspect="1" noChangeArrowheads="1"/>
              </p:cNvPicPr>
              <p:nvPr/>
            </p:nvPicPr>
            <p:blipFill>
              <a:blip r:embed="rId3"/>
              <a:stretch>
                <a:fillRect/>
              </a:stretch>
            </p:blipFill>
            <p:spPr bwMode="auto">
              <a:xfrm>
                <a:off x="2858031" y="3663712"/>
                <a:ext cx="1749437" cy="1498611"/>
              </a:xfrm>
              <a:prstGeom prst="rect">
                <a:avLst/>
              </a:prstGeom>
              <a:ln w="38100" cap="sq">
                <a:solidFill>
                  <a:schemeClr val="bg1"/>
                </a:solidFill>
                <a:prstDash val="solid"/>
                <a:miter lim="800000"/>
                <a:headEnd/>
                <a:tailEnd/>
              </a:ln>
              <a:effectLst>
                <a:outerShdw blurRad="50800" dist="38100" dir="2700000" algn="tl" rotWithShape="0">
                  <a:srgbClr val="000000">
                    <a:alpha val="43000"/>
                  </a:srgbClr>
                </a:outerShdw>
              </a:effectLst>
            </p:spPr>
          </p:pic>
        </p:grpSp>
        <p:pic>
          <p:nvPicPr>
            <p:cNvPr id="133" name="Picture 3" descr="C:\Users\f608\Desktop\20100628204234519145.jpg"/>
            <p:cNvPicPr>
              <a:picLocks noChangeAspect="1" noChangeArrowheads="1"/>
            </p:cNvPicPr>
            <p:nvPr/>
          </p:nvPicPr>
          <p:blipFill>
            <a:blip r:embed="rId4"/>
            <a:stretch>
              <a:fillRect/>
            </a:stretch>
          </p:blipFill>
          <p:spPr bwMode="auto">
            <a:xfrm>
              <a:off x="4143372" y="2071678"/>
              <a:ext cx="2500330" cy="1325571"/>
            </a:xfrm>
            <a:prstGeom prst="rect">
              <a:avLst/>
            </a:prstGeom>
            <a:ln w="38100" cap="sq">
              <a:solidFill>
                <a:schemeClr val="bg1"/>
              </a:solidFill>
              <a:prstDash val="solid"/>
              <a:miter lim="800000"/>
              <a:headEnd/>
              <a:tailEnd/>
            </a:ln>
            <a:effectLst>
              <a:outerShdw blurRad="50800" dist="38100" dir="2700000" algn="tl" rotWithShape="0">
                <a:srgbClr val="000000">
                  <a:alpha val="43000"/>
                </a:srgbClr>
              </a:outerShdw>
            </a:effectLst>
          </p:spPr>
        </p:pic>
      </p:grpSp>
      <p:sp>
        <p:nvSpPr>
          <p:cNvPr id="134" name="AutoShape 5"/>
          <p:cNvSpPr>
            <a:spLocks noChangeArrowheads="1"/>
          </p:cNvSpPr>
          <p:nvPr/>
        </p:nvSpPr>
        <p:spPr bwMode="auto">
          <a:xfrm rot="6788767">
            <a:off x="2797970" y="2399506"/>
            <a:ext cx="2125662" cy="6137275"/>
          </a:xfrm>
          <a:prstGeom prst="curvedLeftArrow">
            <a:avLst>
              <a:gd name="adj1" fmla="val 18429"/>
              <a:gd name="adj2" fmla="val 49455"/>
              <a:gd name="adj3" fmla="val 34309"/>
            </a:avLst>
          </a:prstGeom>
          <a:solidFill>
            <a:schemeClr val="accent3">
              <a:lumMod val="85000"/>
            </a:schemeClr>
          </a:solidFill>
          <a:ln w="9525">
            <a:noFill/>
            <a:miter lim="800000"/>
          </a:ln>
          <a:effectLst>
            <a:outerShdw blurRad="50800" dist="38100" dir="2700000" algn="tl" rotWithShape="0">
              <a:prstClr val="black">
                <a:alpha val="40000"/>
              </a:prstClr>
            </a:outerShdw>
          </a:effec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algn="ctr" eaLnBrk="1" hangingPunct="1">
              <a:buFont typeface="Arial" panose="020B0604020202020204" pitchFamily="34" charset="0"/>
              <a:buNone/>
              <a:defRPr/>
            </a:pPr>
            <a:endParaRPr lang="zh-CN" altLang="en-US">
              <a:latin typeface="Gulim" pitchFamily="34" charset="-127"/>
              <a:ea typeface="+mn-ea"/>
            </a:endParaRPr>
          </a:p>
        </p:txBody>
      </p:sp>
      <p:sp>
        <p:nvSpPr>
          <p:cNvPr id="135" name="AutoShape 5"/>
          <p:cNvSpPr>
            <a:spLocks noChangeArrowheads="1"/>
          </p:cNvSpPr>
          <p:nvPr/>
        </p:nvSpPr>
        <p:spPr bwMode="auto">
          <a:xfrm rot="14296513">
            <a:off x="2208213" y="-231775"/>
            <a:ext cx="1384300" cy="4686300"/>
          </a:xfrm>
          <a:prstGeom prst="curvedLeftArrow">
            <a:avLst>
              <a:gd name="adj1" fmla="val 24184"/>
              <a:gd name="adj2" fmla="val 64294"/>
              <a:gd name="adj3" fmla="val 32813"/>
            </a:avLst>
          </a:prstGeom>
          <a:solidFill>
            <a:schemeClr val="accent3">
              <a:lumMod val="85000"/>
            </a:schemeClr>
          </a:solidFill>
          <a:ln w="9525">
            <a:noFill/>
            <a:miter lim="800000"/>
          </a:ln>
          <a:effectLst>
            <a:outerShdw blurRad="50800" dist="38100" dir="2700000" algn="tl" rotWithShape="0">
              <a:prstClr val="black">
                <a:alpha val="40000"/>
              </a:prstClr>
            </a:outerShdw>
          </a:effec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algn="ctr" eaLnBrk="1" hangingPunct="1">
              <a:buFont typeface="Arial" panose="020B0604020202020204" pitchFamily="34" charset="0"/>
              <a:buNone/>
              <a:defRPr/>
            </a:pPr>
            <a:endParaRPr lang="zh-CN" altLang="en-US">
              <a:latin typeface="Gulim" pitchFamily="34" charset="-127"/>
              <a:ea typeface="+mn-ea"/>
            </a:endParaRPr>
          </a:p>
        </p:txBody>
      </p:sp>
      <p:sp>
        <p:nvSpPr>
          <p:cNvPr id="136" name="AutoShape 5"/>
          <p:cNvSpPr>
            <a:spLocks noChangeArrowheads="1"/>
          </p:cNvSpPr>
          <p:nvPr/>
        </p:nvSpPr>
        <p:spPr bwMode="auto">
          <a:xfrm rot="20393738">
            <a:off x="6037263" y="771525"/>
            <a:ext cx="2117725" cy="5005388"/>
          </a:xfrm>
          <a:prstGeom prst="curvedLeftArrow">
            <a:avLst>
              <a:gd name="adj1" fmla="val 18429"/>
              <a:gd name="adj2" fmla="val 56826"/>
              <a:gd name="adj3" fmla="val 34180"/>
            </a:avLst>
          </a:prstGeom>
          <a:solidFill>
            <a:schemeClr val="accent3">
              <a:lumMod val="85000"/>
            </a:schemeClr>
          </a:solidFill>
          <a:ln w="9525">
            <a:noFill/>
            <a:miter lim="800000"/>
          </a:ln>
          <a:effectLst>
            <a:outerShdw blurRad="50800" dist="38100" dir="2700000" algn="tl" rotWithShape="0">
              <a:prstClr val="black">
                <a:alpha val="40000"/>
              </a:prstClr>
            </a:outerShdw>
          </a:effec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algn="ctr" eaLnBrk="1" hangingPunct="1">
              <a:buFont typeface="Arial" panose="020B0604020202020204" pitchFamily="34" charset="0"/>
              <a:buNone/>
              <a:defRPr/>
            </a:pPr>
            <a:endParaRPr lang="zh-CN" altLang="en-US">
              <a:latin typeface="Gulim" pitchFamily="34" charset="-127"/>
              <a:ea typeface="+mn-ea"/>
            </a:endParaRPr>
          </a:p>
        </p:txBody>
      </p:sp>
      <p:sp>
        <p:nvSpPr>
          <p:cNvPr id="137" name="圆角矩形 136"/>
          <p:cNvSpPr/>
          <p:nvPr/>
        </p:nvSpPr>
        <p:spPr>
          <a:xfrm>
            <a:off x="4435475" y="5805488"/>
            <a:ext cx="2619375" cy="936625"/>
          </a:xfrm>
          <a:prstGeom prst="roundRect">
            <a:avLst/>
          </a:prstGeom>
          <a:gradFill flip="none" rotWithShape="1">
            <a:gsLst>
              <a:gs pos="0">
                <a:srgbClr val="0099CC">
                  <a:shade val="30000"/>
                  <a:satMod val="115000"/>
                </a:srgbClr>
              </a:gs>
              <a:gs pos="50000">
                <a:srgbClr val="0099CC">
                  <a:shade val="67500"/>
                  <a:satMod val="115000"/>
                </a:srgbClr>
              </a:gs>
              <a:gs pos="100000">
                <a:srgbClr val="0099CC">
                  <a:shade val="100000"/>
                  <a:satMod val="115000"/>
                </a:srgbClr>
              </a:gs>
            </a:gsLst>
            <a:lin ang="16200000" scaled="1"/>
            <a:tileRect/>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dirty="0">
                <a:latin typeface="Times New Roman" panose="02020603050405020304" pitchFamily="18" charset="0"/>
                <a:ea typeface="黑体" panose="02010609060101010101" pitchFamily="2" charset="-122"/>
              </a:rPr>
              <a:t> </a:t>
            </a:r>
            <a:r>
              <a:rPr lang="en-US" altLang="zh-CN" sz="2400" dirty="0">
                <a:latin typeface="Times New Roman" panose="02020603050405020304" pitchFamily="18" charset="0"/>
                <a:ea typeface="黑体" panose="02010609060101010101" pitchFamily="2" charset="-122"/>
              </a:rPr>
              <a:t>5.</a:t>
            </a:r>
            <a:r>
              <a:rPr lang="zh-CN" altLang="en-US" sz="2400" dirty="0">
                <a:latin typeface="Times New Roman" panose="02020603050405020304" pitchFamily="18" charset="0"/>
                <a:ea typeface="黑体" panose="02010609060101010101" pitchFamily="2" charset="-122"/>
              </a:rPr>
              <a:t>协议缺陷</a:t>
            </a:r>
            <a:endParaRPr lang="zh-CN" altLang="en-US" sz="2400" dirty="0">
              <a:latin typeface="Times New Roman" panose="02020603050405020304" pitchFamily="18" charset="0"/>
              <a:ea typeface="黑体" panose="02010609060101010101" pitchFamily="2" charset="-122"/>
            </a:endParaRPr>
          </a:p>
        </p:txBody>
      </p:sp>
      <p:sp>
        <p:nvSpPr>
          <p:cNvPr id="138" name="圆角矩形 137"/>
          <p:cNvSpPr/>
          <p:nvPr/>
        </p:nvSpPr>
        <p:spPr>
          <a:xfrm>
            <a:off x="492125" y="1222375"/>
            <a:ext cx="2619375" cy="935038"/>
          </a:xfrm>
          <a:prstGeom prst="roundRect">
            <a:avLst/>
          </a:prstGeom>
          <a:gradFill flip="none" rotWithShape="1">
            <a:gsLst>
              <a:gs pos="0">
                <a:srgbClr val="0099CC">
                  <a:shade val="30000"/>
                  <a:satMod val="115000"/>
                </a:srgbClr>
              </a:gs>
              <a:gs pos="50000">
                <a:srgbClr val="0099CC">
                  <a:shade val="67500"/>
                  <a:satMod val="115000"/>
                </a:srgbClr>
              </a:gs>
              <a:gs pos="100000">
                <a:srgbClr val="0099CC">
                  <a:shade val="100000"/>
                  <a:satMod val="115000"/>
                </a:srgbClr>
              </a:gs>
            </a:gsLst>
            <a:lin ang="16200000" scaled="1"/>
            <a:tileRect/>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dirty="0">
                <a:latin typeface="Times New Roman" panose="02020603050405020304" pitchFamily="18" charset="0"/>
                <a:ea typeface="黑体" panose="02010609060101010101" pitchFamily="2" charset="-122"/>
              </a:rPr>
              <a:t> </a:t>
            </a:r>
            <a:r>
              <a:rPr lang="en-US" altLang="zh-CN" sz="2400" dirty="0">
                <a:latin typeface="Times New Roman" panose="02020603050405020304" pitchFamily="18" charset="0"/>
                <a:ea typeface="黑体" panose="02010609060101010101" pitchFamily="2" charset="-122"/>
              </a:rPr>
              <a:t>1.</a:t>
            </a:r>
            <a:r>
              <a:rPr lang="zh-CN" altLang="en-US" sz="2400" dirty="0">
                <a:latin typeface="Times New Roman" panose="02020603050405020304" pitchFamily="18" charset="0"/>
                <a:ea typeface="黑体" panose="02010609060101010101" pitchFamily="2" charset="-122"/>
              </a:rPr>
              <a:t>口令窃取</a:t>
            </a:r>
            <a:endParaRPr lang="zh-CN" altLang="en-US" sz="2400" dirty="0">
              <a:latin typeface="Times New Roman" panose="02020603050405020304" pitchFamily="18" charset="0"/>
              <a:ea typeface="黑体" panose="02010609060101010101" pitchFamily="2" charset="-122"/>
            </a:endParaRPr>
          </a:p>
        </p:txBody>
      </p:sp>
      <p:sp>
        <p:nvSpPr>
          <p:cNvPr id="139" name="圆角矩形 138"/>
          <p:cNvSpPr/>
          <p:nvPr/>
        </p:nvSpPr>
        <p:spPr>
          <a:xfrm>
            <a:off x="6858000" y="3563938"/>
            <a:ext cx="2111375" cy="936625"/>
          </a:xfrm>
          <a:prstGeom prst="roundRect">
            <a:avLst/>
          </a:prstGeom>
          <a:gradFill flip="none" rotWithShape="1">
            <a:gsLst>
              <a:gs pos="0">
                <a:srgbClr val="0099CC">
                  <a:shade val="30000"/>
                  <a:satMod val="115000"/>
                </a:srgbClr>
              </a:gs>
              <a:gs pos="50000">
                <a:srgbClr val="0099CC">
                  <a:shade val="67500"/>
                  <a:satMod val="115000"/>
                </a:srgbClr>
              </a:gs>
              <a:gs pos="100000">
                <a:srgbClr val="0099CC">
                  <a:shade val="100000"/>
                  <a:satMod val="115000"/>
                </a:srgbClr>
              </a:gs>
            </a:gsLst>
            <a:lin ang="16200000" scaled="1"/>
            <a:tileRect/>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dirty="0">
                <a:latin typeface="Times New Roman" panose="02020603050405020304" pitchFamily="18" charset="0"/>
                <a:ea typeface="黑体" panose="02010609060101010101" pitchFamily="2" charset="-122"/>
              </a:rPr>
              <a:t> </a:t>
            </a:r>
            <a:r>
              <a:rPr lang="en-US" altLang="zh-CN" sz="2400" dirty="0">
                <a:latin typeface="Times New Roman" panose="02020603050405020304" pitchFamily="18" charset="0"/>
                <a:ea typeface="黑体" panose="02010609060101010101" pitchFamily="2" charset="-122"/>
              </a:rPr>
              <a:t>6.</a:t>
            </a:r>
            <a:r>
              <a:rPr lang="zh-CN" altLang="en-US" sz="2400" dirty="0">
                <a:latin typeface="Times New Roman" panose="02020603050405020304" pitchFamily="18" charset="0"/>
                <a:ea typeface="黑体" panose="02010609060101010101" pitchFamily="2" charset="-122"/>
              </a:rPr>
              <a:t>信息泄漏</a:t>
            </a:r>
            <a:endParaRPr lang="en-US" altLang="zh-CN" sz="2400" dirty="0">
              <a:latin typeface="Times New Roman" panose="02020603050405020304" pitchFamily="18" charset="0"/>
              <a:ea typeface="黑体" panose="02010609060101010101" pitchFamily="2" charset="-122"/>
            </a:endParaRPr>
          </a:p>
        </p:txBody>
      </p:sp>
      <p:sp>
        <p:nvSpPr>
          <p:cNvPr id="140" name="圆角矩形 12"/>
          <p:cNvSpPr/>
          <p:nvPr/>
        </p:nvSpPr>
        <p:spPr>
          <a:xfrm>
            <a:off x="6167438" y="1268413"/>
            <a:ext cx="2619375" cy="936625"/>
          </a:xfrm>
          <a:prstGeom prst="roundRect">
            <a:avLst/>
          </a:prstGeom>
          <a:gradFill flip="none" rotWithShape="1">
            <a:gsLst>
              <a:gs pos="0">
                <a:srgbClr val="0099CC">
                  <a:shade val="30000"/>
                  <a:satMod val="115000"/>
                </a:srgbClr>
              </a:gs>
              <a:gs pos="50000">
                <a:srgbClr val="0099CC">
                  <a:shade val="67500"/>
                  <a:satMod val="115000"/>
                </a:srgbClr>
              </a:gs>
              <a:gs pos="100000">
                <a:srgbClr val="0099CC">
                  <a:shade val="100000"/>
                  <a:satMod val="115000"/>
                </a:srgbClr>
              </a:gs>
            </a:gsLst>
            <a:lin ang="16200000" scaled="1"/>
            <a:tileRect/>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dirty="0">
                <a:latin typeface="Times New Roman" panose="02020603050405020304" pitchFamily="18" charset="0"/>
                <a:ea typeface="黑体" panose="02010609060101010101" pitchFamily="2" charset="-122"/>
              </a:rPr>
              <a:t> </a:t>
            </a:r>
            <a:r>
              <a:rPr lang="en-US" altLang="zh-CN" sz="2400" dirty="0">
                <a:latin typeface="Times New Roman" panose="02020603050405020304" pitchFamily="18" charset="0"/>
                <a:ea typeface="黑体" panose="02010609060101010101" pitchFamily="2" charset="-122"/>
              </a:rPr>
              <a:t>8.</a:t>
            </a:r>
            <a:r>
              <a:rPr lang="zh-CN" altLang="en-US" sz="2400" dirty="0">
                <a:latin typeface="Times New Roman" panose="02020603050405020304" pitchFamily="18" charset="0"/>
                <a:ea typeface="黑体" panose="02010609060101010101" pitchFamily="2" charset="-122"/>
              </a:rPr>
              <a:t>拒绝服务攻击</a:t>
            </a:r>
            <a:endParaRPr lang="zh-CN" altLang="en-US" sz="2400" dirty="0">
              <a:latin typeface="Times New Roman" panose="02020603050405020304" pitchFamily="18" charset="0"/>
              <a:ea typeface="黑体" panose="02010609060101010101" pitchFamily="2" charset="-122"/>
            </a:endParaRPr>
          </a:p>
        </p:txBody>
      </p:sp>
      <p:sp>
        <p:nvSpPr>
          <p:cNvPr id="141" name="圆角矩形 12"/>
          <p:cNvSpPr/>
          <p:nvPr/>
        </p:nvSpPr>
        <p:spPr>
          <a:xfrm>
            <a:off x="6881813" y="2420938"/>
            <a:ext cx="2262187" cy="936625"/>
          </a:xfrm>
          <a:prstGeom prst="roundRect">
            <a:avLst/>
          </a:prstGeom>
          <a:gradFill flip="none" rotWithShape="1">
            <a:gsLst>
              <a:gs pos="0">
                <a:srgbClr val="0099CC">
                  <a:shade val="30000"/>
                  <a:satMod val="115000"/>
                </a:srgbClr>
              </a:gs>
              <a:gs pos="50000">
                <a:srgbClr val="0099CC">
                  <a:shade val="67500"/>
                  <a:satMod val="115000"/>
                </a:srgbClr>
              </a:gs>
              <a:gs pos="100000">
                <a:srgbClr val="0099CC">
                  <a:shade val="100000"/>
                  <a:satMod val="115000"/>
                </a:srgbClr>
              </a:gs>
            </a:gsLst>
            <a:lin ang="16200000" scaled="1"/>
            <a:tileRect/>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dirty="0">
                <a:latin typeface="Times New Roman" panose="02020603050405020304" pitchFamily="18" charset="0"/>
                <a:ea typeface="黑体" panose="02010609060101010101" pitchFamily="2" charset="-122"/>
              </a:rPr>
              <a:t> </a:t>
            </a:r>
            <a:r>
              <a:rPr lang="en-US" altLang="zh-CN" sz="2400" dirty="0">
                <a:latin typeface="Times New Roman" panose="02020603050405020304" pitchFamily="18" charset="0"/>
                <a:ea typeface="黑体" panose="02010609060101010101" pitchFamily="2" charset="-122"/>
              </a:rPr>
              <a:t>7.</a:t>
            </a:r>
            <a:r>
              <a:rPr lang="zh-CN" altLang="en-US" sz="2400" dirty="0">
                <a:latin typeface="Times New Roman" panose="02020603050405020304" pitchFamily="18" charset="0"/>
                <a:ea typeface="黑体" panose="02010609060101010101" pitchFamily="2" charset="-122"/>
              </a:rPr>
              <a:t>指数攻击</a:t>
            </a:r>
            <a:endParaRPr lang="zh-CN" altLang="en-US" sz="2400" dirty="0">
              <a:solidFill>
                <a:schemeClr val="bg1"/>
              </a:solidFill>
              <a:latin typeface="Times New Roman" panose="02020603050405020304" pitchFamily="18" charset="0"/>
              <a:ea typeface="黑体" panose="02010609060101010101" pitchFamily="2" charset="-122"/>
            </a:endParaRPr>
          </a:p>
        </p:txBody>
      </p:sp>
      <p:sp>
        <p:nvSpPr>
          <p:cNvPr id="142" name="圆角矩形 12"/>
          <p:cNvSpPr/>
          <p:nvPr/>
        </p:nvSpPr>
        <p:spPr>
          <a:xfrm>
            <a:off x="0" y="2446338"/>
            <a:ext cx="2317750" cy="935037"/>
          </a:xfrm>
          <a:prstGeom prst="roundRect">
            <a:avLst/>
          </a:prstGeom>
          <a:gradFill flip="none" rotWithShape="1">
            <a:gsLst>
              <a:gs pos="0">
                <a:srgbClr val="0099CC">
                  <a:shade val="30000"/>
                  <a:satMod val="115000"/>
                </a:srgbClr>
              </a:gs>
              <a:gs pos="50000">
                <a:srgbClr val="0099CC">
                  <a:shade val="67500"/>
                  <a:satMod val="115000"/>
                </a:srgbClr>
              </a:gs>
              <a:gs pos="100000">
                <a:srgbClr val="0099CC">
                  <a:shade val="100000"/>
                  <a:satMod val="115000"/>
                </a:srgbClr>
              </a:gs>
            </a:gsLst>
            <a:lin ang="16200000" scaled="1"/>
            <a:tileRect/>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dirty="0">
                <a:latin typeface="Times New Roman" panose="02020603050405020304" pitchFamily="18" charset="0"/>
                <a:ea typeface="黑体" panose="02010609060101010101" pitchFamily="2" charset="-122"/>
              </a:rPr>
              <a:t> </a:t>
            </a:r>
            <a:r>
              <a:rPr lang="en-US" altLang="zh-CN" sz="2400" dirty="0">
                <a:latin typeface="Times New Roman" panose="02020603050405020304" pitchFamily="18" charset="0"/>
                <a:ea typeface="黑体" panose="02010609060101010101" pitchFamily="2" charset="-122"/>
              </a:rPr>
              <a:t>2.</a:t>
            </a:r>
            <a:r>
              <a:rPr lang="zh-CN" altLang="en-US" sz="2400" dirty="0">
                <a:latin typeface="Times New Roman" panose="02020603050405020304" pitchFamily="18" charset="0"/>
                <a:ea typeface="黑体" panose="02010609060101010101" pitchFamily="2" charset="-122"/>
              </a:rPr>
              <a:t>欺骗攻击</a:t>
            </a:r>
            <a:endParaRPr lang="zh-CN" altLang="en-US" sz="2400" dirty="0">
              <a:latin typeface="Times New Roman" panose="02020603050405020304" pitchFamily="18" charset="0"/>
              <a:ea typeface="黑体" panose="02010609060101010101" pitchFamily="2" charset="-122"/>
            </a:endParaRPr>
          </a:p>
        </p:txBody>
      </p:sp>
      <p:sp>
        <p:nvSpPr>
          <p:cNvPr id="143" name="圆角矩形 8"/>
          <p:cNvSpPr/>
          <p:nvPr/>
        </p:nvSpPr>
        <p:spPr>
          <a:xfrm>
            <a:off x="1682750" y="5614988"/>
            <a:ext cx="2619375" cy="935037"/>
          </a:xfrm>
          <a:prstGeom prst="roundRect">
            <a:avLst/>
          </a:prstGeom>
          <a:gradFill flip="none" rotWithShape="1">
            <a:gsLst>
              <a:gs pos="0">
                <a:srgbClr val="0099CC">
                  <a:shade val="30000"/>
                  <a:satMod val="115000"/>
                </a:srgbClr>
              </a:gs>
              <a:gs pos="50000">
                <a:srgbClr val="0099CC">
                  <a:shade val="67500"/>
                  <a:satMod val="115000"/>
                </a:srgbClr>
              </a:gs>
              <a:gs pos="100000">
                <a:srgbClr val="0099CC">
                  <a:shade val="100000"/>
                  <a:satMod val="115000"/>
                </a:srgbClr>
              </a:gs>
            </a:gsLst>
            <a:lin ang="16200000" scaled="1"/>
            <a:tileRect/>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dirty="0">
                <a:latin typeface="Times New Roman" panose="02020603050405020304" pitchFamily="18" charset="0"/>
                <a:ea typeface="黑体" panose="02010609060101010101" pitchFamily="2" charset="-122"/>
              </a:rPr>
              <a:t> </a:t>
            </a:r>
            <a:r>
              <a:rPr lang="en-US" altLang="zh-CN" sz="2400" dirty="0">
                <a:latin typeface="Times New Roman" panose="02020603050405020304" pitchFamily="18" charset="0"/>
                <a:ea typeface="黑体" panose="02010609060101010101" pitchFamily="2" charset="-122"/>
              </a:rPr>
              <a:t>4.</a:t>
            </a:r>
            <a:r>
              <a:rPr lang="zh-CN" altLang="en-US" sz="2400" dirty="0">
                <a:latin typeface="Times New Roman" panose="02020603050405020304" pitchFamily="18" charset="0"/>
                <a:ea typeface="黑体" panose="02010609060101010101" pitchFamily="2" charset="-122"/>
              </a:rPr>
              <a:t>认证失效</a:t>
            </a:r>
            <a:endParaRPr lang="zh-CN" altLang="en-US" sz="2400" dirty="0">
              <a:latin typeface="Times New Roman" panose="02020603050405020304" pitchFamily="18" charset="0"/>
              <a:ea typeface="黑体" panose="02010609060101010101" pitchFamily="2" charset="-122"/>
            </a:endParaRPr>
          </a:p>
        </p:txBody>
      </p:sp>
      <p:sp>
        <p:nvSpPr>
          <p:cNvPr id="144" name="圆角矩形 8"/>
          <p:cNvSpPr/>
          <p:nvPr/>
        </p:nvSpPr>
        <p:spPr>
          <a:xfrm>
            <a:off x="128588" y="4508500"/>
            <a:ext cx="2317750" cy="936625"/>
          </a:xfrm>
          <a:prstGeom prst="roundRect">
            <a:avLst/>
          </a:prstGeom>
          <a:gradFill flip="none" rotWithShape="1">
            <a:gsLst>
              <a:gs pos="0">
                <a:srgbClr val="0099CC">
                  <a:shade val="30000"/>
                  <a:satMod val="115000"/>
                </a:srgbClr>
              </a:gs>
              <a:gs pos="50000">
                <a:srgbClr val="0099CC">
                  <a:shade val="67500"/>
                  <a:satMod val="115000"/>
                </a:srgbClr>
              </a:gs>
              <a:gs pos="100000">
                <a:srgbClr val="0099CC">
                  <a:shade val="100000"/>
                  <a:satMod val="115000"/>
                </a:srgbClr>
              </a:gs>
            </a:gsLst>
            <a:lin ang="16200000" scaled="1"/>
            <a:tileRect/>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dirty="0">
                <a:latin typeface="Times New Roman" panose="02020603050405020304" pitchFamily="18" charset="0"/>
                <a:ea typeface="黑体" panose="02010609060101010101" pitchFamily="2" charset="-122"/>
              </a:rPr>
              <a:t> </a:t>
            </a:r>
            <a:r>
              <a:rPr lang="en-US" altLang="zh-CN" sz="2400" dirty="0">
                <a:latin typeface="Times New Roman" panose="02020603050405020304" pitchFamily="18" charset="0"/>
                <a:ea typeface="黑体" panose="02010609060101010101" pitchFamily="2" charset="-122"/>
              </a:rPr>
              <a:t>3.</a:t>
            </a:r>
            <a:r>
              <a:rPr lang="zh-CN" altLang="en-US" sz="2400" dirty="0">
                <a:latin typeface="Times New Roman" panose="02020603050405020304" pitchFamily="18" charset="0"/>
                <a:ea typeface="黑体" panose="02010609060101010101" pitchFamily="2" charset="-122"/>
              </a:rPr>
              <a:t>缺陷和后门攻击</a:t>
            </a:r>
            <a:endParaRPr lang="en-US" altLang="zh-CN" sz="2400" dirty="0">
              <a:latin typeface="Times New Roman" panose="02020603050405020304" pitchFamily="18" charset="0"/>
              <a:ea typeface="黑体" panose="02010609060101010101" pitchFamily="2" charset="-122"/>
            </a:endParaRPr>
          </a:p>
        </p:txBody>
      </p:sp>
      <p:grpSp>
        <p:nvGrpSpPr>
          <p:cNvPr id="120847" name="Group 3"/>
          <p:cNvGrpSpPr/>
          <p:nvPr/>
        </p:nvGrpSpPr>
        <p:grpSpPr bwMode="auto">
          <a:xfrm>
            <a:off x="3656013" y="2749550"/>
            <a:ext cx="1765300" cy="1679575"/>
            <a:chOff x="1653" y="1977"/>
            <a:chExt cx="773" cy="773"/>
          </a:xfrm>
        </p:grpSpPr>
        <p:grpSp>
          <p:nvGrpSpPr>
            <p:cNvPr id="120848" name="Group 4"/>
            <p:cNvGrpSpPr/>
            <p:nvPr/>
          </p:nvGrpSpPr>
          <p:grpSpPr bwMode="auto">
            <a:xfrm>
              <a:off x="1653" y="1977"/>
              <a:ext cx="773" cy="773"/>
              <a:chOff x="338" y="934"/>
              <a:chExt cx="1136" cy="1136"/>
            </a:xfrm>
          </p:grpSpPr>
          <p:sp>
            <p:nvSpPr>
              <p:cNvPr id="148" name="Oval 5"/>
              <p:cNvSpPr>
                <a:spLocks noChangeArrowheads="1"/>
              </p:cNvSpPr>
              <p:nvPr/>
            </p:nvSpPr>
            <p:spPr bwMode="auto">
              <a:xfrm>
                <a:off x="338" y="934"/>
                <a:ext cx="1136" cy="1136"/>
              </a:xfrm>
              <a:prstGeom prst="ellipse">
                <a:avLst/>
              </a:prstGeom>
              <a:gradFill rotWithShape="1">
                <a:gsLst>
                  <a:gs pos="0">
                    <a:schemeClr val="folHlink">
                      <a:alpha val="80000"/>
                    </a:schemeClr>
                  </a:gs>
                  <a:gs pos="100000">
                    <a:schemeClr val="folHlink">
                      <a:gamma/>
                      <a:shade val="15294"/>
                      <a:invGamma/>
                    </a:schemeClr>
                  </a:gs>
                </a:gsLst>
                <a:lin ang="2700000" scaled="1"/>
              </a:gradFill>
              <a:ln w="9525">
                <a:noFill/>
                <a:round/>
              </a:ln>
              <a:effectLst/>
            </p:spPr>
            <p:txBody>
              <a:bodyPr wrap="none" anchor="ctr"/>
              <a:lstStyle>
                <a:lvl1pPr>
                  <a:defRPr>
                    <a:solidFill>
                      <a:schemeClr val="tx1"/>
                    </a:solidFill>
                    <a:latin typeface="Arial" panose="020B0604020202020204" pitchFamily="34" charset="0"/>
                    <a:cs typeface="Tahoma" panose="020B0604030504040204" pitchFamily="34" charset="0"/>
                  </a:defRPr>
                </a:lvl1pPr>
                <a:lvl2pPr>
                  <a:defRPr>
                    <a:solidFill>
                      <a:schemeClr val="tx1"/>
                    </a:solidFill>
                    <a:latin typeface="Arial" panose="020B0604020202020204" pitchFamily="34" charset="0"/>
                    <a:cs typeface="Tahoma" panose="020B0604030504040204" pitchFamily="34" charset="0"/>
                  </a:defRPr>
                </a:lvl2pPr>
                <a:lvl3pPr>
                  <a:defRPr>
                    <a:solidFill>
                      <a:schemeClr val="tx1"/>
                    </a:solidFill>
                    <a:latin typeface="Arial" panose="020B0604020202020204" pitchFamily="34" charset="0"/>
                    <a:cs typeface="Tahoma" panose="020B0604030504040204" pitchFamily="34" charset="0"/>
                  </a:defRPr>
                </a:lvl3pPr>
                <a:lvl4pPr>
                  <a:defRPr>
                    <a:solidFill>
                      <a:schemeClr val="tx1"/>
                    </a:solidFill>
                    <a:latin typeface="Arial" panose="020B0604020202020204" pitchFamily="34" charset="0"/>
                    <a:cs typeface="Tahoma" panose="020B0604030504040204" pitchFamily="34" charset="0"/>
                  </a:defRPr>
                </a:lvl4pPr>
                <a:lvl5pPr>
                  <a:defRPr>
                    <a:solidFill>
                      <a:schemeClr val="tx1"/>
                    </a:solidFill>
                    <a:latin typeface="Arial" panose="020B0604020202020204" pitchFamily="34" charset="0"/>
                    <a:cs typeface="Tahoma" panose="020B060403050404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cs typeface="Tahoma" panose="020B0604030504040204" pitchFamily="34" charset="0"/>
                  </a:defRPr>
                </a:lvl9pPr>
              </a:lstStyle>
              <a:p>
                <a:pPr eaLnBrk="1" hangingPunct="1">
                  <a:buFont typeface="Arial" panose="020B0604020202020204" pitchFamily="34" charset="0"/>
                  <a:buNone/>
                  <a:defRPr/>
                </a:pPr>
                <a:endParaRPr lang="zh-CN" altLang="en-US" sz="1000">
                  <a:latin typeface="Gulim" pitchFamily="34" charset="-127"/>
                  <a:ea typeface="+mn-ea"/>
                </a:endParaRPr>
              </a:p>
            </p:txBody>
          </p:sp>
          <p:sp>
            <p:nvSpPr>
              <p:cNvPr id="120851" name="Oval 6"/>
              <p:cNvSpPr>
                <a:spLocks noChangeArrowheads="1"/>
              </p:cNvSpPr>
              <p:nvPr/>
            </p:nvSpPr>
            <p:spPr bwMode="auto">
              <a:xfrm>
                <a:off x="387" y="982"/>
                <a:ext cx="1038" cy="1037"/>
              </a:xfrm>
              <a:prstGeom prst="ellipse">
                <a:avLst/>
              </a:prstGeom>
              <a:gradFill rotWithShape="1">
                <a:gsLst>
                  <a:gs pos="0">
                    <a:srgbClr val="1E2E29"/>
                  </a:gs>
                  <a:gs pos="100000">
                    <a:srgbClr val="A7FFE2">
                      <a:alpha val="50000"/>
                    </a:srgbClr>
                  </a:gs>
                </a:gsLst>
                <a:lin ang="27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1000">
                  <a:latin typeface="Gulim" pitchFamily="34" charset="-127"/>
                </a:endParaRPr>
              </a:p>
            </p:txBody>
          </p:sp>
          <p:sp>
            <p:nvSpPr>
              <p:cNvPr id="120852" name="Oval 7"/>
              <p:cNvSpPr>
                <a:spLocks noChangeArrowheads="1"/>
              </p:cNvSpPr>
              <p:nvPr/>
            </p:nvSpPr>
            <p:spPr bwMode="auto">
              <a:xfrm>
                <a:off x="438" y="1032"/>
                <a:ext cx="938" cy="938"/>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1000">
                  <a:latin typeface="Gulim" pitchFamily="34" charset="-127"/>
                </a:endParaRPr>
              </a:p>
            </p:txBody>
          </p:sp>
          <p:sp>
            <p:nvSpPr>
              <p:cNvPr id="151" name="Oval 26"/>
              <p:cNvSpPr>
                <a:spLocks noChangeArrowheads="1"/>
              </p:cNvSpPr>
              <p:nvPr/>
            </p:nvSpPr>
            <p:spPr bwMode="gray">
              <a:xfrm>
                <a:off x="436" y="1322"/>
                <a:ext cx="940" cy="246"/>
              </a:xfrm>
              <a:prstGeom prst="ellipse">
                <a:avLst/>
              </a:prstGeom>
              <a:gradFill rotWithShape="1">
                <a:gsLst>
                  <a:gs pos="0">
                    <a:srgbClr val="001C38">
                      <a:alpha val="14998"/>
                    </a:srgbClr>
                  </a:gs>
                  <a:gs pos="50000">
                    <a:srgbClr val="0066CC">
                      <a:alpha val="14998"/>
                    </a:srgbClr>
                  </a:gs>
                  <a:gs pos="100000">
                    <a:srgbClr val="001C38">
                      <a:alpha val="14998"/>
                    </a:srgbClr>
                  </a:gs>
                </a:gsLst>
                <a:lin ang="18900000" scaled="1"/>
              </a:gradFill>
              <a:ln w="38100" algn="ctr">
                <a:noFill/>
                <a:round/>
              </a:ln>
            </p:spPr>
            <p:txBody>
              <a:bodyPr anchor="ctr">
                <a:spAutoFit/>
              </a:bodyPr>
              <a:lstStyle/>
              <a:p>
                <a:pPr eaLnBrk="1" fontAlgn="auto" hangingPunct="1">
                  <a:spcBef>
                    <a:spcPts val="0"/>
                  </a:spcBef>
                  <a:spcAft>
                    <a:spcPts val="0"/>
                  </a:spcAft>
                  <a:defRPr/>
                </a:pPr>
                <a:endParaRPr lang="zh-CN" altLang="en-US" sz="1050">
                  <a:latin typeface="Times New Roman" panose="02020603050405020304" pitchFamily="18" charset="0"/>
                  <a:ea typeface="黑体" panose="02010609060101010101" pitchFamily="2" charset="-122"/>
                </a:endParaRPr>
              </a:p>
            </p:txBody>
          </p:sp>
          <p:sp>
            <p:nvSpPr>
              <p:cNvPr id="152" name="Oval 32"/>
              <p:cNvSpPr>
                <a:spLocks noChangeArrowheads="1"/>
              </p:cNvSpPr>
              <p:nvPr/>
            </p:nvSpPr>
            <p:spPr bwMode="gray">
              <a:xfrm>
                <a:off x="438" y="1032"/>
                <a:ext cx="938" cy="937"/>
              </a:xfrm>
              <a:prstGeom prst="ellipse">
                <a:avLst/>
              </a:prstGeom>
              <a:gradFill rotWithShape="1">
                <a:gsLst>
                  <a:gs pos="0">
                    <a:srgbClr val="0066CC">
                      <a:alpha val="50000"/>
                    </a:srgbClr>
                  </a:gs>
                  <a:gs pos="100000">
                    <a:srgbClr val="00060C">
                      <a:alpha val="50000"/>
                    </a:srgbClr>
                  </a:gs>
                </a:gsLst>
                <a:lin ang="2700000" scaled="1"/>
              </a:gradFill>
              <a:ln w="19050" algn="ctr">
                <a:solidFill>
                  <a:schemeClr val="bg1"/>
                </a:solidFill>
                <a:round/>
              </a:ln>
            </p:spPr>
            <p:txBody>
              <a:bodyPr vert="eaVert" wrap="none" anchor="ctr"/>
              <a:lstStyle/>
              <a:p>
                <a:pPr eaLnBrk="1" fontAlgn="auto" hangingPunct="1">
                  <a:spcBef>
                    <a:spcPts val="0"/>
                  </a:spcBef>
                  <a:spcAft>
                    <a:spcPts val="0"/>
                  </a:spcAft>
                  <a:defRPr/>
                </a:pPr>
                <a:endParaRPr lang="zh-CN" altLang="zh-CN" sz="1050">
                  <a:latin typeface="黑体" panose="02010609060101010101" pitchFamily="2" charset="-122"/>
                  <a:ea typeface="黑体" panose="02010609060101010101" pitchFamily="2" charset="-122"/>
                </a:endParaRPr>
              </a:p>
            </p:txBody>
          </p:sp>
        </p:grpSp>
        <p:sp>
          <p:nvSpPr>
            <p:cNvPr id="120849" name="Text Box 52"/>
            <p:cNvSpPr txBox="1">
              <a:spLocks noChangeArrowheads="1"/>
            </p:cNvSpPr>
            <p:nvPr/>
          </p:nvSpPr>
          <p:spPr bwMode="auto">
            <a:xfrm>
              <a:off x="1841" y="2113"/>
              <a:ext cx="397"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r>
                <a:rPr lang="zh-CN" altLang="en-US" sz="2800">
                  <a:solidFill>
                    <a:srgbClr val="FFFF99"/>
                  </a:solidFill>
                  <a:latin typeface="黑体" panose="02010609060101010101" pitchFamily="2" charset="-122"/>
                  <a:ea typeface="黑体" panose="02010609060101010101" pitchFamily="2" charset="-122"/>
                </a:rPr>
                <a:t>网络</a:t>
              </a:r>
              <a:endParaRPr lang="en-US" altLang="zh-CN" sz="2800">
                <a:solidFill>
                  <a:srgbClr val="FFFF99"/>
                </a:solidFill>
                <a:latin typeface="黑体" panose="02010609060101010101" pitchFamily="2" charset="-122"/>
                <a:ea typeface="黑体" panose="02010609060101010101" pitchFamily="2" charset="-122"/>
              </a:endParaRPr>
            </a:p>
            <a:p>
              <a:pPr algn="ctr" eaLnBrk="1" hangingPunct="1"/>
              <a:r>
                <a:rPr lang="zh-CN" altLang="en-US" sz="2800">
                  <a:solidFill>
                    <a:srgbClr val="FFFF99"/>
                  </a:solidFill>
                  <a:latin typeface="黑体" panose="02010609060101010101" pitchFamily="2" charset="-122"/>
                  <a:ea typeface="黑体" panose="02010609060101010101" pitchFamily="2" charset="-122"/>
                </a:rPr>
                <a:t>攻击</a:t>
              </a:r>
              <a:endParaRPr lang="zh-CN" altLang="en-US" sz="2800">
                <a:solidFill>
                  <a:srgbClr val="FFFF99"/>
                </a:solidFill>
                <a:latin typeface="黑体" panose="02010609060101010101" pitchFamily="2" charset="-122"/>
                <a:ea typeface="黑体" panose="02010609060101010101" pitchFamily="2" charset="-122"/>
              </a:endParaRPr>
            </a:p>
          </p:txBody>
        </p:sp>
      </p:grpSp>
    </p:spTree>
  </p:cSld>
  <p:clrMapOvr>
    <a:masterClrMapping/>
  </p:clrMapOvr>
  <p:transition>
    <p:pull dir="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noChangeArrowheads="1"/>
          </p:cNvSpPr>
          <p:nvPr>
            <p:ph type="title"/>
          </p:nvPr>
        </p:nvSpPr>
        <p:spPr>
          <a:xfrm>
            <a:off x="457200" y="274638"/>
            <a:ext cx="8229600" cy="777875"/>
          </a:xfrm>
        </p:spPr>
        <p:txBody>
          <a:bodyPr/>
          <a:lstStyle/>
          <a:p>
            <a:r>
              <a:rPr lang="zh-CN" altLang="en-US" sz="3600">
                <a:latin typeface="黑体" panose="02010609060101010101" pitchFamily="2" charset="-122"/>
                <a:ea typeface="黑体" panose="02010609060101010101" pitchFamily="2" charset="-122"/>
              </a:rPr>
              <a:t>中国互联网络发展状况统计调查数据</a:t>
            </a:r>
            <a:endParaRPr lang="zh-CN" altLang="en-US" sz="3600">
              <a:latin typeface="黑体" panose="02010609060101010101" pitchFamily="2" charset="-122"/>
              <a:ea typeface="黑体" panose="02010609060101010101" pitchFamily="2" charset="-122"/>
            </a:endParaRPr>
          </a:p>
        </p:txBody>
      </p:sp>
      <p:pic>
        <p:nvPicPr>
          <p:cNvPr id="14339"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7175" y="1052513"/>
            <a:ext cx="4513263"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3150" y="3041650"/>
            <a:ext cx="3673475"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圆角矩形标注 5"/>
          <p:cNvSpPr>
            <a:spLocks noChangeArrowheads="1"/>
          </p:cNvSpPr>
          <p:nvPr/>
        </p:nvSpPr>
        <p:spPr bwMode="auto">
          <a:xfrm>
            <a:off x="468313" y="5013325"/>
            <a:ext cx="3455987" cy="1439863"/>
          </a:xfrm>
          <a:prstGeom prst="wedgeRoundRectCallout">
            <a:avLst>
              <a:gd name="adj1" fmla="val 89028"/>
              <a:gd name="adj2" fmla="val -42194"/>
              <a:gd name="adj3" fmla="val 16667"/>
            </a:avLst>
          </a:prstGeom>
          <a:solidFill>
            <a:schemeClr val="accent1"/>
          </a:solidFill>
          <a:ln w="12700">
            <a:solidFill>
              <a:schemeClr val="tx1"/>
            </a:solidFill>
            <a:round/>
            <a:tailEnd type="none" w="med" len="sm"/>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latinLnBrk="1" hangingPunct="1">
              <a:lnSpc>
                <a:spcPct val="80000"/>
              </a:lnSpc>
              <a:spcBef>
                <a:spcPct val="50000"/>
              </a:spcBef>
              <a:buClr>
                <a:srgbClr val="FF0000"/>
              </a:buClr>
            </a:pPr>
            <a:r>
              <a:rPr lang="zh-CN" altLang="en-US" sz="1400">
                <a:latin typeface="Gulim" pitchFamily="34" charset="-127"/>
              </a:rPr>
              <a:t>手机上网成为互联网发展的新动力：</a:t>
            </a:r>
            <a:endParaRPr lang="en-US" altLang="zh-CN" sz="1400">
              <a:latin typeface="Gulim" pitchFamily="34" charset="-127"/>
            </a:endParaRPr>
          </a:p>
          <a:p>
            <a:pPr eaLnBrk="1" latinLnBrk="1" hangingPunct="1">
              <a:lnSpc>
                <a:spcPct val="80000"/>
              </a:lnSpc>
              <a:spcBef>
                <a:spcPct val="50000"/>
              </a:spcBef>
              <a:buClr>
                <a:srgbClr val="FF0000"/>
              </a:buClr>
            </a:pPr>
            <a:r>
              <a:rPr lang="zh-CN" altLang="en-US" sz="1400">
                <a:latin typeface="Gulim" pitchFamily="34" charset="-127"/>
              </a:rPr>
              <a:t>（</a:t>
            </a:r>
            <a:r>
              <a:rPr lang="en-US" altLang="zh-CN" sz="1400">
                <a:latin typeface="Gulim" pitchFamily="34" charset="-127"/>
              </a:rPr>
              <a:t>1</a:t>
            </a:r>
            <a:r>
              <a:rPr lang="zh-CN" altLang="en-US" sz="1400">
                <a:latin typeface="Gulim" pitchFamily="34" charset="-127"/>
              </a:rPr>
              <a:t>）推动了中国互联网的普及</a:t>
            </a:r>
            <a:endParaRPr lang="en-US" altLang="zh-CN" sz="1400">
              <a:latin typeface="Gulim" pitchFamily="34" charset="-127"/>
            </a:endParaRPr>
          </a:p>
          <a:p>
            <a:pPr eaLnBrk="1" latinLnBrk="1" hangingPunct="1">
              <a:lnSpc>
                <a:spcPct val="80000"/>
              </a:lnSpc>
              <a:spcBef>
                <a:spcPct val="50000"/>
              </a:spcBef>
              <a:buClr>
                <a:srgbClr val="FF0000"/>
              </a:buClr>
            </a:pPr>
            <a:r>
              <a:rPr lang="zh-CN" altLang="en-US" sz="1400">
                <a:latin typeface="Gulim" pitchFamily="34" charset="-127"/>
              </a:rPr>
              <a:t>（</a:t>
            </a:r>
            <a:r>
              <a:rPr lang="en-US" altLang="zh-CN" sz="1400">
                <a:latin typeface="Gulim" pitchFamily="34" charset="-127"/>
              </a:rPr>
              <a:t>2</a:t>
            </a:r>
            <a:r>
              <a:rPr lang="zh-CN" altLang="en-US" sz="1400">
                <a:latin typeface="Gulim" pitchFamily="34" charset="-127"/>
              </a:rPr>
              <a:t>）推动了基于移动互联网的创新热潮</a:t>
            </a:r>
            <a:endParaRPr lang="zh-CN" altLang="en-US" sz="1400">
              <a:latin typeface="Gulim" pitchFamily="34" charset="-127"/>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txBox="1">
            <a:spLocks noChangeArrowheads="1"/>
          </p:cNvSpPr>
          <p:nvPr/>
        </p:nvSpPr>
        <p:spPr bwMode="auto">
          <a:xfrm>
            <a:off x="0" y="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4000" b="1">
                <a:solidFill>
                  <a:schemeClr val="bg1"/>
                </a:solidFill>
                <a:latin typeface="Times New Roman" panose="02020603050405020304" pitchFamily="18" charset="0"/>
                <a:ea typeface="黑体" panose="02010609060101010101" pitchFamily="2" charset="-122"/>
              </a:rPr>
              <a:t>1.6  </a:t>
            </a:r>
            <a:r>
              <a:rPr lang="zh-CN" altLang="en-US" sz="4000" b="1">
                <a:solidFill>
                  <a:schemeClr val="bg1"/>
                </a:solidFill>
                <a:latin typeface="黑体" panose="02010609060101010101" pitchFamily="2" charset="-122"/>
                <a:ea typeface="黑体" panose="02010609060101010101" pitchFamily="2" charset="-122"/>
              </a:rPr>
              <a:t>网络攻击的常见形式</a:t>
            </a:r>
            <a:r>
              <a:rPr lang="en-US" altLang="zh-CN" sz="4000" b="1">
                <a:solidFill>
                  <a:schemeClr val="bg1"/>
                </a:solidFill>
                <a:latin typeface="黑体" panose="02010609060101010101" pitchFamily="2" charset="-122"/>
                <a:ea typeface="黑体" panose="02010609060101010101" pitchFamily="2" charset="-122"/>
              </a:rPr>
              <a:t>—</a:t>
            </a:r>
            <a:r>
              <a:rPr lang="zh-CN" altLang="en-US" sz="3600" b="1">
                <a:solidFill>
                  <a:schemeClr val="bg1"/>
                </a:solidFill>
                <a:latin typeface="黑体" panose="02010609060101010101" pitchFamily="2" charset="-122"/>
                <a:ea typeface="黑体" panose="02010609060101010101" pitchFamily="2" charset="-122"/>
              </a:rPr>
              <a:t>口令窃取</a:t>
            </a:r>
            <a:endParaRPr lang="zh-CN" altLang="en-US" sz="3600" b="1">
              <a:solidFill>
                <a:schemeClr val="bg1"/>
              </a:solidFill>
              <a:latin typeface="黑体" panose="02010609060101010101" pitchFamily="2" charset="-122"/>
              <a:ea typeface="黑体" panose="02010609060101010101" pitchFamily="2" charset="-122"/>
            </a:endParaRPr>
          </a:p>
        </p:txBody>
      </p:sp>
      <p:graphicFrame>
        <p:nvGraphicFramePr>
          <p:cNvPr id="3079" name="Object 11"/>
          <p:cNvGraphicFramePr/>
          <p:nvPr/>
        </p:nvGraphicFramePr>
        <p:xfrm>
          <a:off x="5000625" y="4357688"/>
          <a:ext cx="2071688" cy="1000125"/>
        </p:xfrm>
        <a:graphic>
          <a:graphicData uri="http://schemas.openxmlformats.org/presentationml/2006/ole">
            <mc:AlternateContent xmlns:mc="http://schemas.openxmlformats.org/markup-compatibility/2006">
              <mc:Choice xmlns:v="urn:schemas-microsoft-com:vml" Requires="v">
                <p:oleObj spid="_x0000_s122913" name="" r:id="rId1" imgW="1362075" imgH="542925" progId="PBrush">
                  <p:embed/>
                </p:oleObj>
              </mc:Choice>
              <mc:Fallback>
                <p:oleObj name="" r:id="rId1" imgW="1362075" imgH="542925" progId="PBrush">
                  <p:embed/>
                  <p:pic>
                    <p:nvPicPr>
                      <p:cNvPr id="0" name="Object 1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4357688"/>
                        <a:ext cx="2071688"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 name="组合 27"/>
          <p:cNvGrpSpPr/>
          <p:nvPr/>
        </p:nvGrpSpPr>
        <p:grpSpPr bwMode="auto">
          <a:xfrm>
            <a:off x="142875" y="3635375"/>
            <a:ext cx="3857625" cy="508000"/>
            <a:chOff x="483262" y="1257300"/>
            <a:chExt cx="3803333" cy="508000"/>
          </a:xfrm>
        </p:grpSpPr>
        <p:sp>
          <p:nvSpPr>
            <p:cNvPr id="122902" name="AutoShape 6"/>
            <p:cNvSpPr>
              <a:spLocks noChangeArrowheads="1"/>
            </p:cNvSpPr>
            <p:nvPr/>
          </p:nvSpPr>
          <p:spPr bwMode="auto">
            <a:xfrm>
              <a:off x="847858" y="1257300"/>
              <a:ext cx="3438737" cy="508000"/>
            </a:xfrm>
            <a:prstGeom prst="roundRect">
              <a:avLst>
                <a:gd name="adj" fmla="val 50000"/>
              </a:avLst>
            </a:prstGeom>
            <a:gradFill rotWithShape="1">
              <a:gsLst>
                <a:gs pos="0">
                  <a:srgbClr val="FFFFFF"/>
                </a:gs>
                <a:gs pos="100000">
                  <a:srgbClr val="B7E7FF"/>
                </a:gs>
              </a:gsLst>
              <a:lin ang="0" scaled="1"/>
            </a:gradFill>
            <a:ln w="28575">
              <a:solidFill>
                <a:srgbClr val="B2B2B2"/>
              </a:solidFill>
              <a:round/>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2400">
                  <a:solidFill>
                    <a:srgbClr val="002060"/>
                  </a:solidFill>
                  <a:latin typeface="Times New Roman" panose="02020603050405020304" pitchFamily="18" charset="0"/>
                  <a:ea typeface="黑体" panose="02010609060101010101" pitchFamily="2" charset="-122"/>
                </a:rPr>
                <a:t>抵御口令猜测攻击方式</a:t>
              </a:r>
              <a:endParaRPr lang="zh-CN" altLang="en-US" sz="2400">
                <a:solidFill>
                  <a:srgbClr val="002060"/>
                </a:solidFill>
                <a:latin typeface="Times New Roman" panose="02020603050405020304" pitchFamily="18" charset="0"/>
                <a:ea typeface="黑体" panose="02010609060101010101" pitchFamily="2" charset="-122"/>
              </a:endParaRPr>
            </a:p>
          </p:txBody>
        </p:sp>
        <p:grpSp>
          <p:nvGrpSpPr>
            <p:cNvPr id="122903" name="Group 45"/>
            <p:cNvGrpSpPr/>
            <p:nvPr/>
          </p:nvGrpSpPr>
          <p:grpSpPr bwMode="auto">
            <a:xfrm>
              <a:off x="483262" y="1343712"/>
              <a:ext cx="481542" cy="386666"/>
              <a:chOff x="2078" y="1656"/>
              <a:chExt cx="1615" cy="1639"/>
            </a:xfrm>
          </p:grpSpPr>
          <p:sp>
            <p:nvSpPr>
              <p:cNvPr id="122904" name="Oval 46"/>
              <p:cNvSpPr>
                <a:spLocks noChangeArrowheads="1"/>
              </p:cNvSpPr>
              <p:nvPr/>
            </p:nvSpPr>
            <p:spPr bwMode="auto">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1600">
                  <a:solidFill>
                    <a:srgbClr val="002060"/>
                  </a:solidFill>
                  <a:latin typeface="Times New Roman" panose="02020603050405020304" pitchFamily="18" charset="0"/>
                  <a:ea typeface="黑体" panose="02010609060101010101" pitchFamily="2" charset="-122"/>
                </a:endParaRPr>
              </a:p>
            </p:txBody>
          </p:sp>
          <p:sp>
            <p:nvSpPr>
              <p:cNvPr id="122905" name="Oval 47"/>
              <p:cNvSpPr>
                <a:spLocks noChangeArrowheads="1"/>
              </p:cNvSpPr>
              <p:nvPr/>
            </p:nvSpPr>
            <p:spPr bwMode="auto">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1600">
                  <a:solidFill>
                    <a:srgbClr val="002060"/>
                  </a:solidFill>
                  <a:latin typeface="Times New Roman" panose="02020603050405020304" pitchFamily="18" charset="0"/>
                  <a:ea typeface="黑体" panose="02010609060101010101" pitchFamily="2" charset="-122"/>
                </a:endParaRPr>
              </a:p>
            </p:txBody>
          </p:sp>
          <p:sp>
            <p:nvSpPr>
              <p:cNvPr id="122906" name="Oval 49"/>
              <p:cNvSpPr>
                <a:spLocks noChangeArrowheads="1"/>
              </p:cNvSpPr>
              <p:nvPr/>
            </p:nvSpPr>
            <p:spPr bwMode="auto">
              <a:xfrm>
                <a:off x="2128" y="1656"/>
                <a:ext cx="1181" cy="1511"/>
              </a:xfrm>
              <a:prstGeom prst="ellipse">
                <a:avLst/>
              </a:prstGeom>
              <a:gradFill rotWithShape="1">
                <a:gsLst>
                  <a:gs pos="0">
                    <a:srgbClr val="A07400"/>
                  </a:gs>
                  <a:gs pos="50000">
                    <a:srgbClr val="E6A900"/>
                  </a:gs>
                  <a:gs pos="100000">
                    <a:srgbClr val="FFCA00"/>
                  </a:gs>
                </a:gsLst>
                <a:lin ang="5400000" scaled="1"/>
              </a:gradFill>
              <a:ln>
                <a:noFill/>
              </a:ln>
              <a:extLst>
                <a:ext uri="{91240B29-F687-4F45-9708-019B960494DF}">
                  <a14:hiddenLine xmlns:a14="http://schemas.microsoft.com/office/drawing/2010/main" w="38100">
                    <a:solidFill>
                      <a:srgbClr val="000000"/>
                    </a:solidFill>
                    <a:round/>
                  </a14:hiddenLine>
                </a:ext>
              </a:extLst>
            </p:spPr>
            <p:txBody>
              <a:bodyPr anchor="ct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1600">
                  <a:solidFill>
                    <a:srgbClr val="002060"/>
                  </a:solidFill>
                  <a:latin typeface="Times New Roman" panose="02020603050405020304" pitchFamily="18" charset="0"/>
                  <a:ea typeface="黑体" panose="02010609060101010101" pitchFamily="2" charset="-122"/>
                </a:endParaRPr>
              </a:p>
            </p:txBody>
          </p:sp>
        </p:grpSp>
      </p:grpSp>
      <p:grpSp>
        <p:nvGrpSpPr>
          <p:cNvPr id="4" name="组合 33"/>
          <p:cNvGrpSpPr/>
          <p:nvPr/>
        </p:nvGrpSpPr>
        <p:grpSpPr bwMode="auto">
          <a:xfrm>
            <a:off x="142875" y="1357313"/>
            <a:ext cx="4643438" cy="642937"/>
            <a:chOff x="483262" y="1257300"/>
            <a:chExt cx="4578086" cy="642942"/>
          </a:xfrm>
        </p:grpSpPr>
        <p:sp>
          <p:nvSpPr>
            <p:cNvPr id="122897" name="AutoShape 6"/>
            <p:cNvSpPr>
              <a:spLocks noChangeArrowheads="1"/>
            </p:cNvSpPr>
            <p:nvPr/>
          </p:nvSpPr>
          <p:spPr bwMode="auto">
            <a:xfrm>
              <a:off x="847858" y="1257300"/>
              <a:ext cx="4213490" cy="642942"/>
            </a:xfrm>
            <a:prstGeom prst="roundRect">
              <a:avLst>
                <a:gd name="adj" fmla="val 50000"/>
              </a:avLst>
            </a:prstGeom>
            <a:gradFill rotWithShape="1">
              <a:gsLst>
                <a:gs pos="0">
                  <a:srgbClr val="FFFFFF"/>
                </a:gs>
                <a:gs pos="100000">
                  <a:srgbClr val="B7E7FF"/>
                </a:gs>
              </a:gsLst>
              <a:lin ang="0" scaled="1"/>
            </a:gradFill>
            <a:ln w="28575">
              <a:solidFill>
                <a:srgbClr val="B2B2B2"/>
              </a:solidFill>
              <a:round/>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2400">
                  <a:solidFill>
                    <a:srgbClr val="002060"/>
                  </a:solidFill>
                  <a:latin typeface="Times New Roman" panose="02020603050405020304" pitchFamily="18" charset="0"/>
                  <a:ea typeface="黑体" panose="02010609060101010101" pitchFamily="2" charset="-122"/>
                </a:rPr>
                <a:t>口令猜测攻击的三种基本方式</a:t>
              </a:r>
              <a:endParaRPr lang="zh-CN" altLang="en-US" sz="2400">
                <a:solidFill>
                  <a:srgbClr val="002060"/>
                </a:solidFill>
                <a:latin typeface="Times New Roman" panose="02020603050405020304" pitchFamily="18" charset="0"/>
                <a:ea typeface="黑体" panose="02010609060101010101" pitchFamily="2" charset="-122"/>
              </a:endParaRPr>
            </a:p>
          </p:txBody>
        </p:sp>
        <p:grpSp>
          <p:nvGrpSpPr>
            <p:cNvPr id="122898" name="Group 45"/>
            <p:cNvGrpSpPr/>
            <p:nvPr/>
          </p:nvGrpSpPr>
          <p:grpSpPr bwMode="auto">
            <a:xfrm>
              <a:off x="483262" y="1343712"/>
              <a:ext cx="481542" cy="386666"/>
              <a:chOff x="2078" y="1656"/>
              <a:chExt cx="1615" cy="1639"/>
            </a:xfrm>
          </p:grpSpPr>
          <p:sp>
            <p:nvSpPr>
              <p:cNvPr id="122899" name="Oval 46"/>
              <p:cNvSpPr>
                <a:spLocks noChangeArrowheads="1"/>
              </p:cNvSpPr>
              <p:nvPr/>
            </p:nvSpPr>
            <p:spPr bwMode="auto">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1600">
                  <a:solidFill>
                    <a:srgbClr val="002060"/>
                  </a:solidFill>
                  <a:latin typeface="Times New Roman" panose="02020603050405020304" pitchFamily="18" charset="0"/>
                  <a:ea typeface="黑体" panose="02010609060101010101" pitchFamily="2" charset="-122"/>
                </a:endParaRPr>
              </a:p>
            </p:txBody>
          </p:sp>
          <p:sp>
            <p:nvSpPr>
              <p:cNvPr id="122900" name="Oval 47"/>
              <p:cNvSpPr>
                <a:spLocks noChangeArrowheads="1"/>
              </p:cNvSpPr>
              <p:nvPr/>
            </p:nvSpPr>
            <p:spPr bwMode="auto">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1600">
                  <a:solidFill>
                    <a:srgbClr val="002060"/>
                  </a:solidFill>
                  <a:latin typeface="Times New Roman" panose="02020603050405020304" pitchFamily="18" charset="0"/>
                  <a:ea typeface="黑体" panose="02010609060101010101" pitchFamily="2" charset="-122"/>
                </a:endParaRPr>
              </a:p>
            </p:txBody>
          </p:sp>
          <p:sp>
            <p:nvSpPr>
              <p:cNvPr id="122901" name="Oval 49"/>
              <p:cNvSpPr>
                <a:spLocks noChangeArrowheads="1"/>
              </p:cNvSpPr>
              <p:nvPr/>
            </p:nvSpPr>
            <p:spPr bwMode="auto">
              <a:xfrm>
                <a:off x="2128" y="1656"/>
                <a:ext cx="1181" cy="1511"/>
              </a:xfrm>
              <a:prstGeom prst="ellipse">
                <a:avLst/>
              </a:prstGeom>
              <a:gradFill rotWithShape="1">
                <a:gsLst>
                  <a:gs pos="0">
                    <a:srgbClr val="000000"/>
                  </a:gs>
                  <a:gs pos="100000">
                    <a:srgbClr val="E35E23"/>
                  </a:gs>
                </a:gsLst>
                <a:lin ang="2700000" scaled="1"/>
              </a:gradFill>
              <a:ln>
                <a:noFill/>
              </a:ln>
              <a:extLst>
                <a:ext uri="{91240B29-F687-4F45-9708-019B960494DF}">
                  <a14:hiddenLine xmlns:a14="http://schemas.microsoft.com/office/drawing/2010/main" w="38100">
                    <a:solidFill>
                      <a:srgbClr val="000000"/>
                    </a:solidFill>
                    <a:round/>
                  </a14:hiddenLine>
                </a:ext>
              </a:extLst>
            </p:spPr>
            <p:txBody>
              <a:bodyPr anchor="ct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1600">
                  <a:solidFill>
                    <a:srgbClr val="002060"/>
                  </a:solidFill>
                  <a:latin typeface="Times New Roman" panose="02020603050405020304" pitchFamily="18" charset="0"/>
                  <a:ea typeface="黑体" panose="02010609060101010101" pitchFamily="2" charset="-122"/>
                </a:endParaRPr>
              </a:p>
            </p:txBody>
          </p:sp>
        </p:grpSp>
      </p:grpSp>
      <p:sp>
        <p:nvSpPr>
          <p:cNvPr id="40" name="Rectangle 3"/>
          <p:cNvSpPr txBox="1">
            <a:spLocks noChangeArrowheads="1"/>
          </p:cNvSpPr>
          <p:nvPr/>
        </p:nvSpPr>
        <p:spPr bwMode="auto">
          <a:xfrm>
            <a:off x="142875" y="2143125"/>
            <a:ext cx="8858250" cy="1143000"/>
          </a:xfrm>
          <a:prstGeom prst="rect">
            <a:avLst/>
          </a:prstGeom>
          <a:noFill/>
          <a:ln w="9525">
            <a:noFill/>
            <a:miter lim="800000"/>
          </a:ln>
        </p:spPr>
        <p:txBody>
          <a:bodyPr/>
          <a:lstStyle/>
          <a:p>
            <a:pPr marL="889000" lvl="1" indent="-440055" latinLnBrk="1">
              <a:spcBef>
                <a:spcPts val="700"/>
              </a:spcBef>
              <a:buClr>
                <a:srgbClr val="6699FF"/>
              </a:buClr>
              <a:buFontTx/>
              <a:buBlip>
                <a:blip r:embed="rId3"/>
              </a:buBlip>
              <a:defRPr/>
            </a:pPr>
            <a:r>
              <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利用已知或假定的口令尝试登录</a:t>
            </a:r>
            <a:endPar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endParaRPr>
          </a:p>
          <a:p>
            <a:pPr marL="889000" lvl="1" indent="-440055" latinLnBrk="1">
              <a:spcBef>
                <a:spcPts val="700"/>
              </a:spcBef>
              <a:buClr>
                <a:srgbClr val="6699FF"/>
              </a:buClr>
              <a:buFontTx/>
              <a:buBlip>
                <a:blip r:embed="rId3"/>
              </a:buBlip>
              <a:defRPr/>
            </a:pPr>
            <a:r>
              <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根据窃取的口令文件进行猜测</a:t>
            </a:r>
            <a:endPar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endParaRPr>
          </a:p>
          <a:p>
            <a:pPr marL="889000" lvl="1" indent="-440055" latinLnBrk="1">
              <a:spcBef>
                <a:spcPts val="700"/>
              </a:spcBef>
              <a:buClr>
                <a:srgbClr val="6699FF"/>
              </a:buClr>
              <a:buFontTx/>
              <a:buBlip>
                <a:blip r:embed="rId3"/>
              </a:buBlip>
              <a:defRPr/>
            </a:pPr>
            <a:r>
              <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窃听某次合法终端之间的会话，并记录所使用的口令</a:t>
            </a:r>
            <a:endPar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endParaRPr>
          </a:p>
        </p:txBody>
      </p:sp>
      <p:sp>
        <p:nvSpPr>
          <p:cNvPr id="41" name="Rectangle 3"/>
          <p:cNvSpPr txBox="1">
            <a:spLocks noChangeArrowheads="1"/>
          </p:cNvSpPr>
          <p:nvPr/>
        </p:nvSpPr>
        <p:spPr bwMode="auto">
          <a:xfrm>
            <a:off x="142875" y="4214813"/>
            <a:ext cx="8858250" cy="857250"/>
          </a:xfrm>
          <a:prstGeom prst="rect">
            <a:avLst/>
          </a:prstGeom>
          <a:noFill/>
          <a:ln w="9525">
            <a:noFill/>
            <a:miter lim="800000"/>
          </a:ln>
        </p:spPr>
        <p:txBody>
          <a:bodyPr/>
          <a:lstStyle/>
          <a:p>
            <a:pPr marL="889000" lvl="1" indent="-440055" latinLnBrk="1">
              <a:spcBef>
                <a:spcPts val="700"/>
              </a:spcBef>
              <a:buClr>
                <a:srgbClr val="6699FF"/>
              </a:buClr>
              <a:buFontTx/>
              <a:buBlip>
                <a:blip r:embed="rId3"/>
              </a:buBlip>
              <a:defRPr/>
            </a:pPr>
            <a:r>
              <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阻止选择低级口令</a:t>
            </a:r>
            <a:endPar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endParaRPr>
          </a:p>
          <a:p>
            <a:pPr marL="889000" lvl="1" indent="-440055" latinLnBrk="1">
              <a:spcBef>
                <a:spcPts val="700"/>
              </a:spcBef>
              <a:buClr>
                <a:srgbClr val="6699FF"/>
              </a:buClr>
              <a:buFontTx/>
              <a:buBlip>
                <a:blip r:embed="rId3"/>
              </a:buBlip>
              <a:defRPr/>
            </a:pPr>
            <a:r>
              <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对口令文件严格保护</a:t>
            </a:r>
            <a:endPar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endParaRPr>
          </a:p>
        </p:txBody>
      </p:sp>
      <p:grpSp>
        <p:nvGrpSpPr>
          <p:cNvPr id="7" name="组合 41"/>
          <p:cNvGrpSpPr/>
          <p:nvPr/>
        </p:nvGrpSpPr>
        <p:grpSpPr bwMode="auto">
          <a:xfrm>
            <a:off x="142875" y="5357813"/>
            <a:ext cx="4071938" cy="571500"/>
            <a:chOff x="483262" y="1257300"/>
            <a:chExt cx="4014630" cy="571504"/>
          </a:xfrm>
        </p:grpSpPr>
        <p:sp>
          <p:nvSpPr>
            <p:cNvPr id="122890" name="AutoShape 6"/>
            <p:cNvSpPr>
              <a:spLocks noChangeArrowheads="1"/>
            </p:cNvSpPr>
            <p:nvPr/>
          </p:nvSpPr>
          <p:spPr bwMode="auto">
            <a:xfrm>
              <a:off x="847858" y="1257300"/>
              <a:ext cx="3650034" cy="571504"/>
            </a:xfrm>
            <a:prstGeom prst="roundRect">
              <a:avLst>
                <a:gd name="adj" fmla="val 50000"/>
              </a:avLst>
            </a:prstGeom>
            <a:gradFill rotWithShape="1">
              <a:gsLst>
                <a:gs pos="0">
                  <a:srgbClr val="FFFFFF"/>
                </a:gs>
                <a:gs pos="100000">
                  <a:srgbClr val="B7E7FF"/>
                </a:gs>
              </a:gsLst>
              <a:lin ang="0" scaled="1"/>
            </a:gradFill>
            <a:ln w="28575">
              <a:solidFill>
                <a:srgbClr val="B2B2B2"/>
              </a:solidFill>
              <a:round/>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2400">
                  <a:solidFill>
                    <a:srgbClr val="002060"/>
                  </a:solidFill>
                  <a:latin typeface="Times New Roman" panose="02020603050405020304" pitchFamily="18" charset="0"/>
                  <a:ea typeface="黑体" panose="02010609060101010101" pitchFamily="2" charset="-122"/>
                </a:rPr>
                <a:t>彻底解决口令机制的弊端</a:t>
              </a:r>
              <a:endParaRPr lang="zh-CN" altLang="en-US" sz="2400">
                <a:solidFill>
                  <a:srgbClr val="002060"/>
                </a:solidFill>
                <a:latin typeface="Times New Roman" panose="02020603050405020304" pitchFamily="18" charset="0"/>
                <a:ea typeface="黑体" panose="02010609060101010101" pitchFamily="2" charset="-122"/>
              </a:endParaRPr>
            </a:p>
          </p:txBody>
        </p:sp>
        <p:grpSp>
          <p:nvGrpSpPr>
            <p:cNvPr id="122891" name="Group 45"/>
            <p:cNvGrpSpPr/>
            <p:nvPr/>
          </p:nvGrpSpPr>
          <p:grpSpPr bwMode="auto">
            <a:xfrm>
              <a:off x="483262" y="1343712"/>
              <a:ext cx="481542" cy="386666"/>
              <a:chOff x="2078" y="1656"/>
              <a:chExt cx="1615" cy="1639"/>
            </a:xfrm>
          </p:grpSpPr>
          <p:sp>
            <p:nvSpPr>
              <p:cNvPr id="122892" name="Oval 46"/>
              <p:cNvSpPr>
                <a:spLocks noChangeArrowheads="1"/>
              </p:cNvSpPr>
              <p:nvPr/>
            </p:nvSpPr>
            <p:spPr bwMode="auto">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1600">
                  <a:solidFill>
                    <a:srgbClr val="002060"/>
                  </a:solidFill>
                  <a:latin typeface="Times New Roman" panose="02020603050405020304" pitchFamily="18" charset="0"/>
                  <a:ea typeface="黑体" panose="02010609060101010101" pitchFamily="2" charset="-122"/>
                </a:endParaRPr>
              </a:p>
            </p:txBody>
          </p:sp>
          <p:sp>
            <p:nvSpPr>
              <p:cNvPr id="122893" name="Oval 47"/>
              <p:cNvSpPr>
                <a:spLocks noChangeArrowheads="1"/>
              </p:cNvSpPr>
              <p:nvPr/>
            </p:nvSpPr>
            <p:spPr bwMode="auto">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1600">
                  <a:solidFill>
                    <a:srgbClr val="002060"/>
                  </a:solidFill>
                  <a:latin typeface="Times New Roman" panose="02020603050405020304" pitchFamily="18" charset="0"/>
                  <a:ea typeface="黑体" panose="02010609060101010101" pitchFamily="2" charset="-122"/>
                </a:endParaRPr>
              </a:p>
            </p:txBody>
          </p:sp>
          <p:sp>
            <p:nvSpPr>
              <p:cNvPr id="47" name="Oval 49"/>
              <p:cNvSpPr>
                <a:spLocks noChangeArrowheads="1"/>
              </p:cNvSpPr>
              <p:nvPr/>
            </p:nvSpPr>
            <p:spPr bwMode="gray">
              <a:xfrm>
                <a:off x="2128" y="1656"/>
                <a:ext cx="1181" cy="1511"/>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path path="circle">
                  <a:fillToRect r="100000" b="100000"/>
                </a:path>
                <a:tileRect l="-100000" t="-100000"/>
              </a:gradFill>
              <a:ln w="38100" algn="ctr">
                <a:noFill/>
                <a:round/>
              </a:ln>
            </p:spPr>
            <p:txBody>
              <a:bodyPr anchor="ctr">
                <a:spAutoFit/>
              </a:bodyPr>
              <a:lstStyle/>
              <a:p>
                <a:pPr eaLnBrk="1" fontAlgn="auto" hangingPunct="1">
                  <a:spcBef>
                    <a:spcPts val="0"/>
                  </a:spcBef>
                  <a:spcAft>
                    <a:spcPts val="0"/>
                  </a:spcAft>
                  <a:defRPr/>
                </a:pPr>
                <a:endParaRPr lang="zh-CN" altLang="en-US" sz="1600">
                  <a:solidFill>
                    <a:srgbClr val="002060"/>
                  </a:solidFill>
                  <a:latin typeface="Times New Roman" panose="02020603050405020304" pitchFamily="18" charset="0"/>
                  <a:ea typeface="黑体" panose="02010609060101010101" pitchFamily="2" charset="-122"/>
                </a:endParaRPr>
              </a:p>
            </p:txBody>
          </p:sp>
        </p:grpSp>
      </p:grpSp>
      <p:sp>
        <p:nvSpPr>
          <p:cNvPr id="48" name="Rectangle 3"/>
          <p:cNvSpPr txBox="1">
            <a:spLocks noChangeArrowheads="1"/>
          </p:cNvSpPr>
          <p:nvPr/>
        </p:nvSpPr>
        <p:spPr bwMode="auto">
          <a:xfrm>
            <a:off x="142875" y="5929313"/>
            <a:ext cx="8858250" cy="1143000"/>
          </a:xfrm>
          <a:prstGeom prst="rect">
            <a:avLst/>
          </a:prstGeom>
          <a:noFill/>
          <a:ln w="9525">
            <a:noFill/>
            <a:miter lim="800000"/>
          </a:ln>
        </p:spPr>
        <p:txBody>
          <a:bodyPr/>
          <a:lstStyle/>
          <a:p>
            <a:pPr marL="889000" lvl="1" indent="-440055" latinLnBrk="1">
              <a:spcBef>
                <a:spcPts val="700"/>
              </a:spcBef>
              <a:buClr>
                <a:srgbClr val="6699FF"/>
              </a:buClr>
              <a:buFontTx/>
              <a:buBlip>
                <a:blip r:embed="rId3"/>
              </a:buBlip>
              <a:defRPr/>
            </a:pPr>
            <a:r>
              <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使用基于令牌的机制，例如一次性口令方案（</a:t>
            </a:r>
            <a:r>
              <a:rPr kumimoji="1" lang="en-US" altLang="zh-CN"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OTP-One-Time password</a:t>
            </a:r>
            <a:r>
              <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a:t>
            </a:r>
            <a:endPar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ppt_w/2"/>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ppt_w</p:attrName>
                                        </p:attrNameLst>
                                      </p:cBhvr>
                                      <p:tavLst>
                                        <p:tav tm="0">
                                          <p:val>
                                            <p:fltVal val="0"/>
                                          </p:val>
                                        </p:tav>
                                        <p:tav tm="100000">
                                          <p:val>
                                            <p:strVal val="#ppt_w"/>
                                          </p:val>
                                        </p:tav>
                                      </p:tavLst>
                                    </p:anim>
                                    <p:anim calcmode="lin" valueType="num">
                                      <p:cBhvr>
                                        <p:cTn id="10" dur="500" fill="hold"/>
                                        <p:tgtEl>
                                          <p:spTgt spid="4"/>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8" presetClass="entr" presetSubtype="6" fill="hold" grpId="0"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strips(downRight)">
                                      <p:cBhvr>
                                        <p:cTn id="14" dur="500"/>
                                        <p:tgtEl>
                                          <p:spTgt spid="40"/>
                                        </p:tgtEl>
                                      </p:cBhvr>
                                    </p:animEffect>
                                  </p:childTnLst>
                                </p:cTn>
                              </p:par>
                            </p:childTnLst>
                          </p:cTn>
                        </p:par>
                        <p:par>
                          <p:cTn id="15" fill="hold">
                            <p:stCondLst>
                              <p:cond delay="1000"/>
                            </p:stCondLst>
                            <p:childTnLst>
                              <p:par>
                                <p:cTn id="16" presetID="17"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ppt_x</p:attrName>
                                        </p:attrNameLst>
                                      </p:cBhvr>
                                      <p:tavLst>
                                        <p:tav tm="0">
                                          <p:val>
                                            <p:strVal val="#ppt_x-#ppt_w/2"/>
                                          </p:val>
                                        </p:tav>
                                        <p:tav tm="100000">
                                          <p:val>
                                            <p:strVal val="#ppt_x"/>
                                          </p:val>
                                        </p:tav>
                                      </p:tavLst>
                                    </p:anim>
                                    <p:anim calcmode="lin" valueType="num">
                                      <p:cBhvr>
                                        <p:cTn id="19" dur="500" fill="hold"/>
                                        <p:tgtEl>
                                          <p:spTgt spid="2"/>
                                        </p:tgtEl>
                                        <p:attrNameLst>
                                          <p:attrName>ppt_y</p:attrName>
                                        </p:attrNameLst>
                                      </p:cBhvr>
                                      <p:tavLst>
                                        <p:tav tm="0">
                                          <p:val>
                                            <p:strVal val="#ppt_y"/>
                                          </p:val>
                                        </p:tav>
                                        <p:tav tm="100000">
                                          <p:val>
                                            <p:strVal val="#ppt_y"/>
                                          </p:val>
                                        </p:tav>
                                      </p:tavLst>
                                    </p:anim>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strVal val="#ppt_h"/>
                                          </p:val>
                                        </p:tav>
                                        <p:tav tm="100000">
                                          <p:val>
                                            <p:strVal val="#ppt_h"/>
                                          </p:val>
                                        </p:tav>
                                      </p:tavLst>
                                    </p:anim>
                                  </p:childTnLst>
                                </p:cTn>
                              </p:par>
                            </p:childTnLst>
                          </p:cTn>
                        </p:par>
                        <p:par>
                          <p:cTn id="22" fill="hold">
                            <p:stCondLst>
                              <p:cond delay="1500"/>
                            </p:stCondLst>
                            <p:childTnLst>
                              <p:par>
                                <p:cTn id="23" presetID="18" presetClass="entr" presetSubtype="6"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strips(downRight)">
                                      <p:cBhvr>
                                        <p:cTn id="25" dur="500"/>
                                        <p:tgtEl>
                                          <p:spTgt spid="41"/>
                                        </p:tgtEl>
                                      </p:cBhvr>
                                    </p:animEffect>
                                  </p:childTnLst>
                                </p:cTn>
                              </p:par>
                            </p:childTnLst>
                          </p:cTn>
                        </p:par>
                        <p:par>
                          <p:cTn id="26" fill="hold">
                            <p:stCondLst>
                              <p:cond delay="2000"/>
                            </p:stCondLst>
                            <p:childTnLst>
                              <p:par>
                                <p:cTn id="27" presetID="17" presetClass="entr" presetSubtype="8"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ppt_x</p:attrName>
                                        </p:attrNameLst>
                                      </p:cBhvr>
                                      <p:tavLst>
                                        <p:tav tm="0">
                                          <p:val>
                                            <p:strVal val="#ppt_x-#ppt_w/2"/>
                                          </p:val>
                                        </p:tav>
                                        <p:tav tm="100000">
                                          <p:val>
                                            <p:strVal val="#ppt_x"/>
                                          </p:val>
                                        </p:tav>
                                      </p:tavLst>
                                    </p:anim>
                                    <p:anim calcmode="lin" valueType="num">
                                      <p:cBhvr>
                                        <p:cTn id="30" dur="500" fill="hold"/>
                                        <p:tgtEl>
                                          <p:spTgt spid="7"/>
                                        </p:tgtEl>
                                        <p:attrNameLst>
                                          <p:attrName>ppt_y</p:attrName>
                                        </p:attrNameLst>
                                      </p:cBhvr>
                                      <p:tavLst>
                                        <p:tav tm="0">
                                          <p:val>
                                            <p:strVal val="#ppt_y"/>
                                          </p:val>
                                        </p:tav>
                                        <p:tav tm="100000">
                                          <p:val>
                                            <p:strVal val="#ppt_y"/>
                                          </p:val>
                                        </p:tav>
                                      </p:tavLst>
                                    </p:anim>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strVal val="#ppt_h"/>
                                          </p:val>
                                        </p:tav>
                                        <p:tav tm="100000">
                                          <p:val>
                                            <p:strVal val="#ppt_h"/>
                                          </p:val>
                                        </p:tav>
                                      </p:tavLst>
                                    </p:anim>
                                  </p:childTnLst>
                                </p:cTn>
                              </p:par>
                            </p:childTnLst>
                          </p:cTn>
                        </p:par>
                        <p:par>
                          <p:cTn id="33" fill="hold">
                            <p:stCondLst>
                              <p:cond delay="2500"/>
                            </p:stCondLst>
                            <p:childTnLst>
                              <p:par>
                                <p:cTn id="34" presetID="18" presetClass="entr" presetSubtype="6" fill="hold" grpId="0" nodeType="after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strips(downRight)">
                                      <p:cBhvr>
                                        <p:cTn id="36" dur="500"/>
                                        <p:tgtEl>
                                          <p:spTgt spid="48"/>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3079"/>
                                        </p:tgtEl>
                                        <p:attrNameLst>
                                          <p:attrName>style.visibility</p:attrName>
                                        </p:attrNameLst>
                                      </p:cBhvr>
                                      <p:to>
                                        <p:strVal val="visible"/>
                                      </p:to>
                                    </p:set>
                                    <p:animEffect transition="in" filter="fade">
                                      <p:cBhvr>
                                        <p:cTn id="40" dur="500"/>
                                        <p:tgtEl>
                                          <p:spTgt spid="3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noChangeArrowheads="1"/>
          </p:cNvSpPr>
          <p:nvPr>
            <p:ph type="title"/>
          </p:nvPr>
        </p:nvSpPr>
        <p:spPr>
          <a:xfrm>
            <a:off x="457200" y="274638"/>
            <a:ext cx="8229600" cy="725487"/>
          </a:xfrm>
        </p:spPr>
        <p:txBody>
          <a:bodyPr/>
          <a:lstStyle/>
          <a:p>
            <a:endParaRPr lang="zh-CN" altLang="en-US">
              <a:latin typeface="黑体" panose="02010609060101010101" pitchFamily="2" charset="-122"/>
              <a:ea typeface="黑体" panose="02010609060101010101" pitchFamily="2" charset="-122"/>
            </a:endParaRPr>
          </a:p>
        </p:txBody>
      </p:sp>
      <p:sp>
        <p:nvSpPr>
          <p:cNvPr id="123907" name="内容占位符 2"/>
          <p:cNvSpPr>
            <a:spLocks noGrp="1" noChangeArrowheads="1"/>
          </p:cNvSpPr>
          <p:nvPr>
            <p:ph idx="1"/>
          </p:nvPr>
        </p:nvSpPr>
        <p:spPr>
          <a:xfrm>
            <a:off x="457200" y="1285875"/>
            <a:ext cx="8229600" cy="5214938"/>
          </a:xfrm>
        </p:spPr>
        <p:txBody>
          <a:bodyPr/>
          <a:lstStyle/>
          <a:p>
            <a:endParaRPr lang="zh-CN" altLang="en-US">
              <a:latin typeface="黑体" panose="02010609060101010101" pitchFamily="2" charset="-122"/>
              <a:ea typeface="黑体" panose="02010609060101010101" pitchFamily="2" charset="-122"/>
            </a:endParaRPr>
          </a:p>
        </p:txBody>
      </p:sp>
      <p:pic>
        <p:nvPicPr>
          <p:cNvPr id="123908"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388" y="333375"/>
            <a:ext cx="419100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09" name="Picture 2"/>
          <p:cNvPicPr>
            <a:picLocks noChangeAspect="1" noChangeArrowheads="1"/>
          </p:cNvPicPr>
          <p:nvPr/>
        </p:nvPicPr>
        <p:blipFill>
          <a:blip r:embed="rId2">
            <a:extLst>
              <a:ext uri="{28A0092B-C50C-407E-A947-70E740481C1C}">
                <a14:useLocalDpi xmlns:a14="http://schemas.microsoft.com/office/drawing/2010/main" val="0"/>
              </a:ext>
            </a:extLst>
          </a:blip>
          <a:srcRect r="51759"/>
          <a:stretch>
            <a:fillRect/>
          </a:stretch>
        </p:blipFill>
        <p:spPr bwMode="auto">
          <a:xfrm>
            <a:off x="3563938" y="2492375"/>
            <a:ext cx="3160712" cy="424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0" name="TextBox 5"/>
          <p:cNvSpPr txBox="1">
            <a:spLocks noChangeArrowheads="1"/>
          </p:cNvSpPr>
          <p:nvPr/>
        </p:nvSpPr>
        <p:spPr bwMode="auto">
          <a:xfrm>
            <a:off x="1331913" y="4581525"/>
            <a:ext cx="876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zh-CN" altLang="en-US">
                <a:ea typeface="宋体" panose="02010600030101010101" pitchFamily="2" charset="-122"/>
              </a:rPr>
              <a:t>弱口令</a:t>
            </a:r>
            <a:endParaRPr lang="zh-CN" altLang="en-US">
              <a:ea typeface="宋体" panose="02010600030101010101" pitchFamily="2" charset="-122"/>
            </a:endParaRPr>
          </a:p>
        </p:txBody>
      </p:sp>
      <p:sp>
        <p:nvSpPr>
          <p:cNvPr id="123911" name="TextBox 6"/>
          <p:cNvSpPr txBox="1">
            <a:spLocks noChangeArrowheads="1"/>
          </p:cNvSpPr>
          <p:nvPr/>
        </p:nvSpPr>
        <p:spPr bwMode="auto">
          <a:xfrm>
            <a:off x="7380288" y="5300663"/>
            <a:ext cx="1512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zh-CN" altLang="en-US">
                <a:ea typeface="宋体" panose="02010600030101010101" pitchFamily="2" charset="-122"/>
              </a:rPr>
              <a:t>口令字典</a:t>
            </a:r>
            <a:endParaRPr lang="zh-CN" altLang="en-US">
              <a:ea typeface="宋体" panose="02010600030101010101" pitchFamily="2" charset="-122"/>
            </a:endParaRPr>
          </a:p>
        </p:txBody>
      </p:sp>
      <p:pic>
        <p:nvPicPr>
          <p:cNvPr id="1239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3550" y="188913"/>
            <a:ext cx="4762500" cy="4410075"/>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pull dir="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457200" y="274638"/>
            <a:ext cx="8229600" cy="725487"/>
          </a:xfrm>
        </p:spPr>
        <p:txBody>
          <a:bodyPr/>
          <a:lstStyle/>
          <a:p>
            <a:r>
              <a:rPr lang="zh-CN" altLang="en-US" sz="2800">
                <a:latin typeface="黑体" panose="02010609060101010101" pitchFamily="2" charset="-122"/>
                <a:ea typeface="宋体" panose="02010600030101010101" pitchFamily="2" charset="-122"/>
              </a:rPr>
              <a:t>好的密码的例子</a:t>
            </a:r>
            <a:endParaRPr lang="zh-CN" altLang="en-US" sz="2800">
              <a:latin typeface="黑体" panose="02010609060101010101" pitchFamily="2" charset="-122"/>
              <a:ea typeface="宋体" panose="02010600030101010101" pitchFamily="2" charset="-122"/>
            </a:endParaRPr>
          </a:p>
        </p:txBody>
      </p:sp>
      <p:sp>
        <p:nvSpPr>
          <p:cNvPr id="583683" name="Rectangle 3"/>
          <p:cNvSpPr>
            <a:spLocks noGrp="1" noChangeArrowheads="1"/>
          </p:cNvSpPr>
          <p:nvPr>
            <p:ph idx="1"/>
          </p:nvPr>
        </p:nvSpPr>
        <p:spPr>
          <a:xfrm>
            <a:off x="457200" y="1371600"/>
            <a:ext cx="8458200" cy="4953000"/>
          </a:xfrm>
        </p:spPr>
        <p:txBody>
          <a:bodyPr/>
          <a:lstStyle/>
          <a:p>
            <a:pPr>
              <a:buFont typeface="Wingdings" panose="05000000000000000000" pitchFamily="2" charset="2"/>
              <a:buNone/>
            </a:pPr>
            <a:r>
              <a:rPr lang="zh-CN" altLang="en-US" sz="2400">
                <a:latin typeface="黑体" panose="02010609060101010101" pitchFamily="2" charset="-122"/>
                <a:ea typeface="宋体" panose="02010600030101010101" pitchFamily="2" charset="-122"/>
              </a:rPr>
              <a:t>据说是</a:t>
            </a:r>
            <a:r>
              <a:rPr lang="en-US" altLang="zh-CN" sz="2400">
                <a:latin typeface="黑体" panose="02010609060101010101" pitchFamily="2" charset="-122"/>
                <a:ea typeface="宋体" panose="02010600030101010101" pitchFamily="2" charset="-122"/>
              </a:rPr>
              <a:t>CSDN</a:t>
            </a:r>
            <a:r>
              <a:rPr lang="zh-CN" altLang="en-US" sz="2400">
                <a:latin typeface="黑体" panose="02010609060101010101" pitchFamily="2" charset="-122"/>
                <a:ea typeface="宋体" panose="02010600030101010101" pitchFamily="2" charset="-122"/>
              </a:rPr>
              <a:t>的用户数据泄露后被人们发现其中最牛的密码：</a:t>
            </a:r>
            <a:endParaRPr lang="zh-CN" altLang="en-US" sz="2400">
              <a:latin typeface="黑体" panose="02010609060101010101" pitchFamily="2" charset="-122"/>
              <a:ea typeface="宋体" panose="02010600030101010101" pitchFamily="2" charset="-122"/>
            </a:endParaRPr>
          </a:p>
          <a:p>
            <a:r>
              <a:rPr lang="zh-CN" altLang="en-US" sz="2400">
                <a:latin typeface="黑体" panose="02010609060101010101" pitchFamily="2" charset="-122"/>
                <a:ea typeface="宋体" panose="02010600030101010101" pitchFamily="2" charset="-122"/>
              </a:rPr>
              <a:t>季军：</a:t>
            </a:r>
            <a:r>
              <a:rPr lang="en-US" altLang="zh-CN" sz="2400">
                <a:latin typeface="黑体" panose="02010609060101010101" pitchFamily="2" charset="-122"/>
                <a:ea typeface="宋体" panose="02010600030101010101" pitchFamily="2" charset="-122"/>
              </a:rPr>
              <a:t>FLZX3000cY4yhl9day</a:t>
            </a:r>
            <a:endParaRPr lang="en-US" altLang="zh-CN" sz="2400">
              <a:latin typeface="黑体" panose="02010609060101010101" pitchFamily="2" charset="-122"/>
              <a:ea typeface="宋体" panose="02010600030101010101" pitchFamily="2" charset="-122"/>
            </a:endParaRPr>
          </a:p>
          <a:p>
            <a:pPr lvl="1">
              <a:buFont typeface="Wingdings" panose="05000000000000000000" pitchFamily="2" charset="2"/>
              <a:buNone/>
            </a:pPr>
            <a:r>
              <a:rPr lang="zh-CN" altLang="en-US" sz="2400">
                <a:latin typeface="黑体" panose="02010609060101010101" pitchFamily="2" charset="-122"/>
                <a:ea typeface="宋体" panose="02010600030101010101" pitchFamily="2" charset="-122"/>
              </a:rPr>
              <a:t>（飞流直下三千尺，疑似银河落九天）</a:t>
            </a:r>
            <a:endParaRPr lang="zh-CN" altLang="en-US" sz="2400">
              <a:latin typeface="黑体" panose="02010609060101010101" pitchFamily="2" charset="-122"/>
              <a:ea typeface="宋体" panose="02010600030101010101" pitchFamily="2" charset="-122"/>
            </a:endParaRPr>
          </a:p>
          <a:p>
            <a:r>
              <a:rPr lang="zh-CN" altLang="en-US" sz="2400">
                <a:latin typeface="黑体" panose="02010609060101010101" pitchFamily="2" charset="-122"/>
                <a:ea typeface="宋体" panose="02010600030101010101" pitchFamily="2" charset="-122"/>
              </a:rPr>
              <a:t>亚军：</a:t>
            </a:r>
            <a:r>
              <a:rPr lang="en-US" altLang="zh-CN" sz="2400">
                <a:latin typeface="黑体" panose="02010609060101010101" pitchFamily="2" charset="-122"/>
                <a:ea typeface="宋体" panose="02010600030101010101" pitchFamily="2" charset="-122"/>
              </a:rPr>
              <a:t>hanshansi.location()! </a:t>
            </a:r>
            <a:r>
              <a:rPr lang="zh-CN" altLang="en-US" sz="2400">
                <a:latin typeface="黑体" panose="02010609060101010101" pitchFamily="2" charset="-122"/>
                <a:ea typeface="宋体" panose="02010600030101010101" pitchFamily="2" charset="-122"/>
              </a:rPr>
              <a:t>∈ </a:t>
            </a:r>
            <a:r>
              <a:rPr lang="en-US" altLang="zh-CN" sz="2400">
                <a:latin typeface="黑体" panose="02010609060101010101" pitchFamily="2" charset="-122"/>
                <a:ea typeface="宋体" panose="02010600030101010101" pitchFamily="2" charset="-122"/>
              </a:rPr>
              <a:t>[gusucity]</a:t>
            </a:r>
            <a:endParaRPr lang="en-US" altLang="zh-CN" sz="2400">
              <a:latin typeface="黑体" panose="02010609060101010101" pitchFamily="2" charset="-122"/>
              <a:ea typeface="宋体" panose="02010600030101010101" pitchFamily="2" charset="-122"/>
            </a:endParaRPr>
          </a:p>
          <a:p>
            <a:pPr lvl="1">
              <a:buFont typeface="Wingdings" panose="05000000000000000000" pitchFamily="2" charset="2"/>
              <a:buNone/>
            </a:pPr>
            <a:r>
              <a:rPr lang="zh-CN" altLang="en-US" sz="2400">
                <a:latin typeface="黑体" panose="02010609060101010101" pitchFamily="2" charset="-122"/>
                <a:ea typeface="宋体" panose="02010600030101010101" pitchFamily="2" charset="-122"/>
              </a:rPr>
              <a:t>（姑苏城外寒山寺）</a:t>
            </a:r>
            <a:endParaRPr lang="zh-CN" altLang="en-US" sz="2400">
              <a:latin typeface="黑体" panose="02010609060101010101" pitchFamily="2" charset="-122"/>
              <a:ea typeface="宋体" panose="02010600030101010101" pitchFamily="2" charset="-122"/>
            </a:endParaRPr>
          </a:p>
          <a:p>
            <a:r>
              <a:rPr lang="zh-CN" altLang="en-US" sz="2400">
                <a:latin typeface="黑体" panose="02010609060101010101" pitchFamily="2" charset="-122"/>
                <a:ea typeface="宋体" panose="02010600030101010101" pitchFamily="2" charset="-122"/>
              </a:rPr>
              <a:t>冠军：</a:t>
            </a:r>
            <a:r>
              <a:rPr lang="en-US" altLang="zh-CN" sz="2400">
                <a:latin typeface="黑体" panose="02010609060101010101" pitchFamily="2" charset="-122"/>
                <a:ea typeface="宋体" panose="02010600030101010101" pitchFamily="2" charset="-122"/>
              </a:rPr>
              <a:t>hold?fish:palm</a:t>
            </a:r>
            <a:endParaRPr lang="en-US" altLang="zh-CN" sz="2400">
              <a:latin typeface="黑体" panose="02010609060101010101" pitchFamily="2" charset="-122"/>
              <a:ea typeface="宋体" panose="02010600030101010101" pitchFamily="2" charset="-122"/>
            </a:endParaRPr>
          </a:p>
          <a:p>
            <a:pPr lvl="1">
              <a:buFont typeface="Wingdings" panose="05000000000000000000" pitchFamily="2" charset="2"/>
              <a:buNone/>
            </a:pPr>
            <a:r>
              <a:rPr lang="zh-CN" altLang="en-US" sz="2400">
                <a:latin typeface="黑体" panose="02010609060101010101" pitchFamily="2" charset="-122"/>
                <a:ea typeface="宋体" panose="02010600030101010101" pitchFamily="2" charset="-122"/>
              </a:rPr>
              <a:t>（鱼和熊掌不可兼得）</a:t>
            </a:r>
            <a:endParaRPr lang="zh-CN" altLang="en-US" sz="2400">
              <a:latin typeface="黑体" panose="02010609060101010101" pitchFamily="2" charset="-122"/>
              <a:ea typeface="宋体" panose="02010600030101010101" pitchFamily="2" charset="-122"/>
            </a:endParaRPr>
          </a:p>
          <a:p>
            <a:r>
              <a:rPr lang="zh-CN" altLang="en-US" sz="2400">
                <a:latin typeface="黑体" panose="02010609060101010101" pitchFamily="2" charset="-122"/>
                <a:ea typeface="宋体" panose="02010600030101010101" pitchFamily="2" charset="-122"/>
              </a:rPr>
              <a:t>金奖：</a:t>
            </a:r>
            <a:r>
              <a:rPr lang="en-US" altLang="zh-CN" sz="2400">
                <a:latin typeface="黑体" panose="02010609060101010101" pitchFamily="2" charset="-122"/>
                <a:ea typeface="宋体" panose="02010600030101010101" pitchFamily="2" charset="-122"/>
              </a:rPr>
              <a:t>ppnn13%dkstFeb.1st</a:t>
            </a:r>
            <a:endParaRPr lang="en-US" altLang="zh-CN" sz="2400" baseline="30000">
              <a:latin typeface="黑体" panose="02010609060101010101" pitchFamily="2" charset="-122"/>
              <a:ea typeface="宋体" panose="02010600030101010101" pitchFamily="2" charset="-122"/>
            </a:endParaRPr>
          </a:p>
          <a:p>
            <a:pPr lvl="1">
              <a:buFont typeface="Wingdings" panose="05000000000000000000" pitchFamily="2" charset="2"/>
              <a:buNone/>
            </a:pPr>
            <a:r>
              <a:rPr lang="zh-CN" altLang="en-US" sz="2400">
                <a:latin typeface="黑体" panose="02010609060101010101" pitchFamily="2" charset="-122"/>
                <a:ea typeface="宋体" panose="02010600030101010101" pitchFamily="2" charset="-122"/>
              </a:rPr>
              <a:t>（娉娉袅袅十三余，豆蔻梢头二月初）</a:t>
            </a:r>
            <a:endParaRPr lang="zh-CN" altLang="en-US" sz="2400">
              <a:latin typeface="黑体" panose="02010609060101010101" pitchFamily="2" charset="-122"/>
              <a:ea typeface="宋体" panose="02010600030101010101" pitchFamily="2" charset="-122"/>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83683">
                                            <p:txEl>
                                              <p:pRg st="2" end="2"/>
                                            </p:txEl>
                                          </p:spTgt>
                                        </p:tgtEl>
                                        <p:attrNameLst>
                                          <p:attrName>style.visibility</p:attrName>
                                        </p:attrNameLst>
                                      </p:cBhvr>
                                      <p:to>
                                        <p:strVal val="visible"/>
                                      </p:to>
                                    </p:set>
                                    <p:animEffect transition="in" filter="wipe(left)">
                                      <p:cBhvr>
                                        <p:cTn id="7" dur="500"/>
                                        <p:tgtEl>
                                          <p:spTgt spid="58368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83683">
                                            <p:txEl>
                                              <p:pRg st="4" end="4"/>
                                            </p:txEl>
                                          </p:spTgt>
                                        </p:tgtEl>
                                        <p:attrNameLst>
                                          <p:attrName>style.visibility</p:attrName>
                                        </p:attrNameLst>
                                      </p:cBhvr>
                                      <p:to>
                                        <p:strVal val="visible"/>
                                      </p:to>
                                    </p:set>
                                    <p:animEffect transition="in" filter="wipe(left)">
                                      <p:cBhvr>
                                        <p:cTn id="12" dur="500"/>
                                        <p:tgtEl>
                                          <p:spTgt spid="58368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83683">
                                            <p:txEl>
                                              <p:pRg st="6" end="6"/>
                                            </p:txEl>
                                          </p:spTgt>
                                        </p:tgtEl>
                                        <p:attrNameLst>
                                          <p:attrName>style.visibility</p:attrName>
                                        </p:attrNameLst>
                                      </p:cBhvr>
                                      <p:to>
                                        <p:strVal val="visible"/>
                                      </p:to>
                                    </p:set>
                                    <p:animEffect transition="in" filter="wipe(left)">
                                      <p:cBhvr>
                                        <p:cTn id="17" dur="500"/>
                                        <p:tgtEl>
                                          <p:spTgt spid="58368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83683">
                                            <p:txEl>
                                              <p:pRg st="8" end="8"/>
                                            </p:txEl>
                                          </p:spTgt>
                                        </p:tgtEl>
                                        <p:attrNameLst>
                                          <p:attrName>style.visibility</p:attrName>
                                        </p:attrNameLst>
                                      </p:cBhvr>
                                      <p:to>
                                        <p:strVal val="visible"/>
                                      </p:to>
                                    </p:set>
                                    <p:animEffect transition="in" filter="wipe(left)">
                                      <p:cBhvr>
                                        <p:cTn id="22" dur="500"/>
                                        <p:tgtEl>
                                          <p:spTgt spid="58368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p:cNvSpPr>
            <a:spLocks noGrp="1" noChangeArrowheads="1"/>
          </p:cNvSpPr>
          <p:nvPr>
            <p:ph type="title"/>
          </p:nvPr>
        </p:nvSpPr>
        <p:spPr>
          <a:xfrm>
            <a:off x="457200" y="274638"/>
            <a:ext cx="8229600" cy="725487"/>
          </a:xfrm>
        </p:spPr>
        <p:txBody>
          <a:bodyPr/>
          <a:lstStyle/>
          <a:p>
            <a:r>
              <a:rPr lang="en-US" altLang="zh-CN">
                <a:latin typeface="黑体" panose="02010609060101010101" pitchFamily="2" charset="-122"/>
                <a:ea typeface="黑体" panose="02010609060101010101" pitchFamily="2" charset="-122"/>
              </a:rPr>
              <a:t>Linux </a:t>
            </a:r>
            <a:r>
              <a:rPr lang="zh-CN" altLang="en-US">
                <a:latin typeface="黑体" panose="02010609060101010101" pitchFamily="2" charset="-122"/>
                <a:ea typeface="黑体" panose="02010609060101010101" pitchFamily="2" charset="-122"/>
              </a:rPr>
              <a:t>系统中口令文件机制</a:t>
            </a:r>
            <a:endParaRPr lang="zh-CN" altLang="en-US">
              <a:latin typeface="黑体" panose="02010609060101010101" pitchFamily="2" charset="-122"/>
              <a:ea typeface="黑体" panose="02010609060101010101" pitchFamily="2" charset="-122"/>
            </a:endParaRPr>
          </a:p>
        </p:txBody>
      </p:sp>
      <p:sp>
        <p:nvSpPr>
          <p:cNvPr id="125955" name="内容占位符 2"/>
          <p:cNvSpPr>
            <a:spLocks noGrp="1" noChangeArrowheads="1"/>
          </p:cNvSpPr>
          <p:nvPr>
            <p:ph idx="1"/>
          </p:nvPr>
        </p:nvSpPr>
        <p:spPr>
          <a:xfrm>
            <a:off x="457200" y="4292600"/>
            <a:ext cx="8229600" cy="2208213"/>
          </a:xfrm>
        </p:spPr>
        <p:txBody>
          <a:bodyPr/>
          <a:lstStyle/>
          <a:p>
            <a:pPr>
              <a:buFont typeface="Wingdings" panose="05000000000000000000" pitchFamily="2" charset="2"/>
              <a:buNone/>
            </a:pPr>
            <a:r>
              <a:rPr lang="en-US" altLang="zh-CN" sz="2000">
                <a:latin typeface="黑体" panose="02010609060101010101" pitchFamily="2" charset="-122"/>
                <a:ea typeface="黑体" panose="02010609060101010101" pitchFamily="2" charset="-122"/>
              </a:rPr>
              <a:t>Shadow</a:t>
            </a:r>
            <a:r>
              <a:rPr lang="zh-CN" altLang="en-US" sz="2000">
                <a:latin typeface="黑体" panose="02010609060101010101" pitchFamily="2" charset="-122"/>
                <a:ea typeface="黑体" panose="02010609060101010101" pitchFamily="2" charset="-122"/>
              </a:rPr>
              <a:t>文件格式：</a:t>
            </a:r>
            <a:r>
              <a:rPr lang="en-US" altLang="zh-CN" sz="2000">
                <a:latin typeface="黑体" panose="02010609060101010101" pitchFamily="2" charset="-122"/>
                <a:ea typeface="黑体" panose="02010609060101010101" pitchFamily="2" charset="-122"/>
              </a:rPr>
              <a:t>$id$salt$encrypted</a:t>
            </a:r>
            <a:endParaRPr lang="en-US" altLang="zh-CN" sz="2000">
              <a:latin typeface="黑体" panose="02010609060101010101" pitchFamily="2" charset="-122"/>
              <a:ea typeface="黑体" panose="02010609060101010101" pitchFamily="2" charset="-122"/>
            </a:endParaRPr>
          </a:p>
          <a:p>
            <a:pPr>
              <a:buFont typeface="Wingdings" panose="05000000000000000000" pitchFamily="2" charset="2"/>
              <a:buNone/>
            </a:pPr>
            <a:r>
              <a:rPr lang="en-US" altLang="zh-CN" sz="2000">
                <a:latin typeface="黑体" panose="02010609060101010101" pitchFamily="2" charset="-122"/>
                <a:ea typeface="黑体" panose="02010609060101010101" pitchFamily="2" charset="-122"/>
              </a:rPr>
              <a:t>ID</a:t>
            </a:r>
            <a:r>
              <a:rPr lang="zh-CN" altLang="en-US" sz="2000">
                <a:latin typeface="黑体" panose="02010609060101010101" pitchFamily="2" charset="-122"/>
                <a:ea typeface="黑体" panose="02010609060101010101" pitchFamily="2" charset="-122"/>
              </a:rPr>
              <a:t>：使用的哈希算法</a:t>
            </a:r>
            <a:endParaRPr lang="en-US" altLang="zh-CN" sz="2000">
              <a:latin typeface="黑体" panose="02010609060101010101" pitchFamily="2" charset="-122"/>
              <a:ea typeface="黑体" panose="02010609060101010101" pitchFamily="2" charset="-122"/>
            </a:endParaRPr>
          </a:p>
          <a:p>
            <a:pPr>
              <a:buFont typeface="Wingdings" panose="05000000000000000000" pitchFamily="2" charset="2"/>
              <a:buNone/>
            </a:pPr>
            <a:r>
              <a:rPr lang="en-US" altLang="zh-CN" sz="2000">
                <a:latin typeface="黑体" panose="02010609060101010101" pitchFamily="2" charset="-122"/>
                <a:ea typeface="黑体" panose="02010609060101010101" pitchFamily="2" charset="-122"/>
              </a:rPr>
              <a:t>Salt</a:t>
            </a:r>
            <a:r>
              <a:rPr lang="zh-CN" altLang="en-US" sz="2000">
                <a:latin typeface="黑体" panose="02010609060101010101" pitchFamily="2" charset="-122"/>
                <a:ea typeface="黑体" panose="02010609060101010101" pitchFamily="2" charset="-122"/>
              </a:rPr>
              <a:t>：</a:t>
            </a:r>
            <a:r>
              <a:rPr lang="en-US" altLang="zh-CN" sz="2000">
                <a:latin typeface="黑体" panose="02010609060101010101" pitchFamily="2" charset="-122"/>
                <a:ea typeface="黑体" panose="02010609060101010101" pitchFamily="2" charset="-122"/>
              </a:rPr>
              <a:t>hash</a:t>
            </a:r>
            <a:r>
              <a:rPr lang="zh-CN" altLang="en-US" sz="2000">
                <a:latin typeface="黑体" panose="02010609060101010101" pitchFamily="2" charset="-122"/>
                <a:ea typeface="黑体" panose="02010609060101010101" pitchFamily="2" charset="-122"/>
              </a:rPr>
              <a:t>算法对密码进行</a:t>
            </a:r>
            <a:r>
              <a:rPr lang="en-US" altLang="zh-CN" sz="2000">
                <a:latin typeface="黑体" panose="02010609060101010101" pitchFamily="2" charset="-122"/>
                <a:ea typeface="黑体" panose="02010609060101010101" pitchFamily="2" charset="-122"/>
              </a:rPr>
              <a:t>hash</a:t>
            </a:r>
            <a:r>
              <a:rPr lang="zh-CN" altLang="en-US" sz="2000">
                <a:latin typeface="黑体" panose="02010609060101010101" pitchFamily="2" charset="-122"/>
                <a:ea typeface="黑体" panose="02010609060101010101" pitchFamily="2" charset="-122"/>
              </a:rPr>
              <a:t>的一个干扰值</a:t>
            </a:r>
            <a:endParaRPr lang="en-US" altLang="zh-CN" sz="2000">
              <a:latin typeface="黑体" panose="02010609060101010101" pitchFamily="2" charset="-122"/>
              <a:ea typeface="黑体" panose="02010609060101010101" pitchFamily="2" charset="-122"/>
            </a:endParaRPr>
          </a:p>
          <a:p>
            <a:pPr>
              <a:buFont typeface="Wingdings" panose="05000000000000000000" pitchFamily="2" charset="2"/>
              <a:buNone/>
            </a:pPr>
            <a:r>
              <a:rPr lang="en-US" altLang="zh-CN" sz="2000">
                <a:latin typeface="黑体" panose="02010609060101010101" pitchFamily="2" charset="-122"/>
                <a:ea typeface="黑体" panose="02010609060101010101" pitchFamily="2" charset="-122"/>
              </a:rPr>
              <a:t>Encrypted</a:t>
            </a:r>
            <a:r>
              <a:rPr lang="zh-CN" altLang="en-US" sz="2000">
                <a:latin typeface="黑体" panose="02010609060101010101" pitchFamily="2" charset="-122"/>
                <a:ea typeface="黑体" panose="02010609060101010101" pitchFamily="2" charset="-122"/>
              </a:rPr>
              <a:t>：</a:t>
            </a:r>
            <a:r>
              <a:rPr lang="en-US" altLang="zh-CN" sz="2000">
                <a:latin typeface="黑体" panose="02010609060101010101" pitchFamily="2" charset="-122"/>
                <a:ea typeface="黑体" panose="02010609060101010101" pitchFamily="2" charset="-122"/>
              </a:rPr>
              <a:t>hash(passwd+salt)</a:t>
            </a:r>
            <a:r>
              <a:rPr lang="zh-CN" altLang="en-US" sz="2000">
                <a:latin typeface="黑体" panose="02010609060101010101" pitchFamily="2" charset="-122"/>
                <a:ea typeface="黑体" panose="02010609060101010101" pitchFamily="2" charset="-122"/>
              </a:rPr>
              <a:t>，再编码</a:t>
            </a:r>
            <a:endParaRPr lang="en-US" altLang="zh-CN" sz="2000">
              <a:latin typeface="黑体" panose="02010609060101010101" pitchFamily="2" charset="-122"/>
              <a:ea typeface="黑体" panose="02010609060101010101" pitchFamily="2" charset="-122"/>
            </a:endParaRPr>
          </a:p>
          <a:p>
            <a:pPr>
              <a:buFont typeface="Wingdings" panose="05000000000000000000" pitchFamily="2" charset="2"/>
              <a:buNone/>
            </a:pPr>
            <a:endParaRPr lang="zh-CN" altLang="en-US" sz="2000">
              <a:latin typeface="黑体" panose="02010609060101010101" pitchFamily="2" charset="-122"/>
              <a:ea typeface="黑体" panose="02010609060101010101" pitchFamily="2" charset="-122"/>
            </a:endParaRPr>
          </a:p>
        </p:txBody>
      </p:sp>
      <p:pic>
        <p:nvPicPr>
          <p:cNvPr id="125956" name="Picture 2"/>
          <p:cNvPicPr>
            <a:picLocks noChangeAspect="1" noChangeArrowheads="1"/>
          </p:cNvPicPr>
          <p:nvPr/>
        </p:nvPicPr>
        <p:blipFill>
          <a:blip r:embed="rId1">
            <a:extLst>
              <a:ext uri="{28A0092B-C50C-407E-A947-70E740481C1C}">
                <a14:useLocalDpi xmlns:a14="http://schemas.microsoft.com/office/drawing/2010/main" val="0"/>
              </a:ext>
            </a:extLst>
          </a:blip>
          <a:srcRect b="44139"/>
          <a:stretch>
            <a:fillRect/>
          </a:stretch>
        </p:blipFill>
        <p:spPr bwMode="auto">
          <a:xfrm>
            <a:off x="250825" y="1196975"/>
            <a:ext cx="55721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3716338"/>
            <a:ext cx="70104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8" name="TextBox 6"/>
          <p:cNvSpPr txBox="1">
            <a:spLocks noChangeArrowheads="1"/>
          </p:cNvSpPr>
          <p:nvPr/>
        </p:nvSpPr>
        <p:spPr bwMode="auto">
          <a:xfrm>
            <a:off x="6372225" y="2060575"/>
            <a:ext cx="1403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en-US" altLang="zh-CN">
                <a:ea typeface="宋体" panose="02010600030101010101" pitchFamily="2" charset="-122"/>
              </a:rPr>
              <a:t>/etc/passwd</a:t>
            </a:r>
            <a:endParaRPr lang="zh-CN" altLang="en-US">
              <a:ea typeface="宋体" panose="02010600030101010101" pitchFamily="2" charset="-122"/>
            </a:endParaRPr>
          </a:p>
        </p:txBody>
      </p:sp>
      <p:sp>
        <p:nvSpPr>
          <p:cNvPr id="125959" name="TextBox 7"/>
          <p:cNvSpPr txBox="1">
            <a:spLocks noChangeArrowheads="1"/>
          </p:cNvSpPr>
          <p:nvPr/>
        </p:nvSpPr>
        <p:spPr bwMode="auto">
          <a:xfrm>
            <a:off x="7451725" y="3716338"/>
            <a:ext cx="1416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en-US" altLang="zh-CN">
                <a:ea typeface="宋体" panose="02010600030101010101" pitchFamily="2" charset="-122"/>
              </a:rPr>
              <a:t>/etc/shadow</a:t>
            </a:r>
            <a:endParaRPr lang="zh-CN" altLang="en-US">
              <a:ea typeface="宋体" panose="02010600030101010101" pitchFamily="2" charset="-122"/>
            </a:endParaRPr>
          </a:p>
        </p:txBody>
      </p:sp>
    </p:spTree>
  </p:cSld>
  <p:clrMapOvr>
    <a:masterClrMapping/>
  </p:clrMapOvr>
  <p:transition>
    <p:pull dir="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txBox="1">
            <a:spLocks noChangeArrowheads="1"/>
          </p:cNvSpPr>
          <p:nvPr/>
        </p:nvSpPr>
        <p:spPr bwMode="auto">
          <a:xfrm>
            <a:off x="0" y="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4000" b="1">
                <a:solidFill>
                  <a:schemeClr val="bg1"/>
                </a:solidFill>
                <a:latin typeface="Times New Roman" panose="02020603050405020304" pitchFamily="18" charset="0"/>
                <a:ea typeface="黑体" panose="02010609060101010101" pitchFamily="2" charset="-122"/>
              </a:rPr>
              <a:t>1.6</a:t>
            </a:r>
            <a:r>
              <a:rPr lang="en-US" altLang="zh-CN" sz="4000" b="1">
                <a:solidFill>
                  <a:schemeClr val="bg1"/>
                </a:solidFill>
                <a:latin typeface="黑体" panose="02010609060101010101" pitchFamily="2" charset="-122"/>
                <a:ea typeface="黑体" panose="02010609060101010101" pitchFamily="2" charset="-122"/>
              </a:rPr>
              <a:t> </a:t>
            </a:r>
            <a:r>
              <a:rPr lang="zh-CN" altLang="en-US" sz="4000" b="1">
                <a:solidFill>
                  <a:schemeClr val="bg1"/>
                </a:solidFill>
                <a:latin typeface="黑体" panose="02010609060101010101" pitchFamily="2" charset="-122"/>
                <a:ea typeface="黑体" panose="02010609060101010101" pitchFamily="2" charset="-122"/>
              </a:rPr>
              <a:t>网络攻击的常见形式</a:t>
            </a:r>
            <a:r>
              <a:rPr lang="en-US" altLang="zh-CN" sz="4000" b="1">
                <a:solidFill>
                  <a:schemeClr val="bg1"/>
                </a:solidFill>
                <a:latin typeface="黑体" panose="02010609060101010101" pitchFamily="2" charset="-122"/>
                <a:ea typeface="黑体" panose="02010609060101010101" pitchFamily="2" charset="-122"/>
              </a:rPr>
              <a:t>—</a:t>
            </a:r>
            <a:r>
              <a:rPr lang="zh-CN" altLang="en-US" sz="3600" b="1">
                <a:solidFill>
                  <a:schemeClr val="bg1"/>
                </a:solidFill>
                <a:latin typeface="黑体" panose="02010609060101010101" pitchFamily="2" charset="-122"/>
                <a:ea typeface="黑体" panose="02010609060101010101" pitchFamily="2" charset="-122"/>
              </a:rPr>
              <a:t>欺骗攻击</a:t>
            </a:r>
            <a:endParaRPr lang="zh-CN" altLang="en-US" sz="3600" b="1">
              <a:solidFill>
                <a:schemeClr val="bg1"/>
              </a:solidFill>
              <a:latin typeface="黑体" panose="02010609060101010101" pitchFamily="2" charset="-122"/>
              <a:ea typeface="黑体" panose="02010609060101010101" pitchFamily="2" charset="-122"/>
            </a:endParaRPr>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1938" y="1500188"/>
            <a:ext cx="402431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descr="http://news.workercn.cn/rollnews/img/20110318/32/74098224641346146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1938" y="1143000"/>
            <a:ext cx="4589462"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0" name="Picture 8" descr="http://imgsrc.baidu.com/baike/pic/item/0fb505d56e5e23dd51da4be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188" y="3429000"/>
            <a:ext cx="3500437"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dissolve">
                                      <p:cBhvr>
                                        <p:cTn id="7" dur="500"/>
                                        <p:tgtEl>
                                          <p:spTgt spid="8194"/>
                                        </p:tgtEl>
                                      </p:cBhvr>
                                    </p:animEffect>
                                  </p:childTnLst>
                                </p:cTn>
                              </p:par>
                              <p:par>
                                <p:cTn id="8" presetID="9" presetClass="entr" presetSubtype="0" fill="hold" nodeType="withEffect">
                                  <p:stCondLst>
                                    <p:cond delay="0"/>
                                  </p:stCondLst>
                                  <p:childTnLst>
                                    <p:set>
                                      <p:cBhvr>
                                        <p:cTn id="9" dur="1" fill="hold">
                                          <p:stCondLst>
                                            <p:cond delay="0"/>
                                          </p:stCondLst>
                                        </p:cTn>
                                        <p:tgtEl>
                                          <p:spTgt spid="8196"/>
                                        </p:tgtEl>
                                        <p:attrNameLst>
                                          <p:attrName>style.visibility</p:attrName>
                                        </p:attrNameLst>
                                      </p:cBhvr>
                                      <p:to>
                                        <p:strVal val="visible"/>
                                      </p:to>
                                    </p:set>
                                    <p:animEffect transition="in" filter="dissolve">
                                      <p:cBhvr>
                                        <p:cTn id="10" dur="500"/>
                                        <p:tgtEl>
                                          <p:spTgt spid="8196"/>
                                        </p:tgtEl>
                                      </p:cBhvr>
                                    </p:animEffect>
                                  </p:childTnLst>
                                </p:cTn>
                              </p:par>
                              <p:par>
                                <p:cTn id="11" presetID="9" presetClass="entr" presetSubtype="0" fill="hold" nodeType="withEffect">
                                  <p:stCondLst>
                                    <p:cond delay="0"/>
                                  </p:stCondLst>
                                  <p:childTnLst>
                                    <p:set>
                                      <p:cBhvr>
                                        <p:cTn id="12" dur="1" fill="hold">
                                          <p:stCondLst>
                                            <p:cond delay="0"/>
                                          </p:stCondLst>
                                        </p:cTn>
                                        <p:tgtEl>
                                          <p:spTgt spid="8200"/>
                                        </p:tgtEl>
                                        <p:attrNameLst>
                                          <p:attrName>style.visibility</p:attrName>
                                        </p:attrNameLst>
                                      </p:cBhvr>
                                      <p:to>
                                        <p:strVal val="visible"/>
                                      </p:to>
                                    </p:set>
                                    <p:animEffect transition="in" filter="dissolve">
                                      <p:cBhvr>
                                        <p:cTn id="13" dur="500"/>
                                        <p:tgtEl>
                                          <p:spTgt spid="8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noChangeArrowheads="1"/>
          </p:cNvSpPr>
          <p:nvPr>
            <p:ph type="title"/>
          </p:nvPr>
        </p:nvSpPr>
        <p:spPr>
          <a:xfrm>
            <a:off x="457200" y="274638"/>
            <a:ext cx="8229600" cy="725487"/>
          </a:xfrm>
        </p:spPr>
        <p:txBody>
          <a:bodyPr/>
          <a:lstStyle/>
          <a:p>
            <a:r>
              <a:rPr lang="zh-CN" altLang="en-US" dirty="0">
                <a:latin typeface="黑体" panose="02010609060101010101" pitchFamily="2" charset="-122"/>
                <a:ea typeface="黑体" panose="02010609060101010101" pitchFamily="2" charset="-122"/>
              </a:rPr>
              <a:t>伪装攻击的实例</a:t>
            </a:r>
            <a:endParaRPr lang="zh-CN" altLang="en-US" dirty="0">
              <a:latin typeface="黑体" panose="02010609060101010101" pitchFamily="2" charset="-122"/>
              <a:ea typeface="黑体" panose="02010609060101010101" pitchFamily="2" charset="-122"/>
            </a:endParaRPr>
          </a:p>
        </p:txBody>
      </p:sp>
      <p:sp>
        <p:nvSpPr>
          <p:cNvPr id="108547" name="内容占位符 2"/>
          <p:cNvSpPr>
            <a:spLocks noGrp="1" noChangeArrowheads="1"/>
          </p:cNvSpPr>
          <p:nvPr>
            <p:ph idx="1"/>
          </p:nvPr>
        </p:nvSpPr>
        <p:spPr>
          <a:xfrm>
            <a:off x="457200" y="1309688"/>
            <a:ext cx="8229600" cy="5214937"/>
          </a:xfrm>
        </p:spPr>
        <p:txBody>
          <a:bodyPr/>
          <a:lstStyle/>
          <a:p>
            <a:endParaRPr lang="en-US" altLang="zh-CN" sz="2400" dirty="0">
              <a:latin typeface="黑体" panose="02010609060101010101" pitchFamily="2" charset="-122"/>
              <a:ea typeface="黑体" panose="02010609060101010101" pitchFamily="2" charset="-122"/>
            </a:endParaRPr>
          </a:p>
          <a:p>
            <a:r>
              <a:rPr lang="zh-CN" altLang="en-US" dirty="0">
                <a:latin typeface="黑体" panose="02010609060101010101" pitchFamily="2" charset="-122"/>
                <a:ea typeface="黑体" panose="02010609060101010101" pitchFamily="2" charset="-122"/>
              </a:rPr>
              <a:t>伪装攻击的实例</a:t>
            </a:r>
            <a:endParaRPr lang="en-US" altLang="zh-CN" dirty="0">
              <a:latin typeface="黑体" panose="02010609060101010101" pitchFamily="2" charset="-122"/>
              <a:ea typeface="黑体" panose="02010609060101010101" pitchFamily="2" charset="-122"/>
            </a:endParaRPr>
          </a:p>
          <a:p>
            <a:pPr lvl="1"/>
            <a:r>
              <a:rPr lang="en-US" altLang="zh-CN" dirty="0">
                <a:latin typeface="黑体" panose="02010609060101010101" pitchFamily="2" charset="-122"/>
                <a:ea typeface="黑体" panose="02010609060101010101" pitchFamily="2" charset="-122"/>
                <a:hlinkClick r:id="rId1" action="ppaction://hlinksldjump"/>
              </a:rPr>
              <a:t>ARP</a:t>
            </a:r>
            <a:r>
              <a:rPr lang="zh-CN" altLang="en-US" dirty="0">
                <a:latin typeface="黑体" panose="02010609060101010101" pitchFamily="2" charset="-122"/>
                <a:ea typeface="黑体" panose="02010609060101010101" pitchFamily="2" charset="-122"/>
                <a:hlinkClick r:id="rId1" action="ppaction://hlinksldjump"/>
              </a:rPr>
              <a:t>欺骗</a:t>
            </a:r>
            <a:endParaRPr lang="en-US" altLang="zh-CN" dirty="0">
              <a:latin typeface="黑体" panose="02010609060101010101" pitchFamily="2" charset="-122"/>
              <a:ea typeface="黑体" panose="02010609060101010101" pitchFamily="2" charset="-122"/>
            </a:endParaRPr>
          </a:p>
          <a:p>
            <a:pPr lvl="1"/>
            <a:r>
              <a:rPr lang="en-US" altLang="zh-CN" dirty="0">
                <a:latin typeface="黑体" panose="02010609060101010101" pitchFamily="2" charset="-122"/>
                <a:ea typeface="黑体" panose="02010609060101010101" pitchFamily="2" charset="-122"/>
                <a:hlinkClick r:id="rId2" action="ppaction://hlinksldjump"/>
              </a:rPr>
              <a:t>DNS</a:t>
            </a:r>
            <a:r>
              <a:rPr lang="zh-CN" altLang="en-US" dirty="0">
                <a:latin typeface="黑体" panose="02010609060101010101" pitchFamily="2" charset="-122"/>
                <a:ea typeface="黑体" panose="02010609060101010101" pitchFamily="2" charset="-122"/>
                <a:hlinkClick r:id="rId2" action="ppaction://hlinksldjump"/>
              </a:rPr>
              <a:t>劫持、</a:t>
            </a:r>
            <a:r>
              <a:rPr lang="en-US" altLang="zh-CN" dirty="0">
                <a:latin typeface="黑体" panose="02010609060101010101" pitchFamily="2" charset="-122"/>
                <a:ea typeface="黑体" panose="02010609060101010101" pitchFamily="2" charset="-122"/>
                <a:hlinkClick r:id="rId2" action="ppaction://hlinksldjump"/>
              </a:rPr>
              <a:t>DNS</a:t>
            </a:r>
            <a:r>
              <a:rPr lang="zh-CN" altLang="en-US" dirty="0">
                <a:latin typeface="黑体" panose="02010609060101010101" pitchFamily="2" charset="-122"/>
                <a:ea typeface="黑体" panose="02010609060101010101" pitchFamily="2" charset="-122"/>
                <a:hlinkClick r:id="rId2" action="ppaction://hlinksldjump"/>
              </a:rPr>
              <a:t>污染</a:t>
            </a:r>
            <a:endParaRPr lang="en-US" altLang="zh-CN" dirty="0">
              <a:latin typeface="黑体" panose="02010609060101010101" pitchFamily="2" charset="-122"/>
              <a:ea typeface="黑体" panose="02010609060101010101" pitchFamily="2" charset="-122"/>
            </a:endParaRPr>
          </a:p>
          <a:p>
            <a:pPr lvl="1"/>
            <a:endParaRPr lang="zh-CN" altLang="en-US" sz="2400" dirty="0">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内容占位符 2"/>
          <p:cNvSpPr>
            <a:spLocks noGrp="1" noChangeArrowheads="1"/>
          </p:cNvSpPr>
          <p:nvPr>
            <p:ph idx="4294967295"/>
          </p:nvPr>
        </p:nvSpPr>
        <p:spPr>
          <a:xfrm>
            <a:off x="228600" y="1219200"/>
            <a:ext cx="3200400" cy="2286000"/>
          </a:xfrm>
          <a:ln>
            <a:solidFill>
              <a:srgbClr val="FF6699"/>
            </a:solidFill>
            <a:miter lim="800000"/>
          </a:ln>
        </p:spPr>
        <p:txBody>
          <a:bodyPr/>
          <a:lstStyle/>
          <a:p>
            <a:pPr eaLnBrk="1" hangingPunct="1">
              <a:lnSpc>
                <a:spcPct val="120000"/>
              </a:lnSpc>
            </a:pPr>
            <a:r>
              <a:rPr lang="zh-CN" altLang="en-US" sz="2400">
                <a:solidFill>
                  <a:schemeClr val="tx1"/>
                </a:solidFill>
                <a:latin typeface="黑体" panose="02010609060101010101" pitchFamily="2" charset="-122"/>
                <a:ea typeface="楷体" panose="02010609060101010101" pitchFamily="49" charset="-122"/>
              </a:rPr>
              <a:t>欺骗主机作为</a:t>
            </a:r>
            <a:r>
              <a:rPr lang="zh-CN" altLang="en-US" sz="2400">
                <a:solidFill>
                  <a:schemeClr val="tx1"/>
                </a:solidFill>
                <a:latin typeface="楷体" panose="02010609060101010101" pitchFamily="49" charset="-122"/>
                <a:ea typeface="楷体" panose="02010609060101010101" pitchFamily="49" charset="-122"/>
              </a:rPr>
              <a:t>“</a:t>
            </a:r>
            <a:r>
              <a:rPr lang="zh-CN" altLang="en-US" sz="2400">
                <a:solidFill>
                  <a:schemeClr val="tx1"/>
                </a:solidFill>
                <a:latin typeface="黑体" panose="02010609060101010101" pitchFamily="2" charset="-122"/>
                <a:ea typeface="楷体" panose="02010609060101010101" pitchFamily="49" charset="-122"/>
              </a:rPr>
              <a:t>中间人</a:t>
            </a:r>
            <a:r>
              <a:rPr lang="zh-CN" altLang="en-US" sz="2400">
                <a:solidFill>
                  <a:schemeClr val="tx1"/>
                </a:solidFill>
                <a:latin typeface="楷体" panose="02010609060101010101" pitchFamily="49" charset="-122"/>
                <a:ea typeface="楷体" panose="02010609060101010101" pitchFamily="49" charset="-122"/>
              </a:rPr>
              <a:t>”</a:t>
            </a:r>
            <a:r>
              <a:rPr lang="zh-CN" altLang="en-US" sz="2400">
                <a:solidFill>
                  <a:schemeClr val="tx1"/>
                </a:solidFill>
                <a:latin typeface="黑体" panose="02010609060101010101" pitchFamily="2" charset="-122"/>
                <a:ea typeface="楷体" panose="02010609060101010101" pitchFamily="49" charset="-122"/>
              </a:rPr>
              <a:t>，被欺骗主机的数据都经它中转，以窃取被欺骗主机间的通讯数据</a:t>
            </a:r>
            <a:endParaRPr lang="zh-CN" altLang="en-US" sz="2400">
              <a:solidFill>
                <a:srgbClr val="040808"/>
              </a:solidFill>
              <a:latin typeface="楷体" panose="02010609060101010101" pitchFamily="49" charset="-122"/>
              <a:ea typeface="楷体" panose="02010609060101010101" pitchFamily="49" charset="-122"/>
            </a:endParaRPr>
          </a:p>
        </p:txBody>
      </p:sp>
      <p:sp>
        <p:nvSpPr>
          <p:cNvPr id="113667" name="标题 1"/>
          <p:cNvSpPr>
            <a:spLocks noGrp="1" noChangeArrowheads="1"/>
          </p:cNvSpPr>
          <p:nvPr>
            <p:ph type="title" idx="4294967295"/>
          </p:nvPr>
        </p:nvSpPr>
        <p:spPr>
          <a:xfrm>
            <a:off x="457200" y="304800"/>
            <a:ext cx="7848600" cy="563563"/>
          </a:xfrm>
        </p:spPr>
        <p:txBody>
          <a:bodyPr/>
          <a:lstStyle/>
          <a:p>
            <a:pPr eaLnBrk="1" hangingPunct="1"/>
            <a:r>
              <a:rPr lang="en-US" altLang="zh-CN" sz="3600">
                <a:latin typeface="黑体" panose="02010609060101010101" pitchFamily="2" charset="-122"/>
                <a:ea typeface="宋体" panose="02010600030101010101" pitchFamily="2" charset="-122"/>
              </a:rPr>
              <a:t>ARP</a:t>
            </a:r>
            <a:r>
              <a:rPr lang="zh-CN" altLang="en-US" sz="3600">
                <a:latin typeface="黑体" panose="02010609060101010101" pitchFamily="2" charset="-122"/>
                <a:ea typeface="宋体" panose="02010600030101010101" pitchFamily="2" charset="-122"/>
              </a:rPr>
              <a:t>欺骗类型之一</a:t>
            </a:r>
            <a:endParaRPr lang="zh-CN" altLang="en-US" sz="3600">
              <a:latin typeface="黑体" panose="02010609060101010101" pitchFamily="2" charset="-122"/>
              <a:ea typeface="宋体" panose="02010600030101010101" pitchFamily="2" charset="-122"/>
            </a:endParaRPr>
          </a:p>
        </p:txBody>
      </p:sp>
      <p:graphicFrame>
        <p:nvGraphicFramePr>
          <p:cNvPr id="113668" name="Object 2"/>
          <p:cNvGraphicFramePr>
            <a:graphicFrameLocks noChangeAspect="1"/>
          </p:cNvGraphicFramePr>
          <p:nvPr/>
        </p:nvGraphicFramePr>
        <p:xfrm>
          <a:off x="3348038" y="1247775"/>
          <a:ext cx="5535612" cy="5205413"/>
        </p:xfrm>
        <a:graphic>
          <a:graphicData uri="http://schemas.openxmlformats.org/presentationml/2006/ole">
            <mc:AlternateContent xmlns:mc="http://schemas.openxmlformats.org/markup-compatibility/2006">
              <mc:Choice xmlns:v="urn:schemas-microsoft-com:vml" Requires="v">
                <p:oleObj spid="_x0000_s199687" name="" r:id="rId1" imgW="7728585" imgH="6650990" progId="Visio.Drawing.6">
                  <p:embed/>
                </p:oleObj>
              </mc:Choice>
              <mc:Fallback>
                <p:oleObj name="" r:id="rId1" imgW="7728585" imgH="6650990" progId="Visio.Drawing.6">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8038" y="1247775"/>
                        <a:ext cx="5535612" cy="520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62181" name="Freeform 5"/>
          <p:cNvSpPr>
            <a:spLocks noChangeArrowheads="1"/>
          </p:cNvSpPr>
          <p:nvPr/>
        </p:nvSpPr>
        <p:spPr bwMode="auto">
          <a:xfrm>
            <a:off x="4419600" y="1676400"/>
            <a:ext cx="1295400" cy="3276600"/>
          </a:xfrm>
          <a:custGeom>
            <a:avLst/>
            <a:gdLst>
              <a:gd name="T0" fmla="*/ 0 w 664"/>
              <a:gd name="T1" fmla="*/ 3276600 h 1864"/>
              <a:gd name="T2" fmla="*/ 749147 w 664"/>
              <a:gd name="T3" fmla="*/ 2179712 h 1864"/>
              <a:gd name="T4" fmla="*/ 1217364 w 664"/>
              <a:gd name="T5" fmla="*/ 323441 h 1864"/>
              <a:gd name="T6" fmla="*/ 1217364 w 664"/>
              <a:gd name="T7" fmla="*/ 239065 h 18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4" h="1864">
                <a:moveTo>
                  <a:pt x="0" y="1864"/>
                </a:moveTo>
                <a:cubicBezTo>
                  <a:pt x="140" y="1692"/>
                  <a:pt x="280" y="1520"/>
                  <a:pt x="384" y="1240"/>
                </a:cubicBezTo>
                <a:cubicBezTo>
                  <a:pt x="488" y="960"/>
                  <a:pt x="584" y="368"/>
                  <a:pt x="624" y="184"/>
                </a:cubicBezTo>
                <a:cubicBezTo>
                  <a:pt x="664" y="0"/>
                  <a:pt x="644" y="68"/>
                  <a:pt x="624" y="136"/>
                </a:cubicBezTo>
              </a:path>
            </a:pathLst>
          </a:custGeom>
          <a:noFill/>
          <a:ln w="76200">
            <a:solidFill>
              <a:srgbClr val="009900"/>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2182" name="Freeform 6"/>
          <p:cNvSpPr>
            <a:spLocks noChangeArrowheads="1"/>
          </p:cNvSpPr>
          <p:nvPr/>
        </p:nvSpPr>
        <p:spPr bwMode="auto">
          <a:xfrm>
            <a:off x="4648200" y="4876800"/>
            <a:ext cx="1981200" cy="431800"/>
          </a:xfrm>
          <a:custGeom>
            <a:avLst/>
            <a:gdLst>
              <a:gd name="T0" fmla="*/ 0 w 1248"/>
              <a:gd name="T1" fmla="*/ 304800 h 272"/>
              <a:gd name="T2" fmla="*/ 1066800 w 1248"/>
              <a:gd name="T3" fmla="*/ 381000 h 272"/>
              <a:gd name="T4" fmla="*/ 1981200 w 1248"/>
              <a:gd name="T5" fmla="*/ 0 h 272"/>
              <a:gd name="T6" fmla="*/ 0 60000 65536"/>
              <a:gd name="T7" fmla="*/ 0 60000 65536"/>
              <a:gd name="T8" fmla="*/ 0 60000 65536"/>
            </a:gdLst>
            <a:ahLst/>
            <a:cxnLst>
              <a:cxn ang="T6">
                <a:pos x="T0" y="T1"/>
              </a:cxn>
              <a:cxn ang="T7">
                <a:pos x="T2" y="T3"/>
              </a:cxn>
              <a:cxn ang="T8">
                <a:pos x="T4" y="T5"/>
              </a:cxn>
            </a:cxnLst>
            <a:rect l="0" t="0" r="r" b="b"/>
            <a:pathLst>
              <a:path w="1248" h="272">
                <a:moveTo>
                  <a:pt x="0" y="192"/>
                </a:moveTo>
                <a:cubicBezTo>
                  <a:pt x="232" y="232"/>
                  <a:pt x="464" y="272"/>
                  <a:pt x="672" y="240"/>
                </a:cubicBezTo>
                <a:cubicBezTo>
                  <a:pt x="880" y="208"/>
                  <a:pt x="1152" y="40"/>
                  <a:pt x="1248" y="0"/>
                </a:cubicBezTo>
              </a:path>
            </a:pathLst>
          </a:custGeom>
          <a:noFill/>
          <a:ln w="76200">
            <a:solidFill>
              <a:srgbClr val="FF33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2183" name="Freeform 7"/>
          <p:cNvSpPr>
            <a:spLocks noChangeArrowheads="1"/>
          </p:cNvSpPr>
          <p:nvPr/>
        </p:nvSpPr>
        <p:spPr bwMode="auto">
          <a:xfrm>
            <a:off x="6019800" y="1981200"/>
            <a:ext cx="1473200" cy="2590800"/>
          </a:xfrm>
          <a:custGeom>
            <a:avLst/>
            <a:gdLst>
              <a:gd name="T0" fmla="*/ 1295400 w 928"/>
              <a:gd name="T1" fmla="*/ 2590800 h 1632"/>
              <a:gd name="T2" fmla="*/ 1371600 w 928"/>
              <a:gd name="T3" fmla="*/ 1752600 h 1632"/>
              <a:gd name="T4" fmla="*/ 685800 w 928"/>
              <a:gd name="T5" fmla="*/ 533400 h 1632"/>
              <a:gd name="T6" fmla="*/ 0 w 928"/>
              <a:gd name="T7" fmla="*/ 0 h 16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28" h="1632">
                <a:moveTo>
                  <a:pt x="816" y="1632"/>
                </a:moveTo>
                <a:cubicBezTo>
                  <a:pt x="872" y="1476"/>
                  <a:pt x="928" y="1320"/>
                  <a:pt x="864" y="1104"/>
                </a:cubicBezTo>
                <a:cubicBezTo>
                  <a:pt x="800" y="888"/>
                  <a:pt x="576" y="520"/>
                  <a:pt x="432" y="336"/>
                </a:cubicBezTo>
                <a:cubicBezTo>
                  <a:pt x="288" y="152"/>
                  <a:pt x="144" y="76"/>
                  <a:pt x="0" y="0"/>
                </a:cubicBezTo>
              </a:path>
            </a:pathLst>
          </a:custGeom>
          <a:noFill/>
          <a:ln w="76200">
            <a:solidFill>
              <a:srgbClr val="FF33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13672" name="动作按钮: 后退或前一项 7">
            <a:hlinkClick r:id="rId3" action="ppaction://hlinksldjump" highlightClick="1"/>
          </p:cNvPr>
          <p:cNvSpPr>
            <a:spLocks noChangeArrowheads="1"/>
          </p:cNvSpPr>
          <p:nvPr/>
        </p:nvSpPr>
        <p:spPr bwMode="auto">
          <a:xfrm>
            <a:off x="8243888" y="6308725"/>
            <a:ext cx="576262" cy="360363"/>
          </a:xfrm>
          <a:prstGeom prst="actionButtonBackPrevious">
            <a:avLst/>
          </a:prstGeom>
          <a:solidFill>
            <a:schemeClr val="accent1"/>
          </a:solidFill>
          <a:ln w="12700">
            <a:solidFill>
              <a:schemeClr val="tx1"/>
            </a:solidFill>
            <a:round/>
            <a:tailEnd type="none" w="med" len="sm"/>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sz="1000">
              <a:latin typeface="Gulim" pitchFamily="34" charset="-127"/>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62181"/>
                                        </p:tgtEl>
                                        <p:attrNameLst>
                                          <p:attrName>style.visibility</p:attrName>
                                        </p:attrNameLst>
                                      </p:cBhvr>
                                      <p:to>
                                        <p:strVal val="visible"/>
                                      </p:to>
                                    </p:set>
                                    <p:animEffect transition="in" filter="wipe(down)">
                                      <p:cBhvr>
                                        <p:cTn id="7" dur="500"/>
                                        <p:tgtEl>
                                          <p:spTgt spid="5621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62182"/>
                                        </p:tgtEl>
                                        <p:attrNameLst>
                                          <p:attrName>style.visibility</p:attrName>
                                        </p:attrNameLst>
                                      </p:cBhvr>
                                      <p:to>
                                        <p:strVal val="visible"/>
                                      </p:to>
                                    </p:set>
                                    <p:animEffect transition="in" filter="wipe(left)">
                                      <p:cBhvr>
                                        <p:cTn id="12" dur="500"/>
                                        <p:tgtEl>
                                          <p:spTgt spid="5621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62183"/>
                                        </p:tgtEl>
                                        <p:attrNameLst>
                                          <p:attrName>style.visibility</p:attrName>
                                        </p:attrNameLst>
                                      </p:cBhvr>
                                      <p:to>
                                        <p:strVal val="visible"/>
                                      </p:to>
                                    </p:set>
                                    <p:animEffect transition="in" filter="wipe(down)">
                                      <p:cBhvr>
                                        <p:cTn id="17" dur="500"/>
                                        <p:tgtEl>
                                          <p:spTgt spid="562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p:cNvSpPr>
            <a:spLocks noGrp="1" noChangeArrowheads="1"/>
          </p:cNvSpPr>
          <p:nvPr>
            <p:ph type="title"/>
          </p:nvPr>
        </p:nvSpPr>
        <p:spPr>
          <a:xfrm>
            <a:off x="457200" y="274638"/>
            <a:ext cx="8229600" cy="725487"/>
          </a:xfrm>
        </p:spPr>
        <p:txBody>
          <a:bodyPr/>
          <a:lstStyle/>
          <a:p>
            <a:r>
              <a:rPr lang="en-US" altLang="zh-CN">
                <a:latin typeface="黑体" panose="02010609060101010101" pitchFamily="2" charset="-122"/>
                <a:ea typeface="黑体" panose="02010609060101010101" pitchFamily="2" charset="-122"/>
              </a:rPr>
              <a:t>DNS</a:t>
            </a:r>
            <a:r>
              <a:rPr lang="zh-CN" altLang="en-US">
                <a:latin typeface="黑体" panose="02010609060101010101" pitchFamily="2" charset="-122"/>
                <a:ea typeface="黑体" panose="02010609060101010101" pitchFamily="2" charset="-122"/>
              </a:rPr>
              <a:t>劫持</a:t>
            </a:r>
            <a:endParaRPr lang="zh-CN" altLang="en-US">
              <a:latin typeface="黑体" panose="02010609060101010101" pitchFamily="2" charset="-122"/>
              <a:ea typeface="黑体" panose="02010609060101010101" pitchFamily="2" charset="-122"/>
            </a:endParaRPr>
          </a:p>
        </p:txBody>
      </p:sp>
      <p:sp>
        <p:nvSpPr>
          <p:cNvPr id="114691" name="内容占位符 4"/>
          <p:cNvSpPr>
            <a:spLocks noGrp="1" noChangeArrowheads="1"/>
          </p:cNvSpPr>
          <p:nvPr>
            <p:ph idx="1"/>
          </p:nvPr>
        </p:nvSpPr>
        <p:spPr>
          <a:xfrm>
            <a:off x="457200" y="1285875"/>
            <a:ext cx="8229600" cy="5214938"/>
          </a:xfrm>
        </p:spPr>
        <p:txBody>
          <a:bodyPr/>
          <a:lstStyle/>
          <a:p>
            <a:r>
              <a:rPr lang="en-US" altLang="zh-CN">
                <a:solidFill>
                  <a:srgbClr val="FF0000"/>
                </a:solidFill>
                <a:latin typeface="黑体" panose="02010609060101010101" pitchFamily="2" charset="-122"/>
                <a:ea typeface="黑体" panose="02010609060101010101" pitchFamily="2" charset="-122"/>
              </a:rPr>
              <a:t>DNS</a:t>
            </a:r>
            <a:r>
              <a:rPr lang="zh-CN" altLang="en-US">
                <a:solidFill>
                  <a:srgbClr val="FF0000"/>
                </a:solidFill>
                <a:latin typeface="黑体" panose="02010609060101010101" pitchFamily="2" charset="-122"/>
                <a:ea typeface="黑体" panose="02010609060101010101" pitchFamily="2" charset="-122"/>
              </a:rPr>
              <a:t>劫持</a:t>
            </a:r>
            <a:r>
              <a:rPr lang="zh-CN" altLang="en-US">
                <a:latin typeface="黑体" panose="02010609060101010101" pitchFamily="2" charset="-122"/>
                <a:ea typeface="黑体" panose="02010609060101010101" pitchFamily="2" charset="-122"/>
              </a:rPr>
              <a:t>又称</a:t>
            </a:r>
            <a:r>
              <a:rPr lang="zh-CN" altLang="en-US">
                <a:solidFill>
                  <a:srgbClr val="FF0000"/>
                </a:solidFill>
                <a:latin typeface="黑体" panose="02010609060101010101" pitchFamily="2" charset="-122"/>
                <a:ea typeface="黑体" panose="02010609060101010101" pitchFamily="2" charset="-122"/>
              </a:rPr>
              <a:t>域名劫持</a:t>
            </a:r>
            <a:r>
              <a:rPr lang="zh-CN" altLang="en-US">
                <a:latin typeface="黑体" panose="02010609060101010101" pitchFamily="2" charset="-122"/>
                <a:ea typeface="黑体" panose="02010609060101010101" pitchFamily="2" charset="-122"/>
              </a:rPr>
              <a:t>，通过劫持</a:t>
            </a:r>
            <a:r>
              <a:rPr lang="en-US" altLang="zh-CN">
                <a:latin typeface="黑体" panose="02010609060101010101" pitchFamily="2" charset="-122"/>
                <a:ea typeface="黑体" panose="02010609060101010101" pitchFamily="2" charset="-122"/>
              </a:rPr>
              <a:t>DNS</a:t>
            </a:r>
            <a:r>
              <a:rPr lang="zh-CN" altLang="en-US">
                <a:latin typeface="黑体" panose="02010609060101010101" pitchFamily="2" charset="-122"/>
                <a:ea typeface="黑体" panose="02010609060101010101" pitchFamily="2" charset="-122"/>
              </a:rPr>
              <a:t>服务器，利用某些手段取得某域名的解析记录控制权，进而修改此域名的解析结果，导致对该域名的访问由原</a:t>
            </a:r>
            <a:r>
              <a:rPr lang="en-US" altLang="zh-CN">
                <a:latin typeface="黑体" panose="02010609060101010101" pitchFamily="2" charset="-122"/>
                <a:ea typeface="黑体" panose="02010609060101010101" pitchFamily="2" charset="-122"/>
              </a:rPr>
              <a:t>IP</a:t>
            </a:r>
            <a:r>
              <a:rPr lang="zh-CN" altLang="en-US">
                <a:latin typeface="黑体" panose="02010609060101010101" pitchFamily="2" charset="-122"/>
                <a:ea typeface="黑体" panose="02010609060101010101" pitchFamily="2" charset="-122"/>
              </a:rPr>
              <a:t>地址转入到修改后的指定</a:t>
            </a:r>
            <a:r>
              <a:rPr lang="en-US" altLang="zh-CN">
                <a:latin typeface="黑体" panose="02010609060101010101" pitchFamily="2" charset="-122"/>
                <a:ea typeface="黑体" panose="02010609060101010101" pitchFamily="2" charset="-122"/>
              </a:rPr>
              <a:t>IP</a:t>
            </a:r>
            <a:r>
              <a:rPr lang="zh-CN" altLang="en-US">
                <a:latin typeface="黑体" panose="02010609060101010101" pitchFamily="2" charset="-122"/>
                <a:ea typeface="黑体" panose="02010609060101010101" pitchFamily="2" charset="-122"/>
              </a:rPr>
              <a:t>，其结果就是对特定的网址不能访问或访问的是假网址，从而实现窃取资料或者破坏原有正常服务的目的。</a:t>
            </a:r>
            <a:endParaRPr lang="en-US" altLang="zh-CN">
              <a:latin typeface="黑体" panose="02010609060101010101" pitchFamily="2" charset="-122"/>
              <a:ea typeface="黑体" panose="02010609060101010101" pitchFamily="2" charset="-122"/>
            </a:endParaRPr>
          </a:p>
          <a:p>
            <a:r>
              <a:rPr lang="en-US" altLang="zh-CN">
                <a:latin typeface="黑体" panose="02010609060101010101" pitchFamily="2" charset="-122"/>
                <a:ea typeface="黑体" panose="02010609060101010101" pitchFamily="2" charset="-122"/>
              </a:rPr>
              <a:t>DNS</a:t>
            </a:r>
            <a:r>
              <a:rPr lang="zh-CN" altLang="en-US">
                <a:latin typeface="黑体" panose="02010609060101010101" pitchFamily="2" charset="-122"/>
                <a:ea typeface="黑体" panose="02010609060101010101" pitchFamily="2" charset="-122"/>
              </a:rPr>
              <a:t>劫持通过篡改</a:t>
            </a:r>
            <a:r>
              <a:rPr lang="en-US" altLang="zh-CN">
                <a:latin typeface="黑体" panose="02010609060101010101" pitchFamily="2" charset="-122"/>
                <a:ea typeface="黑体" panose="02010609060101010101" pitchFamily="2" charset="-122"/>
              </a:rPr>
              <a:t>DNS</a:t>
            </a:r>
            <a:r>
              <a:rPr lang="zh-CN" altLang="en-US">
                <a:latin typeface="黑体" panose="02010609060101010101" pitchFamily="2" charset="-122"/>
                <a:ea typeface="黑体" panose="02010609060101010101" pitchFamily="2" charset="-122"/>
              </a:rPr>
              <a:t>服务器上的数据返回给用户一个错误的查询结果来实现的。</a:t>
            </a:r>
            <a:endParaRPr lang="zh-CN" altLang="zh-CN">
              <a:latin typeface="黑体" panose="02010609060101010101" pitchFamily="2" charset="-122"/>
              <a:ea typeface="黑体" panose="02010609060101010101" pitchFamily="2" charset="-122"/>
            </a:endParaRPr>
          </a:p>
          <a:p>
            <a:endParaRPr lang="zh-CN" altLang="en-US">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468313" y="188913"/>
            <a:ext cx="7543800" cy="427037"/>
          </a:xfrm>
        </p:spPr>
        <p:txBody>
          <a:bodyPr/>
          <a:lstStyle/>
          <a:p>
            <a:r>
              <a:rPr lang="en-US" altLang="zh-CN" sz="3500">
                <a:latin typeface="黑体" panose="02010609060101010101" pitchFamily="2" charset="-122"/>
                <a:ea typeface="黑体" panose="02010609060101010101" pitchFamily="2" charset="-122"/>
              </a:rPr>
              <a:t>DNS</a:t>
            </a:r>
            <a:r>
              <a:rPr lang="zh-CN" altLang="en-US" sz="3500">
                <a:latin typeface="黑体" panose="02010609060101010101" pitchFamily="2" charset="-122"/>
                <a:ea typeface="黑体" panose="02010609060101010101" pitchFamily="2" charset="-122"/>
              </a:rPr>
              <a:t>劫持效果</a:t>
            </a:r>
            <a:endParaRPr lang="zh-CN" altLang="en-US" sz="3500">
              <a:latin typeface="黑体" panose="02010609060101010101" pitchFamily="2" charset="-122"/>
              <a:ea typeface="黑体" panose="02010609060101010101" pitchFamily="2" charset="-122"/>
            </a:endParaRPr>
          </a:p>
        </p:txBody>
      </p:sp>
      <p:sp>
        <p:nvSpPr>
          <p:cNvPr id="115715" name="Rectangle 3"/>
          <p:cNvSpPr>
            <a:spLocks noGrp="1" noChangeArrowheads="1"/>
          </p:cNvSpPr>
          <p:nvPr>
            <p:ph idx="1"/>
          </p:nvPr>
        </p:nvSpPr>
        <p:spPr>
          <a:xfrm>
            <a:off x="457200" y="1285875"/>
            <a:ext cx="8229600" cy="5214938"/>
          </a:xfrm>
        </p:spPr>
        <p:txBody>
          <a:bodyPr/>
          <a:lstStyle/>
          <a:p>
            <a:endParaRPr lang="zh-CN" altLang="zh-CN">
              <a:latin typeface="黑体" panose="02010609060101010101" pitchFamily="2" charset="-122"/>
              <a:ea typeface="黑体" panose="02010609060101010101" pitchFamily="2" charset="-122"/>
            </a:endParaRPr>
          </a:p>
        </p:txBody>
      </p:sp>
      <p:pic>
        <p:nvPicPr>
          <p:cNvPr id="11571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7450" y="1484313"/>
            <a:ext cx="6335713" cy="506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p:cNvSpPr>
            <a:spLocks noGrp="1" noChangeArrowheads="1"/>
          </p:cNvSpPr>
          <p:nvPr>
            <p:ph type="title"/>
          </p:nvPr>
        </p:nvSpPr>
        <p:spPr>
          <a:xfrm>
            <a:off x="457200" y="274638"/>
            <a:ext cx="8229600" cy="725487"/>
          </a:xfrm>
        </p:spPr>
        <p:txBody>
          <a:bodyPr/>
          <a:lstStyle/>
          <a:p>
            <a:r>
              <a:rPr lang="en-US" altLang="zh-CN">
                <a:latin typeface="黑体" panose="02010609060101010101" pitchFamily="2" charset="-122"/>
                <a:ea typeface="黑体" panose="02010609060101010101" pitchFamily="2" charset="-122"/>
              </a:rPr>
              <a:t>DNS</a:t>
            </a:r>
            <a:r>
              <a:rPr lang="zh-CN" altLang="en-US">
                <a:latin typeface="黑体" panose="02010609060101010101" pitchFamily="2" charset="-122"/>
                <a:ea typeface="黑体" panose="02010609060101010101" pitchFamily="2" charset="-122"/>
              </a:rPr>
              <a:t>污染</a:t>
            </a:r>
            <a:endParaRPr lang="zh-CN" altLang="en-US">
              <a:latin typeface="黑体" panose="02010609060101010101" pitchFamily="2" charset="-122"/>
              <a:ea typeface="黑体" panose="02010609060101010101" pitchFamily="2" charset="-122"/>
            </a:endParaRPr>
          </a:p>
        </p:txBody>
      </p:sp>
      <p:pic>
        <p:nvPicPr>
          <p:cNvPr id="116739" name="内容占位符 3" descr="359b033b5bb5c9ea6fafe152d439b6003bf33a87e9509b1f.png"/>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684213" y="1268413"/>
            <a:ext cx="7639050" cy="3382962"/>
          </a:xfrm>
        </p:spPr>
      </p:pic>
      <p:sp>
        <p:nvSpPr>
          <p:cNvPr id="116740" name="Rectangle 3"/>
          <p:cNvSpPr txBox="1">
            <a:spLocks noChangeArrowheads="1"/>
          </p:cNvSpPr>
          <p:nvPr/>
        </p:nvSpPr>
        <p:spPr bwMode="auto">
          <a:xfrm>
            <a:off x="457200" y="5084763"/>
            <a:ext cx="8229600" cy="127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47675" indent="-447675">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latinLnBrk="1">
              <a:spcBef>
                <a:spcPct val="20000"/>
              </a:spcBef>
              <a:buClr>
                <a:srgbClr val="000099"/>
              </a:buClr>
              <a:buFont typeface="Wingdings" panose="05000000000000000000" pitchFamily="2" charset="2"/>
              <a:buChar char="Ø"/>
            </a:pPr>
            <a:r>
              <a:rPr lang="en-US" altLang="zh-CN">
                <a:solidFill>
                  <a:srgbClr val="333399"/>
                </a:solidFill>
                <a:latin typeface="黑体" panose="02010609060101010101" pitchFamily="2" charset="-122"/>
                <a:ea typeface="黑体" panose="02010609060101010101" pitchFamily="2" charset="-122"/>
              </a:rPr>
              <a:t>DNS</a:t>
            </a:r>
            <a:r>
              <a:rPr lang="zh-CN" altLang="en-US">
                <a:solidFill>
                  <a:srgbClr val="333399"/>
                </a:solidFill>
                <a:latin typeface="黑体" panose="02010609060101010101" pitchFamily="2" charset="-122"/>
                <a:ea typeface="黑体" panose="02010609060101010101" pitchFamily="2" charset="-122"/>
              </a:rPr>
              <a:t>污染又称为</a:t>
            </a:r>
            <a:r>
              <a:rPr lang="en-US" altLang="zh-CN">
                <a:solidFill>
                  <a:srgbClr val="333399"/>
                </a:solidFill>
                <a:latin typeface="黑体" panose="02010609060101010101" pitchFamily="2" charset="-122"/>
                <a:ea typeface="黑体" panose="02010609060101010101" pitchFamily="2" charset="-122"/>
              </a:rPr>
              <a:t>DNS</a:t>
            </a:r>
            <a:r>
              <a:rPr lang="zh-CN" altLang="en-US">
                <a:solidFill>
                  <a:srgbClr val="333399"/>
                </a:solidFill>
                <a:latin typeface="黑体" panose="02010609060101010101" pitchFamily="2" charset="-122"/>
                <a:ea typeface="黑体" panose="02010609060101010101" pitchFamily="2" charset="-122"/>
              </a:rPr>
              <a:t>缓存投毒（</a:t>
            </a:r>
            <a:r>
              <a:rPr lang="en-US" altLang="zh-CN">
                <a:solidFill>
                  <a:srgbClr val="333399"/>
                </a:solidFill>
                <a:latin typeface="黑体" panose="02010609060101010101" pitchFamily="2" charset="-122"/>
                <a:ea typeface="黑体" panose="02010609060101010101" pitchFamily="2" charset="-122"/>
              </a:rPr>
              <a:t>DNS cache poisoning</a:t>
            </a:r>
            <a:r>
              <a:rPr lang="zh-CN" altLang="en-US">
                <a:solidFill>
                  <a:srgbClr val="333399"/>
                </a:solidFill>
                <a:latin typeface="黑体" panose="02010609060101010101" pitchFamily="2" charset="-122"/>
                <a:ea typeface="黑体" panose="02010609060101010101" pitchFamily="2" charset="-122"/>
              </a:rPr>
              <a:t>），通过对</a:t>
            </a:r>
            <a:r>
              <a:rPr lang="en-US" altLang="zh-CN">
                <a:solidFill>
                  <a:srgbClr val="333399"/>
                </a:solidFill>
                <a:latin typeface="黑体" panose="02010609060101010101" pitchFamily="2" charset="-122"/>
                <a:ea typeface="黑体" panose="02010609060101010101" pitchFamily="2" charset="-122"/>
              </a:rPr>
              <a:t>UDP 53</a:t>
            </a:r>
            <a:r>
              <a:rPr lang="zh-CN" altLang="en-US">
                <a:solidFill>
                  <a:srgbClr val="333399"/>
                </a:solidFill>
                <a:latin typeface="黑体" panose="02010609060101010101" pitchFamily="2" charset="-122"/>
                <a:ea typeface="黑体" panose="02010609060101010101" pitchFamily="2" charset="-122"/>
              </a:rPr>
              <a:t>端口的</a:t>
            </a:r>
            <a:r>
              <a:rPr lang="en-US" altLang="zh-CN">
                <a:solidFill>
                  <a:srgbClr val="333399"/>
                </a:solidFill>
                <a:latin typeface="黑体" panose="02010609060101010101" pitchFamily="2" charset="-122"/>
                <a:ea typeface="黑体" panose="02010609060101010101" pitchFamily="2" charset="-122"/>
              </a:rPr>
              <a:t>DNS</a:t>
            </a:r>
            <a:r>
              <a:rPr lang="zh-CN" altLang="en-US">
                <a:solidFill>
                  <a:srgbClr val="333399"/>
                </a:solidFill>
                <a:latin typeface="黑体" panose="02010609060101010101" pitchFamily="2" charset="-122"/>
                <a:ea typeface="黑体" panose="02010609060101010101" pitchFamily="2" charset="-122"/>
              </a:rPr>
              <a:t>查询进行监控，一旦发现与关键词相匹配的请求则立即伪装成目标域名的解析服务器给查询者返回虚假结果。</a:t>
            </a:r>
            <a:endParaRPr lang="zh-CN" altLang="zh-CN">
              <a:solidFill>
                <a:srgbClr val="333399"/>
              </a:solidFill>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p>
            <a:pPr>
              <a:defRPr/>
            </a:pPr>
            <a:endParaRPr lang="zh-CN" altLang="en-US"/>
          </a:p>
        </p:txBody>
      </p:sp>
      <p:sp>
        <p:nvSpPr>
          <p:cNvPr id="15363" name="文本占位符 2"/>
          <p:cNvSpPr>
            <a:spLocks noGrp="1"/>
          </p:cNvSpPr>
          <p:nvPr>
            <p:ph type="body" idx="1"/>
          </p:nvPr>
        </p:nvSpPr>
        <p:spPr>
          <a:xfrm>
            <a:off x="722313" y="2906713"/>
            <a:ext cx="7772400" cy="1500187"/>
          </a:xfrm>
        </p:spPr>
        <p:txBody>
          <a:bodyPr/>
          <a:lstStyle/>
          <a:p>
            <a:endParaRPr lang="zh-CN" altLang="en-US">
              <a:latin typeface="黑体" panose="02010609060101010101" pitchFamily="2" charset="-122"/>
              <a:ea typeface="黑体" panose="02010609060101010101" pitchFamily="2" charset="-122"/>
            </a:endParaRPr>
          </a:p>
        </p:txBody>
      </p:sp>
      <p:pic>
        <p:nvPicPr>
          <p:cNvPr id="1536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850" y="1314450"/>
            <a:ext cx="8683625" cy="5138738"/>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2"/>
          <p:cNvSpPr txBox="1">
            <a:spLocks noChangeArrowheads="1"/>
          </p:cNvSpPr>
          <p:nvPr/>
        </p:nvSpPr>
        <p:spPr bwMode="auto">
          <a:xfrm>
            <a:off x="457200" y="-26988"/>
            <a:ext cx="82296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latinLnBrk="1" hangingPunct="0">
              <a:spcBef>
                <a:spcPct val="0"/>
              </a:spcBef>
              <a:spcAft>
                <a:spcPct val="0"/>
              </a:spcAft>
              <a:defRPr kumimoji="1" sz="4000" b="1" cap="all">
                <a:solidFill>
                  <a:schemeClr val="bg1"/>
                </a:solidFill>
                <a:latin typeface="黑体" panose="02010609060101010101" pitchFamily="2" charset="-122"/>
                <a:ea typeface="黑体" panose="02010609060101010101" pitchFamily="2" charset="-122"/>
                <a:cs typeface="+mj-cs"/>
              </a:defRPr>
            </a:lvl1pPr>
            <a:lvl2pPr algn="ctr" rtl="0" eaLnBrk="0" fontAlgn="base" latinLnBrk="1" hangingPunct="0">
              <a:spcBef>
                <a:spcPct val="0"/>
              </a:spcBef>
              <a:spcAft>
                <a:spcPct val="0"/>
              </a:spcAft>
              <a:defRPr kumimoji="1" sz="4400" b="1">
                <a:solidFill>
                  <a:schemeClr val="bg1"/>
                </a:solidFill>
                <a:latin typeface="黑体" panose="02010609060101010101" pitchFamily="2" charset="-122"/>
                <a:ea typeface="黑体" panose="02010609060101010101" pitchFamily="2" charset="-122"/>
                <a:cs typeface="Tahoma" panose="020B0604030504040204" pitchFamily="34" charset="0"/>
              </a:defRPr>
            </a:lvl2pPr>
            <a:lvl3pPr algn="ctr" rtl="0" eaLnBrk="0" fontAlgn="base" latinLnBrk="1" hangingPunct="0">
              <a:spcBef>
                <a:spcPct val="0"/>
              </a:spcBef>
              <a:spcAft>
                <a:spcPct val="0"/>
              </a:spcAft>
              <a:defRPr kumimoji="1" sz="4400" b="1">
                <a:solidFill>
                  <a:schemeClr val="bg1"/>
                </a:solidFill>
                <a:latin typeface="黑体" panose="02010609060101010101" pitchFamily="2" charset="-122"/>
                <a:ea typeface="黑体" panose="02010609060101010101" pitchFamily="2" charset="-122"/>
                <a:cs typeface="Tahoma" panose="020B0604030504040204" pitchFamily="34" charset="0"/>
              </a:defRPr>
            </a:lvl3pPr>
            <a:lvl4pPr algn="ctr" rtl="0" eaLnBrk="0" fontAlgn="base" latinLnBrk="1" hangingPunct="0">
              <a:spcBef>
                <a:spcPct val="0"/>
              </a:spcBef>
              <a:spcAft>
                <a:spcPct val="0"/>
              </a:spcAft>
              <a:defRPr kumimoji="1" sz="4400" b="1">
                <a:solidFill>
                  <a:schemeClr val="bg1"/>
                </a:solidFill>
                <a:latin typeface="黑体" panose="02010609060101010101" pitchFamily="2" charset="-122"/>
                <a:ea typeface="黑体" panose="02010609060101010101" pitchFamily="2" charset="-122"/>
                <a:cs typeface="Tahoma" panose="020B0604030504040204" pitchFamily="34" charset="0"/>
              </a:defRPr>
            </a:lvl4pPr>
            <a:lvl5pPr algn="ctr" rtl="0" eaLnBrk="0" fontAlgn="base" latinLnBrk="1" hangingPunct="0">
              <a:spcBef>
                <a:spcPct val="0"/>
              </a:spcBef>
              <a:spcAft>
                <a:spcPct val="0"/>
              </a:spcAft>
              <a:defRPr kumimoji="1" sz="4400" b="1">
                <a:solidFill>
                  <a:schemeClr val="bg1"/>
                </a:solidFill>
                <a:latin typeface="黑体" panose="02010609060101010101" pitchFamily="2" charset="-122"/>
                <a:ea typeface="黑体" panose="02010609060101010101" pitchFamily="2" charset="-122"/>
                <a:cs typeface="Tahoma" panose="020B0604030504040204" pitchFamily="34" charset="0"/>
              </a:defRPr>
            </a:lvl5pPr>
            <a:lvl6pPr marL="457200" algn="ctr" rtl="0" fontAlgn="base" latinLnBrk="1">
              <a:spcBef>
                <a:spcPct val="0"/>
              </a:spcBef>
              <a:spcAft>
                <a:spcPct val="0"/>
              </a:spcAft>
              <a:defRPr kumimoji="1" sz="3600" b="1">
                <a:solidFill>
                  <a:schemeClr val="tx2"/>
                </a:solidFill>
                <a:latin typeface="굴림" pitchFamily="34" charset="-127"/>
                <a:ea typeface="굴림" pitchFamily="34" charset="-127"/>
                <a:cs typeface="Tahoma" panose="020B0604030504040204" pitchFamily="34" charset="0"/>
              </a:defRPr>
            </a:lvl6pPr>
            <a:lvl7pPr marL="914400" algn="ctr" rtl="0" fontAlgn="base" latinLnBrk="1">
              <a:spcBef>
                <a:spcPct val="0"/>
              </a:spcBef>
              <a:spcAft>
                <a:spcPct val="0"/>
              </a:spcAft>
              <a:defRPr kumimoji="1" sz="3600" b="1">
                <a:solidFill>
                  <a:schemeClr val="tx2"/>
                </a:solidFill>
                <a:latin typeface="굴림" pitchFamily="34" charset="-127"/>
                <a:ea typeface="굴림" pitchFamily="34" charset="-127"/>
                <a:cs typeface="Tahoma" panose="020B0604030504040204" pitchFamily="34" charset="0"/>
              </a:defRPr>
            </a:lvl7pPr>
            <a:lvl8pPr marL="1371600" algn="ctr" rtl="0" fontAlgn="base" latinLnBrk="1">
              <a:spcBef>
                <a:spcPct val="0"/>
              </a:spcBef>
              <a:spcAft>
                <a:spcPct val="0"/>
              </a:spcAft>
              <a:defRPr kumimoji="1" sz="3600" b="1">
                <a:solidFill>
                  <a:schemeClr val="tx2"/>
                </a:solidFill>
                <a:latin typeface="굴림" pitchFamily="34" charset="-127"/>
                <a:ea typeface="굴림" pitchFamily="34" charset="-127"/>
                <a:cs typeface="Tahoma" panose="020B0604030504040204" pitchFamily="34" charset="0"/>
              </a:defRPr>
            </a:lvl8pPr>
            <a:lvl9pPr marL="1828800" algn="ctr" rtl="0" fontAlgn="base" latinLnBrk="1">
              <a:spcBef>
                <a:spcPct val="0"/>
              </a:spcBef>
              <a:spcAft>
                <a:spcPct val="0"/>
              </a:spcAft>
              <a:defRPr kumimoji="1" sz="3600" b="1">
                <a:solidFill>
                  <a:schemeClr val="tx2"/>
                </a:solidFill>
                <a:latin typeface="굴림" pitchFamily="34" charset="-127"/>
                <a:ea typeface="굴림" pitchFamily="34" charset="-127"/>
                <a:cs typeface="Tahoma" panose="020B0604030504040204" pitchFamily="34" charset="0"/>
              </a:defRPr>
            </a:lvl9pPr>
          </a:lstStyle>
          <a:p>
            <a:pPr>
              <a:buFont typeface="Arial" panose="020B0604020202020204" pitchFamily="34" charset="0"/>
              <a:buNone/>
              <a:defRPr/>
            </a:pPr>
            <a:r>
              <a:rPr lang="zh-CN" altLang="en-US" dirty="0"/>
              <a:t>信息化社会存在的安全威胁</a:t>
            </a:r>
            <a:endParaRPr lang="zh-CN" altLang="en-US" dirty="0"/>
          </a:p>
        </p:txBody>
      </p:sp>
    </p:spTree>
  </p:cSld>
  <p:clrMapOvr>
    <a:masterClrMapping/>
  </p:clrMapOvr>
  <p:transition>
    <p:pull dir="ru"/>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457200" y="274638"/>
            <a:ext cx="8229600" cy="725487"/>
          </a:xfrm>
        </p:spPr>
        <p:txBody>
          <a:bodyPr/>
          <a:lstStyle/>
          <a:p>
            <a:r>
              <a:rPr lang="en-US" altLang="zh-CN">
                <a:latin typeface="黑体" panose="02010609060101010101" pitchFamily="2" charset="-122"/>
                <a:ea typeface="黑体" panose="02010609060101010101" pitchFamily="2" charset="-122"/>
              </a:rPr>
              <a:t>DNS</a:t>
            </a:r>
            <a:r>
              <a:rPr lang="zh-CN" altLang="en-US">
                <a:latin typeface="黑体" panose="02010609060101010101" pitchFamily="2" charset="-122"/>
                <a:ea typeface="黑体" panose="02010609060101010101" pitchFamily="2" charset="-122"/>
              </a:rPr>
              <a:t>劫持及</a:t>
            </a:r>
            <a:r>
              <a:rPr lang="en-US" altLang="zh-CN">
                <a:latin typeface="黑体" panose="02010609060101010101" pitchFamily="2" charset="-122"/>
                <a:ea typeface="黑体" panose="02010609060101010101" pitchFamily="2" charset="-122"/>
              </a:rPr>
              <a:t>DNS</a:t>
            </a:r>
            <a:r>
              <a:rPr lang="zh-CN" altLang="en-US">
                <a:latin typeface="黑体" panose="02010609060101010101" pitchFamily="2" charset="-122"/>
                <a:ea typeface="黑体" panose="02010609060101010101" pitchFamily="2" charset="-122"/>
              </a:rPr>
              <a:t>污染的原理</a:t>
            </a:r>
            <a:endParaRPr lang="zh-CN" altLang="en-US">
              <a:latin typeface="黑体" panose="02010609060101010101" pitchFamily="2" charset="-122"/>
              <a:ea typeface="黑体" panose="02010609060101010101" pitchFamily="2" charset="-122"/>
            </a:endParaRPr>
          </a:p>
        </p:txBody>
      </p:sp>
      <p:sp>
        <p:nvSpPr>
          <p:cNvPr id="117763" name="Rectangle 3"/>
          <p:cNvSpPr>
            <a:spLocks noGrp="1" noChangeArrowheads="1"/>
          </p:cNvSpPr>
          <p:nvPr>
            <p:ph idx="1"/>
          </p:nvPr>
        </p:nvSpPr>
        <p:spPr>
          <a:xfrm>
            <a:off x="457200" y="5084763"/>
            <a:ext cx="8229600" cy="1271587"/>
          </a:xfrm>
        </p:spPr>
        <p:txBody>
          <a:bodyPr/>
          <a:lstStyle/>
          <a:p>
            <a:r>
              <a:rPr lang="zh-CN" altLang="en-US" sz="2800">
                <a:latin typeface="黑体" panose="02010609060101010101" pitchFamily="2" charset="-122"/>
                <a:ea typeface="黑体" panose="02010609060101010101" pitchFamily="2" charset="-122"/>
              </a:rPr>
              <a:t>通常的</a:t>
            </a:r>
            <a:r>
              <a:rPr lang="en-US" altLang="zh-CN" sz="2800">
                <a:latin typeface="黑体" panose="02010609060101010101" pitchFamily="2" charset="-122"/>
                <a:ea typeface="黑体" panose="02010609060101010101" pitchFamily="2" charset="-122"/>
              </a:rPr>
              <a:t>DNS</a:t>
            </a:r>
            <a:r>
              <a:rPr lang="zh-CN" altLang="en-US" sz="2800">
                <a:latin typeface="黑体" panose="02010609060101010101" pitchFamily="2" charset="-122"/>
                <a:ea typeface="黑体" panose="02010609060101010101" pitchFamily="2" charset="-122"/>
              </a:rPr>
              <a:t>查询没有任何认证机制，而且</a:t>
            </a:r>
            <a:r>
              <a:rPr lang="en-US" altLang="zh-CN" sz="2800">
                <a:latin typeface="黑体" panose="02010609060101010101" pitchFamily="2" charset="-122"/>
                <a:ea typeface="黑体" panose="02010609060101010101" pitchFamily="2" charset="-122"/>
              </a:rPr>
              <a:t>DNS</a:t>
            </a:r>
            <a:r>
              <a:rPr lang="zh-CN" altLang="en-US" sz="2800">
                <a:latin typeface="黑体" panose="02010609060101010101" pitchFamily="2" charset="-122"/>
                <a:ea typeface="黑体" panose="02010609060101010101" pitchFamily="2" charset="-122"/>
              </a:rPr>
              <a:t>查询通常基于的</a:t>
            </a:r>
            <a:r>
              <a:rPr lang="en-US" altLang="zh-CN" sz="2800">
                <a:latin typeface="黑体" panose="02010609060101010101" pitchFamily="2" charset="-122"/>
                <a:ea typeface="黑体" panose="02010609060101010101" pitchFamily="2" charset="-122"/>
              </a:rPr>
              <a:t>UDP</a:t>
            </a:r>
            <a:r>
              <a:rPr lang="zh-CN" altLang="en-US" sz="2800">
                <a:latin typeface="黑体" panose="02010609060101010101" pitchFamily="2" charset="-122"/>
                <a:ea typeface="黑体" panose="02010609060101010101" pitchFamily="2" charset="-122"/>
              </a:rPr>
              <a:t>是无连接不可靠的协议，因此</a:t>
            </a:r>
            <a:r>
              <a:rPr lang="en-US" altLang="zh-CN" sz="2800">
                <a:latin typeface="黑体" panose="02010609060101010101" pitchFamily="2" charset="-122"/>
                <a:ea typeface="黑体" panose="02010609060101010101" pitchFamily="2" charset="-122"/>
              </a:rPr>
              <a:t>DNS</a:t>
            </a:r>
            <a:r>
              <a:rPr lang="zh-CN" altLang="en-US" sz="2800">
                <a:latin typeface="黑体" panose="02010609060101010101" pitchFamily="2" charset="-122"/>
                <a:ea typeface="黑体" panose="02010609060101010101" pitchFamily="2" charset="-122"/>
              </a:rPr>
              <a:t>报文非常容易被篡改和伪造</a:t>
            </a:r>
            <a:endParaRPr lang="zh-CN" altLang="zh-CN" sz="2800">
              <a:latin typeface="黑体" panose="02010609060101010101" pitchFamily="2" charset="-122"/>
              <a:ea typeface="黑体" panose="02010609060101010101" pitchFamily="2" charset="-122"/>
            </a:endParaRPr>
          </a:p>
        </p:txBody>
      </p:sp>
      <p:pic>
        <p:nvPicPr>
          <p:cNvPr id="117764" name="Picture 4"/>
          <p:cNvPicPr>
            <a:picLocks noChangeAspect="1" noChangeArrowheads="1"/>
          </p:cNvPicPr>
          <p:nvPr/>
        </p:nvPicPr>
        <p:blipFill>
          <a:blip r:embed="rId1">
            <a:extLst>
              <a:ext uri="{28A0092B-C50C-407E-A947-70E740481C1C}">
                <a14:useLocalDpi xmlns:a14="http://schemas.microsoft.com/office/drawing/2010/main" val="0"/>
              </a:ext>
            </a:extLst>
          </a:blip>
          <a:srcRect l="10776" r="7341" b="24127"/>
          <a:stretch>
            <a:fillRect/>
          </a:stretch>
        </p:blipFill>
        <p:spPr bwMode="auto">
          <a:xfrm>
            <a:off x="1692275" y="1484313"/>
            <a:ext cx="5472113"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5" name="动作按钮: 后退或前一项 4">
            <a:hlinkClick r:id="rId2" action="ppaction://hlinksldjump" highlightClick="1"/>
          </p:cNvPr>
          <p:cNvSpPr>
            <a:spLocks noChangeArrowheads="1"/>
          </p:cNvSpPr>
          <p:nvPr/>
        </p:nvSpPr>
        <p:spPr bwMode="auto">
          <a:xfrm>
            <a:off x="8243888" y="6308725"/>
            <a:ext cx="576262" cy="360363"/>
          </a:xfrm>
          <a:prstGeom prst="actionButtonBackPrevious">
            <a:avLst/>
          </a:prstGeom>
          <a:solidFill>
            <a:schemeClr val="accent1"/>
          </a:solidFill>
          <a:ln w="12700">
            <a:solidFill>
              <a:schemeClr val="tx1"/>
            </a:solidFill>
            <a:round/>
            <a:tailEnd type="none" w="med" len="sm"/>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sz="1000">
              <a:latin typeface="Gulim" pitchFamily="34" charset="-127"/>
            </a:endParaRPr>
          </a:p>
        </p:txBody>
      </p:sp>
    </p:spTree>
  </p:cSld>
  <p:clrMapOvr>
    <a:masterClrMapping/>
  </p:clrMapOvr>
  <p:transition>
    <p:pull dir="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txBox="1">
            <a:spLocks noChangeArrowheads="1"/>
          </p:cNvSpPr>
          <p:nvPr/>
        </p:nvSpPr>
        <p:spPr bwMode="auto">
          <a:xfrm>
            <a:off x="0" y="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3600" b="1">
                <a:solidFill>
                  <a:schemeClr val="bg1"/>
                </a:solidFill>
                <a:latin typeface="Times New Roman" panose="02020603050405020304" pitchFamily="18" charset="0"/>
                <a:ea typeface="黑体" panose="02010609060101010101" pitchFamily="2" charset="-122"/>
              </a:rPr>
              <a:t>1.6</a:t>
            </a:r>
            <a:r>
              <a:rPr lang="en-US" altLang="zh-CN" sz="3600" b="1">
                <a:solidFill>
                  <a:schemeClr val="bg1"/>
                </a:solidFill>
                <a:latin typeface="黑体" panose="02010609060101010101" pitchFamily="2" charset="-122"/>
                <a:ea typeface="黑体" panose="02010609060101010101" pitchFamily="2" charset="-122"/>
              </a:rPr>
              <a:t> </a:t>
            </a:r>
            <a:r>
              <a:rPr lang="zh-CN" altLang="en-US" sz="3600" b="1">
                <a:solidFill>
                  <a:schemeClr val="bg1"/>
                </a:solidFill>
                <a:latin typeface="黑体" panose="02010609060101010101" pitchFamily="2" charset="-122"/>
                <a:ea typeface="黑体" panose="02010609060101010101" pitchFamily="2" charset="-122"/>
              </a:rPr>
              <a:t>网络攻击的常见形式</a:t>
            </a:r>
            <a:r>
              <a:rPr lang="en-US" altLang="zh-CN" sz="3600" b="1">
                <a:solidFill>
                  <a:schemeClr val="bg1"/>
                </a:solidFill>
                <a:latin typeface="黑体" panose="02010609060101010101" pitchFamily="2" charset="-122"/>
                <a:ea typeface="黑体" panose="02010609060101010101" pitchFamily="2" charset="-122"/>
              </a:rPr>
              <a:t>—</a:t>
            </a:r>
            <a:r>
              <a:rPr lang="zh-CN" altLang="en-US" sz="3200" b="1">
                <a:solidFill>
                  <a:schemeClr val="bg1"/>
                </a:solidFill>
                <a:latin typeface="黑体" panose="02010609060101010101" pitchFamily="2" charset="-122"/>
                <a:ea typeface="黑体" panose="02010609060101010101" pitchFamily="2" charset="-122"/>
              </a:rPr>
              <a:t>缺陷和后门攻击</a:t>
            </a:r>
            <a:endParaRPr lang="zh-CN" altLang="en-US" sz="3200" b="1">
              <a:solidFill>
                <a:schemeClr val="bg1"/>
              </a:solidFill>
              <a:latin typeface="黑体" panose="02010609060101010101" pitchFamily="2" charset="-122"/>
              <a:ea typeface="黑体" panose="02010609060101010101" pitchFamily="2" charset="-122"/>
            </a:endParaRPr>
          </a:p>
        </p:txBody>
      </p:sp>
      <p:pic>
        <p:nvPicPr>
          <p:cNvPr id="115714" name="Picture 2" descr="http://www.webasp.net/article/uploadfile/200507/200574172659647.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72250" y="4922838"/>
            <a:ext cx="2389188"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6" name="Picture 4" descr="http://baike.steelhome.cn/uploads/200907/12471927723hhQLQ8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4275" y="1285875"/>
            <a:ext cx="2665413"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6"/>
          <p:cNvGrpSpPr/>
          <p:nvPr/>
        </p:nvGrpSpPr>
        <p:grpSpPr bwMode="auto">
          <a:xfrm>
            <a:off x="142875" y="3278188"/>
            <a:ext cx="5429250" cy="508000"/>
            <a:chOff x="483262" y="1257300"/>
            <a:chExt cx="5352839" cy="508000"/>
          </a:xfrm>
        </p:grpSpPr>
        <p:sp>
          <p:nvSpPr>
            <p:cNvPr id="128023" name="AutoShape 6"/>
            <p:cNvSpPr>
              <a:spLocks noChangeArrowheads="1"/>
            </p:cNvSpPr>
            <p:nvPr/>
          </p:nvSpPr>
          <p:spPr bwMode="auto">
            <a:xfrm>
              <a:off x="847858" y="1257300"/>
              <a:ext cx="4988243" cy="508000"/>
            </a:xfrm>
            <a:prstGeom prst="roundRect">
              <a:avLst>
                <a:gd name="adj" fmla="val 50000"/>
              </a:avLst>
            </a:prstGeom>
            <a:gradFill rotWithShape="1">
              <a:gsLst>
                <a:gs pos="0">
                  <a:srgbClr val="FFFFFF"/>
                </a:gs>
                <a:gs pos="100000">
                  <a:srgbClr val="B7E7FF"/>
                </a:gs>
              </a:gsLst>
              <a:lin ang="0" scaled="1"/>
            </a:gradFill>
            <a:ln w="28575">
              <a:solidFill>
                <a:srgbClr val="B2B2B2"/>
              </a:solidFill>
              <a:round/>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2400">
                  <a:solidFill>
                    <a:srgbClr val="002060"/>
                  </a:solidFill>
                  <a:latin typeface="Times New Roman" panose="02020603050405020304" pitchFamily="18" charset="0"/>
                  <a:ea typeface="黑体" panose="02010609060101010101" pitchFamily="2" charset="-122"/>
                </a:rPr>
                <a:t>缓冲器溢出（堆栈粉碎）攻击</a:t>
              </a:r>
              <a:endParaRPr lang="zh-CN" altLang="en-US" sz="2400">
                <a:solidFill>
                  <a:srgbClr val="002060"/>
                </a:solidFill>
                <a:latin typeface="Times New Roman" panose="02020603050405020304" pitchFamily="18" charset="0"/>
                <a:ea typeface="黑体" panose="02010609060101010101" pitchFamily="2" charset="-122"/>
              </a:endParaRPr>
            </a:p>
          </p:txBody>
        </p:sp>
        <p:grpSp>
          <p:nvGrpSpPr>
            <p:cNvPr id="128024" name="Group 45"/>
            <p:cNvGrpSpPr/>
            <p:nvPr/>
          </p:nvGrpSpPr>
          <p:grpSpPr bwMode="auto">
            <a:xfrm>
              <a:off x="483262" y="1343712"/>
              <a:ext cx="481542" cy="386666"/>
              <a:chOff x="2078" y="1656"/>
              <a:chExt cx="1615" cy="1639"/>
            </a:xfrm>
          </p:grpSpPr>
          <p:sp>
            <p:nvSpPr>
              <p:cNvPr id="128025" name="Oval 46"/>
              <p:cNvSpPr>
                <a:spLocks noChangeArrowheads="1"/>
              </p:cNvSpPr>
              <p:nvPr/>
            </p:nvSpPr>
            <p:spPr bwMode="auto">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1600">
                  <a:solidFill>
                    <a:srgbClr val="002060"/>
                  </a:solidFill>
                  <a:latin typeface="Times New Roman" panose="02020603050405020304" pitchFamily="18" charset="0"/>
                  <a:ea typeface="黑体" panose="02010609060101010101" pitchFamily="2" charset="-122"/>
                </a:endParaRPr>
              </a:p>
            </p:txBody>
          </p:sp>
          <p:sp>
            <p:nvSpPr>
              <p:cNvPr id="128026" name="Oval 47"/>
              <p:cNvSpPr>
                <a:spLocks noChangeArrowheads="1"/>
              </p:cNvSpPr>
              <p:nvPr/>
            </p:nvSpPr>
            <p:spPr bwMode="auto">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1600">
                  <a:solidFill>
                    <a:srgbClr val="002060"/>
                  </a:solidFill>
                  <a:latin typeface="Times New Roman" panose="02020603050405020304" pitchFamily="18" charset="0"/>
                  <a:ea typeface="黑体" panose="02010609060101010101" pitchFamily="2" charset="-122"/>
                </a:endParaRPr>
              </a:p>
            </p:txBody>
          </p:sp>
          <p:sp>
            <p:nvSpPr>
              <p:cNvPr id="128027" name="Oval 49"/>
              <p:cNvSpPr>
                <a:spLocks noChangeArrowheads="1"/>
              </p:cNvSpPr>
              <p:nvPr/>
            </p:nvSpPr>
            <p:spPr bwMode="auto">
              <a:xfrm>
                <a:off x="2128" y="1656"/>
                <a:ext cx="1181" cy="1511"/>
              </a:xfrm>
              <a:prstGeom prst="ellipse">
                <a:avLst/>
              </a:prstGeom>
              <a:gradFill rotWithShape="1">
                <a:gsLst>
                  <a:gs pos="0">
                    <a:srgbClr val="A07400"/>
                  </a:gs>
                  <a:gs pos="50000">
                    <a:srgbClr val="E6A900"/>
                  </a:gs>
                  <a:gs pos="100000">
                    <a:srgbClr val="FFCA00"/>
                  </a:gs>
                </a:gsLst>
                <a:lin ang="5400000" scaled="1"/>
              </a:gradFill>
              <a:ln>
                <a:noFill/>
              </a:ln>
              <a:extLst>
                <a:ext uri="{91240B29-F687-4F45-9708-019B960494DF}">
                  <a14:hiddenLine xmlns:a14="http://schemas.microsoft.com/office/drawing/2010/main" w="38100">
                    <a:solidFill>
                      <a:srgbClr val="000000"/>
                    </a:solidFill>
                    <a:round/>
                  </a14:hiddenLine>
                </a:ext>
              </a:extLst>
            </p:spPr>
            <p:txBody>
              <a:bodyPr anchor="ct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1600">
                  <a:solidFill>
                    <a:srgbClr val="002060"/>
                  </a:solidFill>
                  <a:latin typeface="Times New Roman" panose="02020603050405020304" pitchFamily="18" charset="0"/>
                  <a:ea typeface="黑体" panose="02010609060101010101" pitchFamily="2" charset="-122"/>
                </a:endParaRPr>
              </a:p>
            </p:txBody>
          </p:sp>
        </p:grpSp>
      </p:grpSp>
      <p:grpSp>
        <p:nvGrpSpPr>
          <p:cNvPr id="4" name="组合 13"/>
          <p:cNvGrpSpPr/>
          <p:nvPr/>
        </p:nvGrpSpPr>
        <p:grpSpPr bwMode="auto">
          <a:xfrm>
            <a:off x="142875" y="1285875"/>
            <a:ext cx="3000375" cy="642938"/>
            <a:chOff x="483262" y="1257300"/>
            <a:chExt cx="2958148" cy="642942"/>
          </a:xfrm>
        </p:grpSpPr>
        <p:sp>
          <p:nvSpPr>
            <p:cNvPr id="128018" name="AutoShape 6"/>
            <p:cNvSpPr>
              <a:spLocks noChangeArrowheads="1"/>
            </p:cNvSpPr>
            <p:nvPr/>
          </p:nvSpPr>
          <p:spPr bwMode="auto">
            <a:xfrm>
              <a:off x="847858" y="1257300"/>
              <a:ext cx="2593552" cy="642942"/>
            </a:xfrm>
            <a:prstGeom prst="roundRect">
              <a:avLst>
                <a:gd name="adj" fmla="val 50000"/>
              </a:avLst>
            </a:prstGeom>
            <a:gradFill rotWithShape="1">
              <a:gsLst>
                <a:gs pos="0">
                  <a:srgbClr val="FFFFFF"/>
                </a:gs>
                <a:gs pos="100000">
                  <a:srgbClr val="B7E7FF"/>
                </a:gs>
              </a:gsLst>
              <a:lin ang="0" scaled="1"/>
            </a:gradFill>
            <a:ln w="28575">
              <a:solidFill>
                <a:srgbClr val="B2B2B2"/>
              </a:solidFill>
              <a:round/>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2400">
                  <a:solidFill>
                    <a:srgbClr val="002060"/>
                  </a:solidFill>
                  <a:latin typeface="Times New Roman" panose="02020603050405020304" pitchFamily="18" charset="0"/>
                  <a:ea typeface="黑体" panose="02010609060101010101" pitchFamily="2" charset="-122"/>
                </a:rPr>
                <a:t>网络蠕虫传播</a:t>
              </a:r>
              <a:endParaRPr lang="zh-CN" altLang="en-US" sz="2400">
                <a:solidFill>
                  <a:srgbClr val="002060"/>
                </a:solidFill>
                <a:latin typeface="Times New Roman" panose="02020603050405020304" pitchFamily="18" charset="0"/>
                <a:ea typeface="黑体" panose="02010609060101010101" pitchFamily="2" charset="-122"/>
              </a:endParaRPr>
            </a:p>
          </p:txBody>
        </p:sp>
        <p:grpSp>
          <p:nvGrpSpPr>
            <p:cNvPr id="128019" name="Group 45"/>
            <p:cNvGrpSpPr/>
            <p:nvPr/>
          </p:nvGrpSpPr>
          <p:grpSpPr bwMode="auto">
            <a:xfrm>
              <a:off x="483262" y="1343712"/>
              <a:ext cx="481542" cy="386666"/>
              <a:chOff x="2078" y="1656"/>
              <a:chExt cx="1615" cy="1639"/>
            </a:xfrm>
          </p:grpSpPr>
          <p:sp>
            <p:nvSpPr>
              <p:cNvPr id="128020" name="Oval 46"/>
              <p:cNvSpPr>
                <a:spLocks noChangeArrowheads="1"/>
              </p:cNvSpPr>
              <p:nvPr/>
            </p:nvSpPr>
            <p:spPr bwMode="auto">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1600">
                  <a:solidFill>
                    <a:srgbClr val="002060"/>
                  </a:solidFill>
                  <a:latin typeface="Times New Roman" panose="02020603050405020304" pitchFamily="18" charset="0"/>
                  <a:ea typeface="黑体" panose="02010609060101010101" pitchFamily="2" charset="-122"/>
                </a:endParaRPr>
              </a:p>
            </p:txBody>
          </p:sp>
          <p:sp>
            <p:nvSpPr>
              <p:cNvPr id="128021" name="Oval 47"/>
              <p:cNvSpPr>
                <a:spLocks noChangeArrowheads="1"/>
              </p:cNvSpPr>
              <p:nvPr/>
            </p:nvSpPr>
            <p:spPr bwMode="auto">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1600">
                  <a:solidFill>
                    <a:srgbClr val="002060"/>
                  </a:solidFill>
                  <a:latin typeface="Times New Roman" panose="02020603050405020304" pitchFamily="18" charset="0"/>
                  <a:ea typeface="黑体" panose="02010609060101010101" pitchFamily="2" charset="-122"/>
                </a:endParaRPr>
              </a:p>
            </p:txBody>
          </p:sp>
          <p:sp>
            <p:nvSpPr>
              <p:cNvPr id="128022" name="Oval 49"/>
              <p:cNvSpPr>
                <a:spLocks noChangeArrowheads="1"/>
              </p:cNvSpPr>
              <p:nvPr/>
            </p:nvSpPr>
            <p:spPr bwMode="auto">
              <a:xfrm>
                <a:off x="2128" y="1656"/>
                <a:ext cx="1181" cy="1511"/>
              </a:xfrm>
              <a:prstGeom prst="ellipse">
                <a:avLst/>
              </a:prstGeom>
              <a:gradFill rotWithShape="1">
                <a:gsLst>
                  <a:gs pos="0">
                    <a:srgbClr val="000000"/>
                  </a:gs>
                  <a:gs pos="100000">
                    <a:srgbClr val="E35E23"/>
                  </a:gs>
                </a:gsLst>
                <a:lin ang="2700000" scaled="1"/>
              </a:gradFill>
              <a:ln>
                <a:noFill/>
              </a:ln>
              <a:extLst>
                <a:ext uri="{91240B29-F687-4F45-9708-019B960494DF}">
                  <a14:hiddenLine xmlns:a14="http://schemas.microsoft.com/office/drawing/2010/main" w="38100">
                    <a:solidFill>
                      <a:srgbClr val="000000"/>
                    </a:solidFill>
                    <a:round/>
                  </a14:hiddenLine>
                </a:ext>
              </a:extLst>
            </p:spPr>
            <p:txBody>
              <a:bodyPr anchor="ct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1600">
                  <a:solidFill>
                    <a:srgbClr val="002060"/>
                  </a:solidFill>
                  <a:latin typeface="Times New Roman" panose="02020603050405020304" pitchFamily="18" charset="0"/>
                  <a:ea typeface="黑体" panose="02010609060101010101" pitchFamily="2" charset="-122"/>
                </a:endParaRPr>
              </a:p>
            </p:txBody>
          </p:sp>
        </p:grpSp>
      </p:grpSp>
      <p:sp>
        <p:nvSpPr>
          <p:cNvPr id="20" name="Rectangle 3"/>
          <p:cNvSpPr txBox="1">
            <a:spLocks noChangeArrowheads="1"/>
          </p:cNvSpPr>
          <p:nvPr/>
        </p:nvSpPr>
        <p:spPr bwMode="auto">
          <a:xfrm>
            <a:off x="142875" y="2071688"/>
            <a:ext cx="8858250" cy="1143000"/>
          </a:xfrm>
          <a:prstGeom prst="rect">
            <a:avLst/>
          </a:prstGeom>
          <a:noFill/>
          <a:ln w="9525">
            <a:noFill/>
            <a:miter lim="800000"/>
          </a:ln>
        </p:spPr>
        <p:txBody>
          <a:bodyPr/>
          <a:lstStyle/>
          <a:p>
            <a:pPr marL="889000" lvl="1" indent="-440055" latinLnBrk="1">
              <a:spcBef>
                <a:spcPts val="700"/>
              </a:spcBef>
              <a:buClr>
                <a:srgbClr val="6699FF"/>
              </a:buClr>
              <a:buFontTx/>
              <a:buBlip>
                <a:blip r:embed="rId3"/>
              </a:buBlip>
              <a:defRPr/>
            </a:pPr>
            <a:r>
              <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方式之一是向守护程序发送新的代码</a:t>
            </a:r>
            <a:endPar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endParaRPr>
          </a:p>
          <a:p>
            <a:pPr marL="889000" lvl="1" indent="-440055" latinLnBrk="1">
              <a:spcBef>
                <a:spcPts val="700"/>
              </a:spcBef>
              <a:buClr>
                <a:srgbClr val="6699FF"/>
              </a:buClr>
              <a:buFontTx/>
              <a:buBlip>
                <a:blip r:embed="rId3"/>
              </a:buBlip>
              <a:defRPr/>
            </a:pPr>
            <a:r>
              <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蠕虫向“读”缓冲区内注入大量的数据</a:t>
            </a:r>
            <a:endPar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endParaRPr>
          </a:p>
        </p:txBody>
      </p:sp>
      <p:sp>
        <p:nvSpPr>
          <p:cNvPr id="21" name="Rectangle 3"/>
          <p:cNvSpPr txBox="1">
            <a:spLocks noChangeArrowheads="1"/>
          </p:cNvSpPr>
          <p:nvPr/>
        </p:nvSpPr>
        <p:spPr bwMode="auto">
          <a:xfrm>
            <a:off x="142875" y="3857625"/>
            <a:ext cx="8858250" cy="857250"/>
          </a:xfrm>
          <a:prstGeom prst="rect">
            <a:avLst/>
          </a:prstGeom>
          <a:noFill/>
          <a:ln w="9525">
            <a:noFill/>
            <a:miter lim="800000"/>
          </a:ln>
        </p:spPr>
        <p:txBody>
          <a:bodyPr/>
          <a:lstStyle/>
          <a:p>
            <a:pPr marL="889000" lvl="1" indent="-440055" latinLnBrk="1">
              <a:spcBef>
                <a:spcPts val="700"/>
              </a:spcBef>
              <a:buClr>
                <a:srgbClr val="6699FF"/>
              </a:buClr>
              <a:buFontTx/>
              <a:buBlip>
                <a:blip r:embed="rId3"/>
              </a:buBlip>
              <a:defRPr/>
            </a:pPr>
            <a:r>
              <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一种扰乱程序的攻击方法</a:t>
            </a:r>
            <a:endPar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endParaRPr>
          </a:p>
          <a:p>
            <a:pPr marL="889000" lvl="1" indent="-440055" latinLnBrk="1">
              <a:spcBef>
                <a:spcPts val="700"/>
              </a:spcBef>
              <a:buClr>
                <a:srgbClr val="6699FF"/>
              </a:buClr>
              <a:buFontTx/>
              <a:buBlip>
                <a:blip r:embed="rId3"/>
              </a:buBlip>
              <a:defRPr/>
            </a:pPr>
            <a:r>
              <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通过改进设计或者避免在堆栈上执行代码消除此缺陷</a:t>
            </a:r>
            <a:endPar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endParaRPr>
          </a:p>
        </p:txBody>
      </p:sp>
      <p:grpSp>
        <p:nvGrpSpPr>
          <p:cNvPr id="7" name="组合 21"/>
          <p:cNvGrpSpPr/>
          <p:nvPr/>
        </p:nvGrpSpPr>
        <p:grpSpPr bwMode="auto">
          <a:xfrm>
            <a:off x="142875" y="5072063"/>
            <a:ext cx="1428750" cy="571500"/>
            <a:chOff x="483262" y="1257300"/>
            <a:chExt cx="1408642" cy="571504"/>
          </a:xfrm>
        </p:grpSpPr>
        <p:sp>
          <p:nvSpPr>
            <p:cNvPr id="128011" name="AutoShape 6"/>
            <p:cNvSpPr>
              <a:spLocks noChangeArrowheads="1"/>
            </p:cNvSpPr>
            <p:nvPr/>
          </p:nvSpPr>
          <p:spPr bwMode="auto">
            <a:xfrm>
              <a:off x="847858" y="1257300"/>
              <a:ext cx="1044046" cy="571504"/>
            </a:xfrm>
            <a:prstGeom prst="roundRect">
              <a:avLst>
                <a:gd name="adj" fmla="val 50000"/>
              </a:avLst>
            </a:prstGeom>
            <a:gradFill rotWithShape="1">
              <a:gsLst>
                <a:gs pos="0">
                  <a:srgbClr val="FFFFFF"/>
                </a:gs>
                <a:gs pos="100000">
                  <a:srgbClr val="B7E7FF"/>
                </a:gs>
              </a:gsLst>
              <a:lin ang="0" scaled="1"/>
            </a:gradFill>
            <a:ln w="28575">
              <a:solidFill>
                <a:srgbClr val="B2B2B2"/>
              </a:solidFill>
              <a:round/>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2400">
                  <a:solidFill>
                    <a:srgbClr val="002060"/>
                  </a:solidFill>
                  <a:latin typeface="Times New Roman" panose="02020603050405020304" pitchFamily="18" charset="0"/>
                  <a:ea typeface="黑体" panose="02010609060101010101" pitchFamily="2" charset="-122"/>
                </a:rPr>
                <a:t>缺陷</a:t>
              </a:r>
              <a:endParaRPr lang="zh-CN" altLang="en-US" sz="2400">
                <a:solidFill>
                  <a:srgbClr val="002060"/>
                </a:solidFill>
                <a:latin typeface="Times New Roman" panose="02020603050405020304" pitchFamily="18" charset="0"/>
                <a:ea typeface="黑体" panose="02010609060101010101" pitchFamily="2" charset="-122"/>
              </a:endParaRPr>
            </a:p>
          </p:txBody>
        </p:sp>
        <p:grpSp>
          <p:nvGrpSpPr>
            <p:cNvPr id="128012" name="Group 45"/>
            <p:cNvGrpSpPr/>
            <p:nvPr/>
          </p:nvGrpSpPr>
          <p:grpSpPr bwMode="auto">
            <a:xfrm>
              <a:off x="483262" y="1343712"/>
              <a:ext cx="481542" cy="386666"/>
              <a:chOff x="2078" y="1656"/>
              <a:chExt cx="1615" cy="1639"/>
            </a:xfrm>
          </p:grpSpPr>
          <p:sp>
            <p:nvSpPr>
              <p:cNvPr id="128013" name="Oval 46"/>
              <p:cNvSpPr>
                <a:spLocks noChangeArrowheads="1"/>
              </p:cNvSpPr>
              <p:nvPr/>
            </p:nvSpPr>
            <p:spPr bwMode="auto">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1600">
                  <a:solidFill>
                    <a:srgbClr val="002060"/>
                  </a:solidFill>
                  <a:latin typeface="Times New Roman" panose="02020603050405020304" pitchFamily="18" charset="0"/>
                  <a:ea typeface="黑体" panose="02010609060101010101" pitchFamily="2" charset="-122"/>
                </a:endParaRPr>
              </a:p>
            </p:txBody>
          </p:sp>
          <p:sp>
            <p:nvSpPr>
              <p:cNvPr id="128014" name="Oval 47"/>
              <p:cNvSpPr>
                <a:spLocks noChangeArrowheads="1"/>
              </p:cNvSpPr>
              <p:nvPr/>
            </p:nvSpPr>
            <p:spPr bwMode="auto">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sz="1600">
                  <a:solidFill>
                    <a:srgbClr val="002060"/>
                  </a:solidFill>
                  <a:latin typeface="Times New Roman" panose="02020603050405020304" pitchFamily="18" charset="0"/>
                  <a:ea typeface="黑体" panose="02010609060101010101" pitchFamily="2" charset="-122"/>
                </a:endParaRPr>
              </a:p>
            </p:txBody>
          </p:sp>
          <p:sp>
            <p:nvSpPr>
              <p:cNvPr id="27" name="Oval 49"/>
              <p:cNvSpPr>
                <a:spLocks noChangeArrowheads="1"/>
              </p:cNvSpPr>
              <p:nvPr/>
            </p:nvSpPr>
            <p:spPr bwMode="gray">
              <a:xfrm>
                <a:off x="2128" y="1656"/>
                <a:ext cx="1181" cy="1511"/>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path path="circle">
                  <a:fillToRect r="100000" b="100000"/>
                </a:path>
                <a:tileRect l="-100000" t="-100000"/>
              </a:gradFill>
              <a:ln w="38100" algn="ctr">
                <a:noFill/>
                <a:round/>
              </a:ln>
            </p:spPr>
            <p:txBody>
              <a:bodyPr anchor="ctr">
                <a:spAutoFit/>
              </a:bodyPr>
              <a:lstStyle/>
              <a:p>
                <a:pPr eaLnBrk="1" fontAlgn="auto" hangingPunct="1">
                  <a:spcBef>
                    <a:spcPts val="0"/>
                  </a:spcBef>
                  <a:spcAft>
                    <a:spcPts val="0"/>
                  </a:spcAft>
                  <a:defRPr/>
                </a:pPr>
                <a:endParaRPr lang="zh-CN" altLang="en-US" sz="1600">
                  <a:solidFill>
                    <a:srgbClr val="002060"/>
                  </a:solidFill>
                  <a:latin typeface="Times New Roman" panose="02020603050405020304" pitchFamily="18" charset="0"/>
                  <a:ea typeface="黑体" panose="02010609060101010101" pitchFamily="2" charset="-122"/>
                </a:endParaRPr>
              </a:p>
            </p:txBody>
          </p:sp>
        </p:grpSp>
      </p:grpSp>
      <p:sp>
        <p:nvSpPr>
          <p:cNvPr id="28" name="Rectangle 3"/>
          <p:cNvSpPr txBox="1">
            <a:spLocks noChangeArrowheads="1"/>
          </p:cNvSpPr>
          <p:nvPr/>
        </p:nvSpPr>
        <p:spPr bwMode="auto">
          <a:xfrm>
            <a:off x="142875" y="5786438"/>
            <a:ext cx="8858250" cy="1143000"/>
          </a:xfrm>
          <a:prstGeom prst="rect">
            <a:avLst/>
          </a:prstGeom>
          <a:noFill/>
          <a:ln w="9525">
            <a:noFill/>
            <a:miter lim="800000"/>
          </a:ln>
        </p:spPr>
        <p:txBody>
          <a:bodyPr/>
          <a:lstStyle/>
          <a:p>
            <a:pPr marL="889000" lvl="1" indent="-440055" latinLnBrk="1">
              <a:spcBef>
                <a:spcPts val="700"/>
              </a:spcBef>
              <a:buClr>
                <a:srgbClr val="6699FF"/>
              </a:buClr>
              <a:buFontTx/>
              <a:buBlip>
                <a:blip r:embed="rId3"/>
              </a:buBlip>
              <a:defRPr/>
            </a:pPr>
            <a:r>
              <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指程序中某些代码不能满足特定需求</a:t>
            </a:r>
            <a:endPar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endParaRPr>
          </a:p>
          <a:p>
            <a:pPr marL="889000" lvl="1" indent="-440055" latinLnBrk="1">
              <a:spcBef>
                <a:spcPts val="700"/>
              </a:spcBef>
              <a:buClr>
                <a:srgbClr val="6699FF"/>
              </a:buClr>
              <a:buFontTx/>
              <a:buBlip>
                <a:blip r:embed="rId3"/>
              </a:buBlip>
              <a:defRPr/>
            </a:pPr>
            <a:r>
              <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采取相应的步骤，降低缺陷发生的可能性</a:t>
            </a:r>
            <a:endPar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ppt_w/2"/>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ppt_w</p:attrName>
                                        </p:attrNameLst>
                                      </p:cBhvr>
                                      <p:tavLst>
                                        <p:tav tm="0">
                                          <p:val>
                                            <p:fltVal val="0"/>
                                          </p:val>
                                        </p:tav>
                                        <p:tav tm="100000">
                                          <p:val>
                                            <p:strVal val="#ppt_w"/>
                                          </p:val>
                                        </p:tav>
                                      </p:tavLst>
                                    </p:anim>
                                    <p:anim calcmode="lin" valueType="num">
                                      <p:cBhvr>
                                        <p:cTn id="10" dur="500" fill="hold"/>
                                        <p:tgtEl>
                                          <p:spTgt spid="4"/>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8" presetClass="entr" presetSubtype="6"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strips(downRight)">
                                      <p:cBhvr>
                                        <p:cTn id="14" dur="500"/>
                                        <p:tgtEl>
                                          <p:spTgt spid="20"/>
                                        </p:tgtEl>
                                      </p:cBhvr>
                                    </p:animEffect>
                                  </p:childTnLst>
                                </p:cTn>
                              </p:par>
                            </p:childTnLst>
                          </p:cTn>
                        </p:par>
                        <p:par>
                          <p:cTn id="15" fill="hold">
                            <p:stCondLst>
                              <p:cond delay="1000"/>
                            </p:stCondLst>
                            <p:childTnLst>
                              <p:par>
                                <p:cTn id="16" presetID="17"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ppt_x</p:attrName>
                                        </p:attrNameLst>
                                      </p:cBhvr>
                                      <p:tavLst>
                                        <p:tav tm="0">
                                          <p:val>
                                            <p:strVal val="#ppt_x-#ppt_w/2"/>
                                          </p:val>
                                        </p:tav>
                                        <p:tav tm="100000">
                                          <p:val>
                                            <p:strVal val="#ppt_x"/>
                                          </p:val>
                                        </p:tav>
                                      </p:tavLst>
                                    </p:anim>
                                    <p:anim calcmode="lin" valueType="num">
                                      <p:cBhvr>
                                        <p:cTn id="19" dur="500" fill="hold"/>
                                        <p:tgtEl>
                                          <p:spTgt spid="2"/>
                                        </p:tgtEl>
                                        <p:attrNameLst>
                                          <p:attrName>ppt_y</p:attrName>
                                        </p:attrNameLst>
                                      </p:cBhvr>
                                      <p:tavLst>
                                        <p:tav tm="0">
                                          <p:val>
                                            <p:strVal val="#ppt_y"/>
                                          </p:val>
                                        </p:tav>
                                        <p:tav tm="100000">
                                          <p:val>
                                            <p:strVal val="#ppt_y"/>
                                          </p:val>
                                        </p:tav>
                                      </p:tavLst>
                                    </p:anim>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strVal val="#ppt_h"/>
                                          </p:val>
                                        </p:tav>
                                        <p:tav tm="100000">
                                          <p:val>
                                            <p:strVal val="#ppt_h"/>
                                          </p:val>
                                        </p:tav>
                                      </p:tavLst>
                                    </p:anim>
                                  </p:childTnLst>
                                </p:cTn>
                              </p:par>
                            </p:childTnLst>
                          </p:cTn>
                        </p:par>
                        <p:par>
                          <p:cTn id="22" fill="hold">
                            <p:stCondLst>
                              <p:cond delay="1500"/>
                            </p:stCondLst>
                            <p:childTnLst>
                              <p:par>
                                <p:cTn id="23" presetID="18" presetClass="entr" presetSubtype="6"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strips(downRight)">
                                      <p:cBhvr>
                                        <p:cTn id="25" dur="500"/>
                                        <p:tgtEl>
                                          <p:spTgt spid="21"/>
                                        </p:tgtEl>
                                      </p:cBhvr>
                                    </p:animEffect>
                                  </p:childTnLst>
                                </p:cTn>
                              </p:par>
                            </p:childTnLst>
                          </p:cTn>
                        </p:par>
                        <p:par>
                          <p:cTn id="26" fill="hold">
                            <p:stCondLst>
                              <p:cond delay="2000"/>
                            </p:stCondLst>
                            <p:childTnLst>
                              <p:par>
                                <p:cTn id="27" presetID="17" presetClass="entr" presetSubtype="8"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ppt_x</p:attrName>
                                        </p:attrNameLst>
                                      </p:cBhvr>
                                      <p:tavLst>
                                        <p:tav tm="0">
                                          <p:val>
                                            <p:strVal val="#ppt_x-#ppt_w/2"/>
                                          </p:val>
                                        </p:tav>
                                        <p:tav tm="100000">
                                          <p:val>
                                            <p:strVal val="#ppt_x"/>
                                          </p:val>
                                        </p:tav>
                                      </p:tavLst>
                                    </p:anim>
                                    <p:anim calcmode="lin" valueType="num">
                                      <p:cBhvr>
                                        <p:cTn id="30" dur="500" fill="hold"/>
                                        <p:tgtEl>
                                          <p:spTgt spid="7"/>
                                        </p:tgtEl>
                                        <p:attrNameLst>
                                          <p:attrName>ppt_y</p:attrName>
                                        </p:attrNameLst>
                                      </p:cBhvr>
                                      <p:tavLst>
                                        <p:tav tm="0">
                                          <p:val>
                                            <p:strVal val="#ppt_y"/>
                                          </p:val>
                                        </p:tav>
                                        <p:tav tm="100000">
                                          <p:val>
                                            <p:strVal val="#ppt_y"/>
                                          </p:val>
                                        </p:tav>
                                      </p:tavLst>
                                    </p:anim>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strVal val="#ppt_h"/>
                                          </p:val>
                                        </p:tav>
                                        <p:tav tm="100000">
                                          <p:val>
                                            <p:strVal val="#ppt_h"/>
                                          </p:val>
                                        </p:tav>
                                      </p:tavLst>
                                    </p:anim>
                                  </p:childTnLst>
                                </p:cTn>
                              </p:par>
                            </p:childTnLst>
                          </p:cTn>
                        </p:par>
                        <p:par>
                          <p:cTn id="33" fill="hold">
                            <p:stCondLst>
                              <p:cond delay="2500"/>
                            </p:stCondLst>
                            <p:childTnLst>
                              <p:par>
                                <p:cTn id="34" presetID="18" presetClass="entr" presetSubtype="6" fill="hold" grpId="0"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strips(downRight)">
                                      <p:cBhvr>
                                        <p:cTn id="36" dur="500"/>
                                        <p:tgtEl>
                                          <p:spTgt spid="28"/>
                                        </p:tgtEl>
                                      </p:cBhvr>
                                    </p:animEffect>
                                  </p:childTnLst>
                                </p:cTn>
                              </p:par>
                            </p:childTnLst>
                          </p:cTn>
                        </p:par>
                        <p:par>
                          <p:cTn id="37" fill="hold">
                            <p:stCondLst>
                              <p:cond delay="3000"/>
                            </p:stCondLst>
                            <p:childTnLst>
                              <p:par>
                                <p:cTn id="38" presetID="25" presetClass="entr" presetSubtype="0" fill="hold" nodeType="afterEffect">
                                  <p:stCondLst>
                                    <p:cond delay="0"/>
                                  </p:stCondLst>
                                  <p:childTnLst>
                                    <p:set>
                                      <p:cBhvr>
                                        <p:cTn id="39" dur="1" fill="hold">
                                          <p:stCondLst>
                                            <p:cond delay="0"/>
                                          </p:stCondLst>
                                        </p:cTn>
                                        <p:tgtEl>
                                          <p:spTgt spid="115714"/>
                                        </p:tgtEl>
                                        <p:attrNameLst>
                                          <p:attrName>style.visibility</p:attrName>
                                        </p:attrNameLst>
                                      </p:cBhvr>
                                      <p:to>
                                        <p:strVal val="visible"/>
                                      </p:to>
                                    </p:set>
                                    <p:anim calcmode="lin" valueType="num">
                                      <p:cBhvr>
                                        <p:cTn id="40" dur="250" decel="50000" fill="hold">
                                          <p:stCondLst>
                                            <p:cond delay="0"/>
                                          </p:stCondLst>
                                        </p:cTn>
                                        <p:tgtEl>
                                          <p:spTgt spid="115714"/>
                                        </p:tgtEl>
                                        <p:attrNameLst>
                                          <p:attrName>style.rotation</p:attrName>
                                        </p:attrNameLst>
                                      </p:cBhvr>
                                      <p:tavLst>
                                        <p:tav tm="0">
                                          <p:val>
                                            <p:fltVal val="-90"/>
                                          </p:val>
                                        </p:tav>
                                        <p:tav tm="100000">
                                          <p:val>
                                            <p:fltVal val="0"/>
                                          </p:val>
                                        </p:tav>
                                      </p:tavLst>
                                    </p:anim>
                                    <p:anim calcmode="lin" valueType="num">
                                      <p:cBhvr>
                                        <p:cTn id="41" dur="250" decel="50000" fill="hold">
                                          <p:stCondLst>
                                            <p:cond delay="0"/>
                                          </p:stCondLst>
                                        </p:cTn>
                                        <p:tgtEl>
                                          <p:spTgt spid="115714"/>
                                        </p:tgtEl>
                                        <p:attrNameLst>
                                          <p:attrName>ppt_w</p:attrName>
                                        </p:attrNameLst>
                                      </p:cBhvr>
                                      <p:tavLst>
                                        <p:tav tm="0">
                                          <p:val>
                                            <p:strVal val="#ppt_w"/>
                                          </p:val>
                                        </p:tav>
                                        <p:tav tm="100000">
                                          <p:val>
                                            <p:strVal val="#ppt_w*.05"/>
                                          </p:val>
                                        </p:tav>
                                      </p:tavLst>
                                    </p:anim>
                                    <p:anim calcmode="lin" valueType="num">
                                      <p:cBhvr>
                                        <p:cTn id="42" dur="250" accel="50000" fill="hold">
                                          <p:stCondLst>
                                            <p:cond delay="250"/>
                                          </p:stCondLst>
                                        </p:cTn>
                                        <p:tgtEl>
                                          <p:spTgt spid="115714"/>
                                        </p:tgtEl>
                                        <p:attrNameLst>
                                          <p:attrName>ppt_w</p:attrName>
                                        </p:attrNameLst>
                                      </p:cBhvr>
                                      <p:tavLst>
                                        <p:tav tm="0">
                                          <p:val>
                                            <p:strVal val="#ppt_w*.05"/>
                                          </p:val>
                                        </p:tav>
                                        <p:tav tm="100000">
                                          <p:val>
                                            <p:strVal val="#ppt_w"/>
                                          </p:val>
                                        </p:tav>
                                      </p:tavLst>
                                    </p:anim>
                                    <p:anim calcmode="lin" valueType="num">
                                      <p:cBhvr>
                                        <p:cTn id="43" dur="500" fill="hold"/>
                                        <p:tgtEl>
                                          <p:spTgt spid="115714"/>
                                        </p:tgtEl>
                                        <p:attrNameLst>
                                          <p:attrName>ppt_h</p:attrName>
                                        </p:attrNameLst>
                                      </p:cBhvr>
                                      <p:tavLst>
                                        <p:tav tm="0">
                                          <p:val>
                                            <p:strVal val="#ppt_h"/>
                                          </p:val>
                                        </p:tav>
                                        <p:tav tm="100000">
                                          <p:val>
                                            <p:strVal val="#ppt_h"/>
                                          </p:val>
                                        </p:tav>
                                      </p:tavLst>
                                    </p:anim>
                                    <p:anim calcmode="lin" valueType="num">
                                      <p:cBhvr>
                                        <p:cTn id="44" dur="250" decel="50000" fill="hold">
                                          <p:stCondLst>
                                            <p:cond delay="0"/>
                                          </p:stCondLst>
                                        </p:cTn>
                                        <p:tgtEl>
                                          <p:spTgt spid="115714"/>
                                        </p:tgtEl>
                                        <p:attrNameLst>
                                          <p:attrName>ppt_x</p:attrName>
                                        </p:attrNameLst>
                                      </p:cBhvr>
                                      <p:tavLst>
                                        <p:tav tm="0">
                                          <p:val>
                                            <p:strVal val="#ppt_x+.4"/>
                                          </p:val>
                                        </p:tav>
                                        <p:tav tm="100000">
                                          <p:val>
                                            <p:strVal val="#ppt_x"/>
                                          </p:val>
                                        </p:tav>
                                      </p:tavLst>
                                    </p:anim>
                                    <p:anim calcmode="lin" valueType="num">
                                      <p:cBhvr>
                                        <p:cTn id="45" dur="250" decel="50000" fill="hold">
                                          <p:stCondLst>
                                            <p:cond delay="0"/>
                                          </p:stCondLst>
                                        </p:cTn>
                                        <p:tgtEl>
                                          <p:spTgt spid="115714"/>
                                        </p:tgtEl>
                                        <p:attrNameLst>
                                          <p:attrName>ppt_y</p:attrName>
                                        </p:attrNameLst>
                                      </p:cBhvr>
                                      <p:tavLst>
                                        <p:tav tm="0">
                                          <p:val>
                                            <p:strVal val="#ppt_y-.2"/>
                                          </p:val>
                                        </p:tav>
                                        <p:tav tm="100000">
                                          <p:val>
                                            <p:strVal val="#ppt_y+.1"/>
                                          </p:val>
                                        </p:tav>
                                      </p:tavLst>
                                    </p:anim>
                                    <p:anim calcmode="lin" valueType="num">
                                      <p:cBhvr>
                                        <p:cTn id="46" dur="250" accel="50000" fill="hold">
                                          <p:stCondLst>
                                            <p:cond delay="250"/>
                                          </p:stCondLst>
                                        </p:cTn>
                                        <p:tgtEl>
                                          <p:spTgt spid="115714"/>
                                        </p:tgtEl>
                                        <p:attrNameLst>
                                          <p:attrName>ppt_y</p:attrName>
                                        </p:attrNameLst>
                                      </p:cBhvr>
                                      <p:tavLst>
                                        <p:tav tm="0">
                                          <p:val>
                                            <p:strVal val="#ppt_y+.1"/>
                                          </p:val>
                                        </p:tav>
                                        <p:tav tm="100000">
                                          <p:val>
                                            <p:strVal val="#ppt_y"/>
                                          </p:val>
                                        </p:tav>
                                      </p:tavLst>
                                    </p:anim>
                                    <p:animEffect transition="in" filter="fade">
                                      <p:cBhvr>
                                        <p:cTn id="47" dur="500" decel="50000">
                                          <p:stCondLst>
                                            <p:cond delay="0"/>
                                          </p:stCondLst>
                                        </p:cTn>
                                        <p:tgtEl>
                                          <p:spTgt spid="115714"/>
                                        </p:tgtEl>
                                      </p:cBhvr>
                                    </p:animEffect>
                                  </p:childTnLst>
                                </p:cTn>
                              </p:par>
                              <p:par>
                                <p:cTn id="48" presetID="25" presetClass="entr" presetSubtype="0" fill="hold" nodeType="withEffect">
                                  <p:stCondLst>
                                    <p:cond delay="0"/>
                                  </p:stCondLst>
                                  <p:childTnLst>
                                    <p:set>
                                      <p:cBhvr>
                                        <p:cTn id="49" dur="1" fill="hold">
                                          <p:stCondLst>
                                            <p:cond delay="0"/>
                                          </p:stCondLst>
                                        </p:cTn>
                                        <p:tgtEl>
                                          <p:spTgt spid="115716"/>
                                        </p:tgtEl>
                                        <p:attrNameLst>
                                          <p:attrName>style.visibility</p:attrName>
                                        </p:attrNameLst>
                                      </p:cBhvr>
                                      <p:to>
                                        <p:strVal val="visible"/>
                                      </p:to>
                                    </p:set>
                                    <p:anim calcmode="lin" valueType="num">
                                      <p:cBhvr>
                                        <p:cTn id="50" dur="250" decel="50000" fill="hold">
                                          <p:stCondLst>
                                            <p:cond delay="0"/>
                                          </p:stCondLst>
                                        </p:cTn>
                                        <p:tgtEl>
                                          <p:spTgt spid="115716"/>
                                        </p:tgtEl>
                                        <p:attrNameLst>
                                          <p:attrName>style.rotation</p:attrName>
                                        </p:attrNameLst>
                                      </p:cBhvr>
                                      <p:tavLst>
                                        <p:tav tm="0">
                                          <p:val>
                                            <p:fltVal val="-90"/>
                                          </p:val>
                                        </p:tav>
                                        <p:tav tm="100000">
                                          <p:val>
                                            <p:fltVal val="0"/>
                                          </p:val>
                                        </p:tav>
                                      </p:tavLst>
                                    </p:anim>
                                    <p:anim calcmode="lin" valueType="num">
                                      <p:cBhvr>
                                        <p:cTn id="51" dur="250" decel="50000" fill="hold">
                                          <p:stCondLst>
                                            <p:cond delay="0"/>
                                          </p:stCondLst>
                                        </p:cTn>
                                        <p:tgtEl>
                                          <p:spTgt spid="115716"/>
                                        </p:tgtEl>
                                        <p:attrNameLst>
                                          <p:attrName>ppt_w</p:attrName>
                                        </p:attrNameLst>
                                      </p:cBhvr>
                                      <p:tavLst>
                                        <p:tav tm="0">
                                          <p:val>
                                            <p:strVal val="#ppt_w"/>
                                          </p:val>
                                        </p:tav>
                                        <p:tav tm="100000">
                                          <p:val>
                                            <p:strVal val="#ppt_w*.05"/>
                                          </p:val>
                                        </p:tav>
                                      </p:tavLst>
                                    </p:anim>
                                    <p:anim calcmode="lin" valueType="num">
                                      <p:cBhvr>
                                        <p:cTn id="52" dur="250" accel="50000" fill="hold">
                                          <p:stCondLst>
                                            <p:cond delay="250"/>
                                          </p:stCondLst>
                                        </p:cTn>
                                        <p:tgtEl>
                                          <p:spTgt spid="115716"/>
                                        </p:tgtEl>
                                        <p:attrNameLst>
                                          <p:attrName>ppt_w</p:attrName>
                                        </p:attrNameLst>
                                      </p:cBhvr>
                                      <p:tavLst>
                                        <p:tav tm="0">
                                          <p:val>
                                            <p:strVal val="#ppt_w*.05"/>
                                          </p:val>
                                        </p:tav>
                                        <p:tav tm="100000">
                                          <p:val>
                                            <p:strVal val="#ppt_w"/>
                                          </p:val>
                                        </p:tav>
                                      </p:tavLst>
                                    </p:anim>
                                    <p:anim calcmode="lin" valueType="num">
                                      <p:cBhvr>
                                        <p:cTn id="53" dur="500" fill="hold"/>
                                        <p:tgtEl>
                                          <p:spTgt spid="115716"/>
                                        </p:tgtEl>
                                        <p:attrNameLst>
                                          <p:attrName>ppt_h</p:attrName>
                                        </p:attrNameLst>
                                      </p:cBhvr>
                                      <p:tavLst>
                                        <p:tav tm="0">
                                          <p:val>
                                            <p:strVal val="#ppt_h"/>
                                          </p:val>
                                        </p:tav>
                                        <p:tav tm="100000">
                                          <p:val>
                                            <p:strVal val="#ppt_h"/>
                                          </p:val>
                                        </p:tav>
                                      </p:tavLst>
                                    </p:anim>
                                    <p:anim calcmode="lin" valueType="num">
                                      <p:cBhvr>
                                        <p:cTn id="54" dur="250" decel="50000" fill="hold">
                                          <p:stCondLst>
                                            <p:cond delay="0"/>
                                          </p:stCondLst>
                                        </p:cTn>
                                        <p:tgtEl>
                                          <p:spTgt spid="115716"/>
                                        </p:tgtEl>
                                        <p:attrNameLst>
                                          <p:attrName>ppt_x</p:attrName>
                                        </p:attrNameLst>
                                      </p:cBhvr>
                                      <p:tavLst>
                                        <p:tav tm="0">
                                          <p:val>
                                            <p:strVal val="#ppt_x+.4"/>
                                          </p:val>
                                        </p:tav>
                                        <p:tav tm="100000">
                                          <p:val>
                                            <p:strVal val="#ppt_x"/>
                                          </p:val>
                                        </p:tav>
                                      </p:tavLst>
                                    </p:anim>
                                    <p:anim calcmode="lin" valueType="num">
                                      <p:cBhvr>
                                        <p:cTn id="55" dur="250" decel="50000" fill="hold">
                                          <p:stCondLst>
                                            <p:cond delay="0"/>
                                          </p:stCondLst>
                                        </p:cTn>
                                        <p:tgtEl>
                                          <p:spTgt spid="115716"/>
                                        </p:tgtEl>
                                        <p:attrNameLst>
                                          <p:attrName>ppt_y</p:attrName>
                                        </p:attrNameLst>
                                      </p:cBhvr>
                                      <p:tavLst>
                                        <p:tav tm="0">
                                          <p:val>
                                            <p:strVal val="#ppt_y-.2"/>
                                          </p:val>
                                        </p:tav>
                                        <p:tav tm="100000">
                                          <p:val>
                                            <p:strVal val="#ppt_y+.1"/>
                                          </p:val>
                                        </p:tav>
                                      </p:tavLst>
                                    </p:anim>
                                    <p:anim calcmode="lin" valueType="num">
                                      <p:cBhvr>
                                        <p:cTn id="56" dur="250" accel="50000" fill="hold">
                                          <p:stCondLst>
                                            <p:cond delay="250"/>
                                          </p:stCondLst>
                                        </p:cTn>
                                        <p:tgtEl>
                                          <p:spTgt spid="115716"/>
                                        </p:tgtEl>
                                        <p:attrNameLst>
                                          <p:attrName>ppt_y</p:attrName>
                                        </p:attrNameLst>
                                      </p:cBhvr>
                                      <p:tavLst>
                                        <p:tav tm="0">
                                          <p:val>
                                            <p:strVal val="#ppt_y+.1"/>
                                          </p:val>
                                        </p:tav>
                                        <p:tav tm="100000">
                                          <p:val>
                                            <p:strVal val="#ppt_y"/>
                                          </p:val>
                                        </p:tav>
                                      </p:tavLst>
                                    </p:anim>
                                    <p:animEffect transition="in" filter="fade">
                                      <p:cBhvr>
                                        <p:cTn id="57" dur="500" decel="50000">
                                          <p:stCondLst>
                                            <p:cond delay="0"/>
                                          </p:stCondLst>
                                        </p:cTn>
                                        <p:tgtEl>
                                          <p:spTgt spid="115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txBox="1">
            <a:spLocks noChangeArrowheads="1"/>
          </p:cNvSpPr>
          <p:nvPr/>
        </p:nvSpPr>
        <p:spPr bwMode="auto">
          <a:xfrm>
            <a:off x="0" y="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4000" b="1">
                <a:solidFill>
                  <a:schemeClr val="bg1"/>
                </a:solidFill>
                <a:latin typeface="Times New Roman" panose="02020603050405020304" pitchFamily="18" charset="0"/>
                <a:ea typeface="黑体" panose="02010609060101010101" pitchFamily="2" charset="-122"/>
              </a:rPr>
              <a:t>1.6 </a:t>
            </a:r>
            <a:r>
              <a:rPr lang="zh-CN" altLang="en-US" sz="4000" b="1">
                <a:solidFill>
                  <a:schemeClr val="bg1"/>
                </a:solidFill>
                <a:latin typeface="Times New Roman" panose="02020603050405020304" pitchFamily="18" charset="0"/>
                <a:ea typeface="黑体" panose="02010609060101010101" pitchFamily="2" charset="-122"/>
              </a:rPr>
              <a:t>网络攻击的常见形式</a:t>
            </a:r>
            <a:r>
              <a:rPr lang="en-US" altLang="zh-CN" sz="4000" b="1">
                <a:solidFill>
                  <a:schemeClr val="bg1"/>
                </a:solidFill>
                <a:latin typeface="Times New Roman" panose="02020603050405020304" pitchFamily="18" charset="0"/>
                <a:ea typeface="黑体" panose="02010609060101010101" pitchFamily="2" charset="-122"/>
              </a:rPr>
              <a:t>—</a:t>
            </a:r>
            <a:r>
              <a:rPr lang="zh-CN" altLang="en-US" sz="3600" b="1">
                <a:solidFill>
                  <a:schemeClr val="bg1"/>
                </a:solidFill>
                <a:latin typeface="Times New Roman" panose="02020603050405020304" pitchFamily="18" charset="0"/>
                <a:ea typeface="黑体" panose="02010609060101010101" pitchFamily="2" charset="-122"/>
              </a:rPr>
              <a:t>认证失效</a:t>
            </a:r>
            <a:endParaRPr lang="zh-CN" altLang="en-US" sz="3600" b="1">
              <a:solidFill>
                <a:schemeClr val="bg1"/>
              </a:solidFill>
              <a:latin typeface="Times New Roman" panose="02020603050405020304" pitchFamily="18" charset="0"/>
              <a:ea typeface="黑体" panose="02010609060101010101" pitchFamily="2" charset="-122"/>
            </a:endParaRPr>
          </a:p>
        </p:txBody>
      </p:sp>
      <p:pic>
        <p:nvPicPr>
          <p:cNvPr id="1126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0275" y="3857625"/>
            <a:ext cx="7281863"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6"/>
          <p:cNvGrpSpPr/>
          <p:nvPr/>
        </p:nvGrpSpPr>
        <p:grpSpPr bwMode="auto">
          <a:xfrm>
            <a:off x="-100013" y="1425575"/>
            <a:ext cx="9244013" cy="2022475"/>
            <a:chOff x="-261969" y="1866366"/>
            <a:chExt cx="9982230" cy="2022909"/>
          </a:xfrm>
        </p:grpSpPr>
        <p:sp>
          <p:nvSpPr>
            <p:cNvPr id="8" name="AutoShape 3"/>
            <p:cNvSpPr>
              <a:spLocks noChangeArrowheads="1"/>
            </p:cNvSpPr>
            <p:nvPr/>
          </p:nvSpPr>
          <p:spPr bwMode="blackWhite">
            <a:xfrm>
              <a:off x="24316" y="1866366"/>
              <a:ext cx="9575946" cy="1991152"/>
            </a:xfrm>
            <a:prstGeom prst="roundRect">
              <a:avLst>
                <a:gd name="adj" fmla="val 11157"/>
              </a:avLst>
            </a:prstGeom>
            <a:solidFill>
              <a:srgbClr val="4F81BD">
                <a:lumMod val="20000"/>
                <a:lumOff val="80000"/>
              </a:srgbClr>
            </a:solidFill>
            <a:ln w="76200" cap="flat" cmpd="sng" algn="ctr">
              <a:solidFill>
                <a:srgbClr val="00B0F0"/>
              </a:solidFill>
              <a:prstDash val="solid"/>
              <a:round/>
              <a:headEnd type="none" w="med" len="med"/>
              <a:tailEnd type="none" w="med" len="sm"/>
            </a:ln>
            <a:effectLst/>
          </p:spPr>
          <p:txBody>
            <a:bodyPr wrap="none" anchor="ctr"/>
            <a:lstStyle/>
            <a:p>
              <a:pPr marL="0" lvl="2" eaLnBrk="1" fontAlgn="auto" hangingPunct="1">
                <a:spcBef>
                  <a:spcPts val="0"/>
                </a:spcBef>
                <a:spcAft>
                  <a:spcPts val="0"/>
                </a:spcAft>
                <a:defRPr/>
              </a:pPr>
              <a:r>
                <a:rPr lang="zh-CN" altLang="en-US" sz="2400" kern="0" dirty="0">
                  <a:solidFill>
                    <a:srgbClr val="002060"/>
                  </a:solidFill>
                  <a:latin typeface="Times New Roman" panose="02020603050405020304" pitchFamily="18" charset="0"/>
                  <a:ea typeface="黑体" panose="02010609060101010101" pitchFamily="2" charset="-122"/>
                </a:rPr>
                <a:t>                        </a:t>
              </a:r>
              <a:endParaRPr lang="zh-CN" altLang="en-US" sz="2200" kern="0" dirty="0">
                <a:solidFill>
                  <a:srgbClr val="002060"/>
                </a:solidFill>
                <a:latin typeface="Times New Roman" panose="02020603050405020304" pitchFamily="18" charset="0"/>
                <a:ea typeface="黑体" panose="02010609060101010101" pitchFamily="2" charset="-122"/>
              </a:endParaRPr>
            </a:p>
          </p:txBody>
        </p:sp>
        <p:sp>
          <p:nvSpPr>
            <p:cNvPr id="129030" name="矩形 8"/>
            <p:cNvSpPr>
              <a:spLocks noChangeArrowheads="1"/>
            </p:cNvSpPr>
            <p:nvPr/>
          </p:nvSpPr>
          <p:spPr bwMode="auto">
            <a:xfrm>
              <a:off x="-261969" y="1928802"/>
              <a:ext cx="9982230" cy="1960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lvl="1" eaLnBrk="1" hangingPunct="1">
                <a:lnSpc>
                  <a:spcPct val="120000"/>
                </a:lnSpc>
                <a:spcAft>
                  <a:spcPts val="600"/>
                </a:spcAft>
                <a:buClr>
                  <a:schemeClr val="accent1"/>
                </a:buClr>
                <a:buFont typeface="Arial" panose="020B0604020202020204" pitchFamily="34" charset="0"/>
                <a:buBlip>
                  <a:blip r:embed="rId2"/>
                </a:buBlip>
              </a:pPr>
              <a:r>
                <a:rPr lang="zh-CN" altLang="en-US" sz="2400">
                  <a:solidFill>
                    <a:srgbClr val="002060"/>
                  </a:solidFill>
                  <a:latin typeface="Times New Roman" panose="02020603050405020304" pitchFamily="18" charset="0"/>
                  <a:ea typeface="黑体" panose="02010609060101010101" pitchFamily="2" charset="-122"/>
                </a:rPr>
                <a:t>认证机制的失效易导致服务器被攻击者欺骗。</a:t>
              </a:r>
              <a:endParaRPr lang="zh-CN" altLang="en-US" sz="2400">
                <a:solidFill>
                  <a:srgbClr val="002060"/>
                </a:solidFill>
                <a:latin typeface="Times New Roman" panose="02020603050405020304" pitchFamily="18" charset="0"/>
                <a:ea typeface="黑体" panose="02010609060101010101" pitchFamily="2" charset="-122"/>
              </a:endParaRPr>
            </a:p>
            <a:p>
              <a:pPr lvl="1" eaLnBrk="1" hangingPunct="1">
                <a:lnSpc>
                  <a:spcPct val="120000"/>
                </a:lnSpc>
                <a:spcAft>
                  <a:spcPts val="600"/>
                </a:spcAft>
                <a:buClr>
                  <a:schemeClr val="accent1"/>
                </a:buClr>
                <a:buFont typeface="Arial" panose="020B0604020202020204" pitchFamily="34" charset="0"/>
                <a:buBlip>
                  <a:blip r:embed="rId2"/>
                </a:buBlip>
              </a:pPr>
              <a:r>
                <a:rPr lang="zh-CN" altLang="en-US" sz="2400">
                  <a:solidFill>
                    <a:srgbClr val="002060"/>
                  </a:solidFill>
                  <a:latin typeface="Times New Roman" panose="02020603050405020304" pitchFamily="18" charset="0"/>
                  <a:ea typeface="黑体" panose="02010609060101010101" pitchFamily="2" charset="-122"/>
                </a:rPr>
                <a:t>被破坏的主机不会进行安全加密，因此对源主机采用密码认证的方式无用。</a:t>
              </a:r>
              <a:endParaRPr lang="zh-CN" altLang="en-US" sz="2400">
                <a:solidFill>
                  <a:srgbClr val="002060"/>
                </a:solidFill>
                <a:latin typeface="Times New Roman" panose="02020603050405020304" pitchFamily="18" charset="0"/>
                <a:ea typeface="黑体" panose="02010609060101010101" pitchFamily="2" charset="-122"/>
              </a:endParaRPr>
            </a:p>
            <a:p>
              <a:pPr lvl="1" eaLnBrk="1" hangingPunct="1">
                <a:lnSpc>
                  <a:spcPct val="120000"/>
                </a:lnSpc>
                <a:spcAft>
                  <a:spcPts val="600"/>
                </a:spcAft>
                <a:buClr>
                  <a:schemeClr val="accent1"/>
                </a:buClr>
                <a:buFont typeface="Arial" panose="020B0604020202020204" pitchFamily="34" charset="0"/>
                <a:buBlip>
                  <a:blip r:embed="rId2"/>
                </a:buBlip>
              </a:pPr>
              <a:r>
                <a:rPr lang="zh-CN" altLang="en-US" sz="2400">
                  <a:solidFill>
                    <a:srgbClr val="002060"/>
                  </a:solidFill>
                  <a:latin typeface="Times New Roman" panose="02020603050405020304" pitchFamily="18" charset="0"/>
                  <a:ea typeface="黑体" panose="02010609060101010101" pitchFamily="2" charset="-122"/>
                </a:rPr>
                <a:t>通过修改认证方案消除其缺陷，完全可以挫败这种类型的攻击。</a:t>
              </a:r>
              <a:endParaRPr lang="zh-CN" altLang="en-US" sz="2400">
                <a:solidFill>
                  <a:srgbClr val="002060"/>
                </a:solidFill>
                <a:latin typeface="Times New Roman" panose="02020603050405020304" pitchFamily="18" charset="0"/>
                <a:ea typeface="黑体" panose="02010609060101010101" pitchFamily="2" charset="-122"/>
              </a:endParaRPr>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112642"/>
                                        </p:tgtEl>
                                        <p:attrNameLst>
                                          <p:attrName>style.visibility</p:attrName>
                                        </p:attrNameLst>
                                      </p:cBhvr>
                                      <p:to>
                                        <p:strVal val="visible"/>
                                      </p:to>
                                    </p:set>
                                    <p:animEffect transition="in" filter="checkerboard(across)">
                                      <p:cBhvr>
                                        <p:cTn id="11" dur="500"/>
                                        <p:tgtEl>
                                          <p:spTgt spid="112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txBox="1">
            <a:spLocks noChangeArrowheads="1"/>
          </p:cNvSpPr>
          <p:nvPr/>
        </p:nvSpPr>
        <p:spPr bwMode="auto">
          <a:xfrm>
            <a:off x="0" y="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4000" b="1">
                <a:solidFill>
                  <a:schemeClr val="bg1"/>
                </a:solidFill>
                <a:latin typeface="Times New Roman" panose="02020603050405020304" pitchFamily="18" charset="0"/>
                <a:ea typeface="黑体" panose="02010609060101010101" pitchFamily="2" charset="-122"/>
              </a:rPr>
              <a:t>1.6</a:t>
            </a:r>
            <a:r>
              <a:rPr lang="en-US" altLang="zh-CN" sz="4000" b="1">
                <a:solidFill>
                  <a:schemeClr val="bg1"/>
                </a:solidFill>
                <a:latin typeface="黑体" panose="02010609060101010101" pitchFamily="2" charset="-122"/>
                <a:ea typeface="黑体" panose="02010609060101010101" pitchFamily="2" charset="-122"/>
              </a:rPr>
              <a:t> </a:t>
            </a:r>
            <a:r>
              <a:rPr lang="zh-CN" altLang="en-US" sz="4000" b="1">
                <a:solidFill>
                  <a:schemeClr val="bg1"/>
                </a:solidFill>
                <a:latin typeface="黑体" panose="02010609060101010101" pitchFamily="2" charset="-122"/>
                <a:ea typeface="黑体" panose="02010609060101010101" pitchFamily="2" charset="-122"/>
              </a:rPr>
              <a:t>网络攻击的常见形式</a:t>
            </a:r>
            <a:r>
              <a:rPr lang="en-US" altLang="zh-CN" sz="4000" b="1">
                <a:solidFill>
                  <a:schemeClr val="bg1"/>
                </a:solidFill>
                <a:latin typeface="黑体" panose="02010609060101010101" pitchFamily="2" charset="-122"/>
                <a:ea typeface="黑体" panose="02010609060101010101" pitchFamily="2" charset="-122"/>
              </a:rPr>
              <a:t>—</a:t>
            </a:r>
            <a:r>
              <a:rPr lang="zh-CN" altLang="en-US" sz="3600" b="1">
                <a:solidFill>
                  <a:schemeClr val="bg1"/>
                </a:solidFill>
                <a:latin typeface="黑体" panose="02010609060101010101" pitchFamily="2" charset="-122"/>
                <a:ea typeface="黑体" panose="02010609060101010101" pitchFamily="2" charset="-122"/>
              </a:rPr>
              <a:t>协议缺陷</a:t>
            </a:r>
            <a:endParaRPr lang="zh-CN" altLang="en-US" sz="3600" b="1">
              <a:solidFill>
                <a:schemeClr val="bg1"/>
              </a:solidFill>
              <a:latin typeface="黑体" panose="02010609060101010101" pitchFamily="2" charset="-122"/>
              <a:ea typeface="黑体" panose="02010609060101010101" pitchFamily="2" charset="-122"/>
            </a:endParaRPr>
          </a:p>
        </p:txBody>
      </p:sp>
      <p:grpSp>
        <p:nvGrpSpPr>
          <p:cNvPr id="2" name="组合 6"/>
          <p:cNvGrpSpPr/>
          <p:nvPr/>
        </p:nvGrpSpPr>
        <p:grpSpPr bwMode="auto">
          <a:xfrm>
            <a:off x="142875" y="3429000"/>
            <a:ext cx="7500938" cy="508000"/>
            <a:chOff x="483262" y="1257300"/>
            <a:chExt cx="7395370" cy="508000"/>
          </a:xfrm>
        </p:grpSpPr>
        <p:sp>
          <p:nvSpPr>
            <p:cNvPr id="130068" name="AutoShape 6"/>
            <p:cNvSpPr>
              <a:spLocks noChangeArrowheads="1"/>
            </p:cNvSpPr>
            <p:nvPr/>
          </p:nvSpPr>
          <p:spPr bwMode="auto">
            <a:xfrm>
              <a:off x="847858" y="1257300"/>
              <a:ext cx="7030774" cy="508000"/>
            </a:xfrm>
            <a:prstGeom prst="roundRect">
              <a:avLst>
                <a:gd name="adj" fmla="val 50000"/>
              </a:avLst>
            </a:prstGeom>
            <a:gradFill rotWithShape="1">
              <a:gsLst>
                <a:gs pos="0">
                  <a:srgbClr val="FFFFFF"/>
                </a:gs>
                <a:gs pos="100000">
                  <a:srgbClr val="B7E7FF"/>
                </a:gs>
              </a:gsLst>
              <a:lin ang="0" scaled="1"/>
            </a:gradFill>
            <a:ln w="28575">
              <a:solidFill>
                <a:srgbClr val="B2B2B2"/>
              </a:solidFill>
              <a:round/>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2600">
                  <a:solidFill>
                    <a:srgbClr val="002060"/>
                  </a:solidFill>
                  <a:latin typeface="Times New Roman" panose="02020603050405020304" pitchFamily="18" charset="0"/>
                  <a:ea typeface="黑体" panose="02010609060101010101" pitchFamily="2" charset="-122"/>
                </a:rPr>
                <a:t>安全壳（</a:t>
              </a:r>
              <a:r>
                <a:rPr lang="en-US" altLang="zh-CN" sz="2600">
                  <a:solidFill>
                    <a:srgbClr val="002060"/>
                  </a:solidFill>
                  <a:latin typeface="Times New Roman" panose="02020603050405020304" pitchFamily="18" charset="0"/>
                  <a:ea typeface="黑体" panose="02010609060101010101" pitchFamily="2" charset="-122"/>
                </a:rPr>
                <a:t>SSH</a:t>
              </a:r>
              <a:r>
                <a:rPr lang="zh-CN" altLang="en-US" sz="2600">
                  <a:solidFill>
                    <a:srgbClr val="002060"/>
                  </a:solidFill>
                  <a:latin typeface="Times New Roman" panose="02020603050405020304" pitchFamily="18" charset="0"/>
                  <a:ea typeface="黑体" panose="02010609060101010101" pitchFamily="2" charset="-122"/>
                </a:rPr>
                <a:t>）协议易遭受</a:t>
              </a:r>
              <a:endParaRPr lang="zh-CN" altLang="en-US" sz="2600">
                <a:solidFill>
                  <a:srgbClr val="002060"/>
                </a:solidFill>
                <a:latin typeface="Times New Roman" panose="02020603050405020304" pitchFamily="18" charset="0"/>
                <a:ea typeface="黑体" panose="02010609060101010101" pitchFamily="2" charset="-122"/>
              </a:endParaRPr>
            </a:p>
          </p:txBody>
        </p:sp>
        <p:grpSp>
          <p:nvGrpSpPr>
            <p:cNvPr id="130069" name="Group 45"/>
            <p:cNvGrpSpPr/>
            <p:nvPr/>
          </p:nvGrpSpPr>
          <p:grpSpPr bwMode="auto">
            <a:xfrm>
              <a:off x="483262" y="1343712"/>
              <a:ext cx="481542" cy="386666"/>
              <a:chOff x="2078" y="1656"/>
              <a:chExt cx="1615" cy="1639"/>
            </a:xfrm>
          </p:grpSpPr>
          <p:sp>
            <p:nvSpPr>
              <p:cNvPr id="130070" name="Oval 46"/>
              <p:cNvSpPr>
                <a:spLocks noChangeArrowheads="1"/>
              </p:cNvSpPr>
              <p:nvPr/>
            </p:nvSpPr>
            <p:spPr bwMode="auto">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solidFill>
                    <a:srgbClr val="002060"/>
                  </a:solidFill>
                  <a:latin typeface="Times New Roman" panose="02020603050405020304" pitchFamily="18" charset="0"/>
                  <a:ea typeface="黑体" panose="02010609060101010101" pitchFamily="2" charset="-122"/>
                </a:endParaRPr>
              </a:p>
            </p:txBody>
          </p:sp>
          <p:sp>
            <p:nvSpPr>
              <p:cNvPr id="130071" name="Oval 47"/>
              <p:cNvSpPr>
                <a:spLocks noChangeArrowheads="1"/>
              </p:cNvSpPr>
              <p:nvPr/>
            </p:nvSpPr>
            <p:spPr bwMode="auto">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solidFill>
                    <a:srgbClr val="002060"/>
                  </a:solidFill>
                  <a:latin typeface="Times New Roman" panose="02020603050405020304" pitchFamily="18" charset="0"/>
                  <a:ea typeface="黑体" panose="02010609060101010101" pitchFamily="2" charset="-122"/>
                </a:endParaRPr>
              </a:p>
            </p:txBody>
          </p:sp>
          <p:sp>
            <p:nvSpPr>
              <p:cNvPr id="130072" name="Oval 49"/>
              <p:cNvSpPr>
                <a:spLocks noChangeArrowheads="1"/>
              </p:cNvSpPr>
              <p:nvPr/>
            </p:nvSpPr>
            <p:spPr bwMode="auto">
              <a:xfrm>
                <a:off x="2128" y="1656"/>
                <a:ext cx="1181" cy="1511"/>
              </a:xfrm>
              <a:prstGeom prst="ellipse">
                <a:avLst/>
              </a:prstGeom>
              <a:gradFill rotWithShape="1">
                <a:gsLst>
                  <a:gs pos="0">
                    <a:srgbClr val="A07400"/>
                  </a:gs>
                  <a:gs pos="50000">
                    <a:srgbClr val="E6A900"/>
                  </a:gs>
                  <a:gs pos="100000">
                    <a:srgbClr val="FFCA00"/>
                  </a:gs>
                </a:gsLst>
                <a:lin ang="5400000" scaled="1"/>
              </a:gradFill>
              <a:ln>
                <a:noFill/>
              </a:ln>
              <a:extLst>
                <a:ext uri="{91240B29-F687-4F45-9708-019B960494DF}">
                  <a14:hiddenLine xmlns:a14="http://schemas.microsoft.com/office/drawing/2010/main" w="38100">
                    <a:solidFill>
                      <a:srgbClr val="000000"/>
                    </a:solidFill>
                    <a:round/>
                  </a14:hiddenLine>
                </a:ext>
              </a:extLst>
            </p:spPr>
            <p:txBody>
              <a:bodyPr anchor="ct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solidFill>
                    <a:srgbClr val="002060"/>
                  </a:solidFill>
                  <a:latin typeface="Times New Roman" panose="02020603050405020304" pitchFamily="18" charset="0"/>
                  <a:ea typeface="黑体" panose="02010609060101010101" pitchFamily="2" charset="-122"/>
                </a:endParaRPr>
              </a:p>
            </p:txBody>
          </p:sp>
        </p:grpSp>
      </p:grpSp>
      <p:grpSp>
        <p:nvGrpSpPr>
          <p:cNvPr id="4" name="组合 12"/>
          <p:cNvGrpSpPr/>
          <p:nvPr/>
        </p:nvGrpSpPr>
        <p:grpSpPr bwMode="auto">
          <a:xfrm>
            <a:off x="142875" y="1357313"/>
            <a:ext cx="7429500" cy="642937"/>
            <a:chOff x="483262" y="1257300"/>
            <a:chExt cx="7324938" cy="642942"/>
          </a:xfrm>
        </p:grpSpPr>
        <p:sp>
          <p:nvSpPr>
            <p:cNvPr id="130063" name="AutoShape 6"/>
            <p:cNvSpPr>
              <a:spLocks noChangeArrowheads="1"/>
            </p:cNvSpPr>
            <p:nvPr/>
          </p:nvSpPr>
          <p:spPr bwMode="auto">
            <a:xfrm>
              <a:off x="847858" y="1257300"/>
              <a:ext cx="6960342" cy="642942"/>
            </a:xfrm>
            <a:prstGeom prst="roundRect">
              <a:avLst>
                <a:gd name="adj" fmla="val 50000"/>
              </a:avLst>
            </a:prstGeom>
            <a:gradFill rotWithShape="1">
              <a:gsLst>
                <a:gs pos="0">
                  <a:srgbClr val="FFFFFF"/>
                </a:gs>
                <a:gs pos="100000">
                  <a:srgbClr val="B7E7FF"/>
                </a:gs>
              </a:gsLst>
              <a:lin ang="0" scaled="1"/>
            </a:gradFill>
            <a:ln w="28575">
              <a:solidFill>
                <a:srgbClr val="B2B2B2"/>
              </a:solidFill>
              <a:round/>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2600">
                  <a:solidFill>
                    <a:srgbClr val="002060"/>
                  </a:solidFill>
                  <a:latin typeface="Times New Roman" panose="02020603050405020304" pitchFamily="18" charset="0"/>
                  <a:ea typeface="黑体" panose="02010609060101010101" pitchFamily="2" charset="-122"/>
                </a:rPr>
                <a:t>协议本身的缺陷导致攻击的发生</a:t>
              </a:r>
              <a:endParaRPr lang="zh-CN" altLang="en-US" sz="2600">
                <a:solidFill>
                  <a:srgbClr val="002060"/>
                </a:solidFill>
                <a:latin typeface="Times New Roman" panose="02020603050405020304" pitchFamily="18" charset="0"/>
                <a:ea typeface="黑体" panose="02010609060101010101" pitchFamily="2" charset="-122"/>
              </a:endParaRPr>
            </a:p>
          </p:txBody>
        </p:sp>
        <p:grpSp>
          <p:nvGrpSpPr>
            <p:cNvPr id="130064" name="Group 45"/>
            <p:cNvGrpSpPr/>
            <p:nvPr/>
          </p:nvGrpSpPr>
          <p:grpSpPr bwMode="auto">
            <a:xfrm>
              <a:off x="483262" y="1343712"/>
              <a:ext cx="481542" cy="386666"/>
              <a:chOff x="2078" y="1656"/>
              <a:chExt cx="1615" cy="1639"/>
            </a:xfrm>
          </p:grpSpPr>
          <p:sp>
            <p:nvSpPr>
              <p:cNvPr id="130065" name="Oval 46"/>
              <p:cNvSpPr>
                <a:spLocks noChangeArrowheads="1"/>
              </p:cNvSpPr>
              <p:nvPr/>
            </p:nvSpPr>
            <p:spPr bwMode="auto">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solidFill>
                    <a:srgbClr val="002060"/>
                  </a:solidFill>
                  <a:latin typeface="Times New Roman" panose="02020603050405020304" pitchFamily="18" charset="0"/>
                  <a:ea typeface="黑体" panose="02010609060101010101" pitchFamily="2" charset="-122"/>
                </a:endParaRPr>
              </a:p>
            </p:txBody>
          </p:sp>
          <p:sp>
            <p:nvSpPr>
              <p:cNvPr id="130066" name="Oval 47"/>
              <p:cNvSpPr>
                <a:spLocks noChangeArrowheads="1"/>
              </p:cNvSpPr>
              <p:nvPr/>
            </p:nvSpPr>
            <p:spPr bwMode="auto">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solidFill>
                    <a:srgbClr val="002060"/>
                  </a:solidFill>
                  <a:latin typeface="Times New Roman" panose="02020603050405020304" pitchFamily="18" charset="0"/>
                  <a:ea typeface="黑体" panose="02010609060101010101" pitchFamily="2" charset="-122"/>
                </a:endParaRPr>
              </a:p>
            </p:txBody>
          </p:sp>
          <p:sp>
            <p:nvSpPr>
              <p:cNvPr id="130067" name="Oval 49"/>
              <p:cNvSpPr>
                <a:spLocks noChangeArrowheads="1"/>
              </p:cNvSpPr>
              <p:nvPr/>
            </p:nvSpPr>
            <p:spPr bwMode="auto">
              <a:xfrm>
                <a:off x="2128" y="1656"/>
                <a:ext cx="1181" cy="1511"/>
              </a:xfrm>
              <a:prstGeom prst="ellipse">
                <a:avLst/>
              </a:prstGeom>
              <a:gradFill rotWithShape="1">
                <a:gsLst>
                  <a:gs pos="0">
                    <a:srgbClr val="000000"/>
                  </a:gs>
                  <a:gs pos="100000">
                    <a:srgbClr val="E35E23"/>
                  </a:gs>
                </a:gsLst>
                <a:lin ang="2700000" scaled="1"/>
              </a:gradFill>
              <a:ln>
                <a:noFill/>
              </a:ln>
              <a:extLst>
                <a:ext uri="{91240B29-F687-4F45-9708-019B960494DF}">
                  <a14:hiddenLine xmlns:a14="http://schemas.microsoft.com/office/drawing/2010/main" w="38100">
                    <a:solidFill>
                      <a:srgbClr val="000000"/>
                    </a:solidFill>
                    <a:round/>
                  </a14:hiddenLine>
                </a:ext>
              </a:extLst>
            </p:spPr>
            <p:txBody>
              <a:bodyPr anchor="ct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solidFill>
                    <a:srgbClr val="002060"/>
                  </a:solidFill>
                  <a:latin typeface="Times New Roman" panose="02020603050405020304" pitchFamily="18" charset="0"/>
                  <a:ea typeface="黑体" panose="02010609060101010101" pitchFamily="2" charset="-122"/>
                </a:endParaRPr>
              </a:p>
            </p:txBody>
          </p:sp>
        </p:grpSp>
      </p:grpSp>
      <p:sp>
        <p:nvSpPr>
          <p:cNvPr id="19" name="Rectangle 3"/>
          <p:cNvSpPr txBox="1">
            <a:spLocks noChangeArrowheads="1"/>
          </p:cNvSpPr>
          <p:nvPr/>
        </p:nvSpPr>
        <p:spPr bwMode="auto">
          <a:xfrm>
            <a:off x="142875" y="2214563"/>
            <a:ext cx="8858250" cy="1143000"/>
          </a:xfrm>
          <a:prstGeom prst="rect">
            <a:avLst/>
          </a:prstGeom>
          <a:noFill/>
          <a:ln w="9525">
            <a:noFill/>
            <a:miter lim="800000"/>
          </a:ln>
        </p:spPr>
        <p:txBody>
          <a:bodyPr/>
          <a:lstStyle/>
          <a:p>
            <a:pPr marL="889000" lvl="1" indent="-440055" latinLnBrk="1">
              <a:spcBef>
                <a:spcPts val="700"/>
              </a:spcBef>
              <a:buClr>
                <a:srgbClr val="6699FF"/>
              </a:buClr>
              <a:buFontTx/>
              <a:buBlip>
                <a:blip r:embed="rId1"/>
              </a:buBlip>
              <a:defRPr/>
            </a:pPr>
            <a:r>
              <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攻击者可以对</a:t>
            </a:r>
            <a:r>
              <a:rPr kumimoji="1" lang="en-US" altLang="zh-CN"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TCP</a:t>
            </a:r>
            <a:r>
              <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发起序列号攻击</a:t>
            </a:r>
            <a:endPar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endParaRPr>
          </a:p>
          <a:p>
            <a:pPr marL="889000" lvl="1" indent="-440055" latinLnBrk="1">
              <a:spcBef>
                <a:spcPts val="700"/>
              </a:spcBef>
              <a:buClr>
                <a:srgbClr val="6699FF"/>
              </a:buClr>
              <a:buFontTx/>
              <a:buBlip>
                <a:blip r:embed="rId1"/>
              </a:buBlip>
              <a:defRPr/>
            </a:pPr>
            <a:r>
              <a:rPr kumimoji="1" lang="en-US" altLang="zh-CN"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DNS</a:t>
            </a:r>
            <a:r>
              <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和许多基于</a:t>
            </a:r>
            <a:r>
              <a:rPr kumimoji="1" lang="en-US" altLang="zh-CN"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RPC</a:t>
            </a:r>
            <a:r>
              <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的协议易遭到序列号攻击</a:t>
            </a:r>
            <a:endPar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endParaRPr>
          </a:p>
        </p:txBody>
      </p:sp>
      <p:sp>
        <p:nvSpPr>
          <p:cNvPr id="20" name="Rectangle 3"/>
          <p:cNvSpPr txBox="1">
            <a:spLocks noChangeArrowheads="1"/>
          </p:cNvSpPr>
          <p:nvPr/>
        </p:nvSpPr>
        <p:spPr bwMode="auto">
          <a:xfrm>
            <a:off x="142875" y="4214813"/>
            <a:ext cx="8858250" cy="857250"/>
          </a:xfrm>
          <a:prstGeom prst="rect">
            <a:avLst/>
          </a:prstGeom>
          <a:noFill/>
          <a:ln w="9525">
            <a:noFill/>
            <a:miter lim="800000"/>
          </a:ln>
        </p:spPr>
        <p:txBody>
          <a:bodyPr/>
          <a:lstStyle/>
          <a:p>
            <a:pPr marL="889000" lvl="1" indent="-440055" latinLnBrk="1">
              <a:spcBef>
                <a:spcPts val="700"/>
              </a:spcBef>
              <a:buClr>
                <a:srgbClr val="6699FF"/>
              </a:buClr>
              <a:buFontTx/>
              <a:buBlip>
                <a:blip r:embed="rId1"/>
              </a:buBlip>
              <a:defRPr/>
            </a:pPr>
            <a:r>
              <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通过改进设计或者避免在堆栈上执行代码消除此缺陷</a:t>
            </a:r>
            <a:endPar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endParaRPr>
          </a:p>
        </p:txBody>
      </p:sp>
      <p:grpSp>
        <p:nvGrpSpPr>
          <p:cNvPr id="7" name="组合 20"/>
          <p:cNvGrpSpPr/>
          <p:nvPr/>
        </p:nvGrpSpPr>
        <p:grpSpPr bwMode="auto">
          <a:xfrm>
            <a:off x="142875" y="5143500"/>
            <a:ext cx="8491538" cy="642938"/>
            <a:chOff x="483262" y="1257300"/>
            <a:chExt cx="8372030" cy="642942"/>
          </a:xfrm>
        </p:grpSpPr>
        <p:sp>
          <p:nvSpPr>
            <p:cNvPr id="130056" name="AutoShape 6"/>
            <p:cNvSpPr>
              <a:spLocks noChangeArrowheads="1"/>
            </p:cNvSpPr>
            <p:nvPr/>
          </p:nvSpPr>
          <p:spPr bwMode="auto">
            <a:xfrm>
              <a:off x="847858" y="1257300"/>
              <a:ext cx="8007434" cy="642942"/>
            </a:xfrm>
            <a:prstGeom prst="roundRect">
              <a:avLst>
                <a:gd name="adj" fmla="val 50000"/>
              </a:avLst>
            </a:prstGeom>
            <a:gradFill rotWithShape="1">
              <a:gsLst>
                <a:gs pos="0">
                  <a:srgbClr val="FFFFFF"/>
                </a:gs>
                <a:gs pos="100000">
                  <a:srgbClr val="B7E7FF"/>
                </a:gs>
              </a:gsLst>
              <a:lin ang="0" scaled="1"/>
            </a:gradFill>
            <a:ln w="28575">
              <a:solidFill>
                <a:srgbClr val="B2B2B2"/>
              </a:solidFill>
              <a:round/>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en-US" altLang="zh-CN" sz="2400">
                  <a:solidFill>
                    <a:srgbClr val="002060"/>
                  </a:solidFill>
                  <a:latin typeface="Times New Roman" panose="02020603050405020304" pitchFamily="18" charset="0"/>
                  <a:ea typeface="黑体" panose="02010609060101010101" pitchFamily="2" charset="-122"/>
                </a:rPr>
                <a:t>802.11</a:t>
              </a:r>
              <a:r>
                <a:rPr lang="zh-CN" altLang="en-US" sz="2400">
                  <a:solidFill>
                    <a:srgbClr val="002060"/>
                  </a:solidFill>
                  <a:latin typeface="Times New Roman" panose="02020603050405020304" pitchFamily="18" charset="0"/>
                  <a:ea typeface="黑体" panose="02010609060101010101" pitchFamily="2" charset="-122"/>
                </a:rPr>
                <a:t>无线数据通信标准中的</a:t>
              </a:r>
              <a:r>
                <a:rPr lang="en-US" altLang="zh-CN" sz="2400">
                  <a:solidFill>
                    <a:srgbClr val="002060"/>
                  </a:solidFill>
                  <a:latin typeface="Times New Roman" panose="02020603050405020304" pitchFamily="18" charset="0"/>
                  <a:ea typeface="黑体" panose="02010609060101010101" pitchFamily="2" charset="-122"/>
                </a:rPr>
                <a:t>WEP</a:t>
              </a:r>
              <a:r>
                <a:rPr lang="zh-CN" altLang="en-US" sz="2400">
                  <a:solidFill>
                    <a:srgbClr val="002060"/>
                  </a:solidFill>
                  <a:latin typeface="Times New Roman" panose="02020603050405020304" pitchFamily="18" charset="0"/>
                  <a:ea typeface="黑体" panose="02010609060101010101" pitchFamily="2" charset="-122"/>
                </a:rPr>
                <a:t>协议也存在缺陷</a:t>
              </a:r>
              <a:endParaRPr lang="zh-CN" altLang="en-US" sz="2400">
                <a:solidFill>
                  <a:srgbClr val="002060"/>
                </a:solidFill>
                <a:latin typeface="Times New Roman" panose="02020603050405020304" pitchFamily="18" charset="0"/>
                <a:ea typeface="黑体" panose="02010609060101010101" pitchFamily="2" charset="-122"/>
              </a:endParaRPr>
            </a:p>
          </p:txBody>
        </p:sp>
        <p:grpSp>
          <p:nvGrpSpPr>
            <p:cNvPr id="130057" name="Group 45"/>
            <p:cNvGrpSpPr/>
            <p:nvPr/>
          </p:nvGrpSpPr>
          <p:grpSpPr bwMode="auto">
            <a:xfrm>
              <a:off x="483262" y="1343712"/>
              <a:ext cx="481542" cy="386666"/>
              <a:chOff x="2078" y="1656"/>
              <a:chExt cx="1615" cy="1639"/>
            </a:xfrm>
          </p:grpSpPr>
          <p:sp>
            <p:nvSpPr>
              <p:cNvPr id="130058" name="Oval 46"/>
              <p:cNvSpPr>
                <a:spLocks noChangeArrowheads="1"/>
              </p:cNvSpPr>
              <p:nvPr/>
            </p:nvSpPr>
            <p:spPr bwMode="auto">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solidFill>
                    <a:srgbClr val="002060"/>
                  </a:solidFill>
                  <a:latin typeface="Times New Roman" panose="02020603050405020304" pitchFamily="18" charset="0"/>
                  <a:ea typeface="黑体" panose="02010609060101010101" pitchFamily="2" charset="-122"/>
                </a:endParaRPr>
              </a:p>
            </p:txBody>
          </p:sp>
          <p:sp>
            <p:nvSpPr>
              <p:cNvPr id="130059" name="Oval 47"/>
              <p:cNvSpPr>
                <a:spLocks noChangeArrowheads="1"/>
              </p:cNvSpPr>
              <p:nvPr/>
            </p:nvSpPr>
            <p:spPr bwMode="auto">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solidFill>
                    <a:srgbClr val="002060"/>
                  </a:solidFill>
                  <a:latin typeface="Times New Roman" panose="02020603050405020304" pitchFamily="18" charset="0"/>
                  <a:ea typeface="黑体" panose="02010609060101010101" pitchFamily="2" charset="-122"/>
                </a:endParaRPr>
              </a:p>
            </p:txBody>
          </p:sp>
          <p:sp>
            <p:nvSpPr>
              <p:cNvPr id="26" name="Oval 49"/>
              <p:cNvSpPr>
                <a:spLocks noChangeArrowheads="1"/>
              </p:cNvSpPr>
              <p:nvPr/>
            </p:nvSpPr>
            <p:spPr bwMode="gray">
              <a:xfrm>
                <a:off x="2128" y="1656"/>
                <a:ext cx="1181" cy="1511"/>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path path="circle">
                  <a:fillToRect r="100000" b="100000"/>
                </a:path>
                <a:tileRect l="-100000" t="-100000"/>
              </a:gradFill>
              <a:ln w="38100" algn="ctr">
                <a:noFill/>
                <a:round/>
              </a:ln>
            </p:spPr>
            <p:txBody>
              <a:bodyPr anchor="ctr">
                <a:spAutoFit/>
              </a:bodyPr>
              <a:lstStyle/>
              <a:p>
                <a:pPr eaLnBrk="1" fontAlgn="auto" hangingPunct="1">
                  <a:spcBef>
                    <a:spcPts val="0"/>
                  </a:spcBef>
                  <a:spcAft>
                    <a:spcPts val="0"/>
                  </a:spcAft>
                  <a:defRPr/>
                </a:pPr>
                <a:endParaRPr lang="zh-CN" altLang="en-US">
                  <a:solidFill>
                    <a:srgbClr val="002060"/>
                  </a:solidFill>
                  <a:latin typeface="Times New Roman" panose="02020603050405020304" pitchFamily="18" charset="0"/>
                  <a:ea typeface="黑体" panose="02010609060101010101" pitchFamily="2" charset="-122"/>
                </a:endParaRPr>
              </a:p>
            </p:txBody>
          </p:sp>
        </p:gr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ppt_w/2"/>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ppt_w</p:attrName>
                                        </p:attrNameLst>
                                      </p:cBhvr>
                                      <p:tavLst>
                                        <p:tav tm="0">
                                          <p:val>
                                            <p:fltVal val="0"/>
                                          </p:val>
                                        </p:tav>
                                        <p:tav tm="100000">
                                          <p:val>
                                            <p:strVal val="#ppt_w"/>
                                          </p:val>
                                        </p:tav>
                                      </p:tavLst>
                                    </p:anim>
                                    <p:anim calcmode="lin" valueType="num">
                                      <p:cBhvr>
                                        <p:cTn id="10" dur="500" fill="hold"/>
                                        <p:tgtEl>
                                          <p:spTgt spid="4"/>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8" presetClass="entr" presetSubtype="6"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strips(downRight)">
                                      <p:cBhvr>
                                        <p:cTn id="14" dur="500"/>
                                        <p:tgtEl>
                                          <p:spTgt spid="19"/>
                                        </p:tgtEl>
                                      </p:cBhvr>
                                    </p:animEffect>
                                  </p:childTnLst>
                                </p:cTn>
                              </p:par>
                            </p:childTnLst>
                          </p:cTn>
                        </p:par>
                        <p:par>
                          <p:cTn id="15" fill="hold">
                            <p:stCondLst>
                              <p:cond delay="1000"/>
                            </p:stCondLst>
                            <p:childTnLst>
                              <p:par>
                                <p:cTn id="16" presetID="17"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ppt_x</p:attrName>
                                        </p:attrNameLst>
                                      </p:cBhvr>
                                      <p:tavLst>
                                        <p:tav tm="0">
                                          <p:val>
                                            <p:strVal val="#ppt_x-#ppt_w/2"/>
                                          </p:val>
                                        </p:tav>
                                        <p:tav tm="100000">
                                          <p:val>
                                            <p:strVal val="#ppt_x"/>
                                          </p:val>
                                        </p:tav>
                                      </p:tavLst>
                                    </p:anim>
                                    <p:anim calcmode="lin" valueType="num">
                                      <p:cBhvr>
                                        <p:cTn id="19" dur="500" fill="hold"/>
                                        <p:tgtEl>
                                          <p:spTgt spid="2"/>
                                        </p:tgtEl>
                                        <p:attrNameLst>
                                          <p:attrName>ppt_y</p:attrName>
                                        </p:attrNameLst>
                                      </p:cBhvr>
                                      <p:tavLst>
                                        <p:tav tm="0">
                                          <p:val>
                                            <p:strVal val="#ppt_y"/>
                                          </p:val>
                                        </p:tav>
                                        <p:tav tm="100000">
                                          <p:val>
                                            <p:strVal val="#ppt_y"/>
                                          </p:val>
                                        </p:tav>
                                      </p:tavLst>
                                    </p:anim>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strVal val="#ppt_h"/>
                                          </p:val>
                                        </p:tav>
                                        <p:tav tm="100000">
                                          <p:val>
                                            <p:strVal val="#ppt_h"/>
                                          </p:val>
                                        </p:tav>
                                      </p:tavLst>
                                    </p:anim>
                                  </p:childTnLst>
                                </p:cTn>
                              </p:par>
                            </p:childTnLst>
                          </p:cTn>
                        </p:par>
                        <p:par>
                          <p:cTn id="22" fill="hold">
                            <p:stCondLst>
                              <p:cond delay="1500"/>
                            </p:stCondLst>
                            <p:childTnLst>
                              <p:par>
                                <p:cTn id="23" presetID="18" presetClass="entr" presetSubtype="6"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strips(downRight)">
                                      <p:cBhvr>
                                        <p:cTn id="25" dur="500"/>
                                        <p:tgtEl>
                                          <p:spTgt spid="20"/>
                                        </p:tgtEl>
                                      </p:cBhvr>
                                    </p:animEffect>
                                  </p:childTnLst>
                                </p:cTn>
                              </p:par>
                            </p:childTnLst>
                          </p:cTn>
                        </p:par>
                        <p:par>
                          <p:cTn id="26" fill="hold">
                            <p:stCondLst>
                              <p:cond delay="2000"/>
                            </p:stCondLst>
                            <p:childTnLst>
                              <p:par>
                                <p:cTn id="27" presetID="17" presetClass="entr" presetSubtype="8"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ppt_x</p:attrName>
                                        </p:attrNameLst>
                                      </p:cBhvr>
                                      <p:tavLst>
                                        <p:tav tm="0">
                                          <p:val>
                                            <p:strVal val="#ppt_x-#ppt_w/2"/>
                                          </p:val>
                                        </p:tav>
                                        <p:tav tm="100000">
                                          <p:val>
                                            <p:strVal val="#ppt_x"/>
                                          </p:val>
                                        </p:tav>
                                      </p:tavLst>
                                    </p:anim>
                                    <p:anim calcmode="lin" valueType="num">
                                      <p:cBhvr>
                                        <p:cTn id="30" dur="500" fill="hold"/>
                                        <p:tgtEl>
                                          <p:spTgt spid="7"/>
                                        </p:tgtEl>
                                        <p:attrNameLst>
                                          <p:attrName>ppt_y</p:attrName>
                                        </p:attrNameLst>
                                      </p:cBhvr>
                                      <p:tavLst>
                                        <p:tav tm="0">
                                          <p:val>
                                            <p:strVal val="#ppt_y"/>
                                          </p:val>
                                        </p:tav>
                                        <p:tav tm="100000">
                                          <p:val>
                                            <p:strVal val="#ppt_y"/>
                                          </p:val>
                                        </p:tav>
                                      </p:tavLst>
                                    </p:anim>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txBox="1">
            <a:spLocks noChangeArrowheads="1"/>
          </p:cNvSpPr>
          <p:nvPr/>
        </p:nvSpPr>
        <p:spPr bwMode="auto">
          <a:xfrm>
            <a:off x="0" y="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4000" b="1" dirty="0">
                <a:solidFill>
                  <a:schemeClr val="bg1"/>
                </a:solidFill>
                <a:latin typeface="Times New Roman" panose="02020603050405020304" pitchFamily="18" charset="0"/>
                <a:ea typeface="黑体" panose="02010609060101010101" pitchFamily="2" charset="-122"/>
              </a:rPr>
              <a:t>1.6</a:t>
            </a:r>
            <a:r>
              <a:rPr lang="en-US" altLang="zh-CN" sz="4000" b="1" dirty="0">
                <a:solidFill>
                  <a:schemeClr val="bg1"/>
                </a:solidFill>
                <a:latin typeface="黑体" panose="02010609060101010101" pitchFamily="2" charset="-122"/>
                <a:ea typeface="黑体" panose="02010609060101010101" pitchFamily="2" charset="-122"/>
              </a:rPr>
              <a:t> </a:t>
            </a:r>
            <a:r>
              <a:rPr lang="zh-CN" altLang="en-US" sz="4000" b="1" dirty="0">
                <a:solidFill>
                  <a:schemeClr val="bg1"/>
                </a:solidFill>
                <a:latin typeface="黑体" panose="02010609060101010101" pitchFamily="2" charset="-122"/>
                <a:ea typeface="黑体" panose="02010609060101010101" pitchFamily="2" charset="-122"/>
              </a:rPr>
              <a:t>网络攻击的常见形式</a:t>
            </a:r>
            <a:r>
              <a:rPr lang="en-US" altLang="zh-CN" sz="4000" b="1" dirty="0">
                <a:solidFill>
                  <a:schemeClr val="bg1"/>
                </a:solidFill>
                <a:latin typeface="黑体" panose="02010609060101010101" pitchFamily="2" charset="-122"/>
                <a:ea typeface="黑体" panose="02010609060101010101" pitchFamily="2" charset="-122"/>
              </a:rPr>
              <a:t>—</a:t>
            </a:r>
            <a:r>
              <a:rPr lang="zh-CN" altLang="en-US" sz="3600" b="1" dirty="0">
                <a:solidFill>
                  <a:schemeClr val="bg1"/>
                </a:solidFill>
                <a:latin typeface="黑体" panose="02010609060101010101" pitchFamily="2" charset="-122"/>
                <a:ea typeface="黑体" panose="02010609060101010101" pitchFamily="2" charset="-122"/>
              </a:rPr>
              <a:t>信息泄漏</a:t>
            </a:r>
            <a:endParaRPr lang="zh-CN" altLang="en-US" sz="3600" b="1" dirty="0">
              <a:solidFill>
                <a:schemeClr val="bg1"/>
              </a:solidFill>
              <a:latin typeface="黑体" panose="02010609060101010101" pitchFamily="2" charset="-122"/>
              <a:ea typeface="黑体" panose="02010609060101010101" pitchFamily="2" charset="-122"/>
            </a:endParaRPr>
          </a:p>
        </p:txBody>
      </p:sp>
      <p:pic>
        <p:nvPicPr>
          <p:cNvPr id="1064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4375" y="3978275"/>
            <a:ext cx="3143250"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0" name="Picture 4" descr="http://image.xinmin.cn/2009/07/03/2009070304115213393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6188" y="3786188"/>
            <a:ext cx="4286250"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7"/>
          <p:cNvGrpSpPr/>
          <p:nvPr/>
        </p:nvGrpSpPr>
        <p:grpSpPr bwMode="auto">
          <a:xfrm>
            <a:off x="214313" y="3349625"/>
            <a:ext cx="7500937" cy="508000"/>
            <a:chOff x="483262" y="1257300"/>
            <a:chExt cx="7395370" cy="508000"/>
          </a:xfrm>
        </p:grpSpPr>
        <p:sp>
          <p:nvSpPr>
            <p:cNvPr id="132109" name="AutoShape 6"/>
            <p:cNvSpPr>
              <a:spLocks noChangeArrowheads="1"/>
            </p:cNvSpPr>
            <p:nvPr/>
          </p:nvSpPr>
          <p:spPr bwMode="auto">
            <a:xfrm>
              <a:off x="847858" y="1257300"/>
              <a:ext cx="7030774" cy="508000"/>
            </a:xfrm>
            <a:prstGeom prst="roundRect">
              <a:avLst>
                <a:gd name="adj" fmla="val 50000"/>
              </a:avLst>
            </a:prstGeom>
            <a:gradFill rotWithShape="1">
              <a:gsLst>
                <a:gs pos="0">
                  <a:srgbClr val="FFFFFF"/>
                </a:gs>
                <a:gs pos="100000">
                  <a:srgbClr val="B7E7FF"/>
                </a:gs>
              </a:gsLst>
              <a:lin ang="0" scaled="1"/>
            </a:gradFill>
            <a:ln w="28575">
              <a:solidFill>
                <a:srgbClr val="B2B2B2"/>
              </a:solidFill>
              <a:round/>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en-US" altLang="zh-CN" sz="2600">
                  <a:solidFill>
                    <a:srgbClr val="002060"/>
                  </a:solidFill>
                  <a:latin typeface="Times New Roman" panose="02020603050405020304" pitchFamily="18" charset="0"/>
                  <a:ea typeface="黑体" panose="02010609060101010101" pitchFamily="2" charset="-122"/>
                </a:rPr>
                <a:t>DNS</a:t>
              </a:r>
              <a:r>
                <a:rPr lang="zh-CN" altLang="en-US" sz="2600">
                  <a:solidFill>
                    <a:srgbClr val="002060"/>
                  </a:solidFill>
                  <a:latin typeface="Times New Roman" panose="02020603050405020304" pitchFamily="18" charset="0"/>
                  <a:ea typeface="黑体" panose="02010609060101010101" pitchFamily="2" charset="-122"/>
                </a:rPr>
                <a:t>有丰富的数据来源，易被黑客利用</a:t>
              </a:r>
              <a:endParaRPr lang="zh-CN" altLang="en-US" sz="2600">
                <a:solidFill>
                  <a:srgbClr val="002060"/>
                </a:solidFill>
                <a:latin typeface="Times New Roman" panose="02020603050405020304" pitchFamily="18" charset="0"/>
                <a:ea typeface="黑体" panose="02010609060101010101" pitchFamily="2" charset="-122"/>
              </a:endParaRPr>
            </a:p>
          </p:txBody>
        </p:sp>
        <p:grpSp>
          <p:nvGrpSpPr>
            <p:cNvPr id="132110" name="Group 45"/>
            <p:cNvGrpSpPr/>
            <p:nvPr/>
          </p:nvGrpSpPr>
          <p:grpSpPr bwMode="auto">
            <a:xfrm>
              <a:off x="483262" y="1343712"/>
              <a:ext cx="481542" cy="386666"/>
              <a:chOff x="2078" y="1656"/>
              <a:chExt cx="1615" cy="1639"/>
            </a:xfrm>
          </p:grpSpPr>
          <p:sp>
            <p:nvSpPr>
              <p:cNvPr id="132111" name="Oval 46"/>
              <p:cNvSpPr>
                <a:spLocks noChangeArrowheads="1"/>
              </p:cNvSpPr>
              <p:nvPr/>
            </p:nvSpPr>
            <p:spPr bwMode="auto">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solidFill>
                    <a:srgbClr val="002060"/>
                  </a:solidFill>
                  <a:latin typeface="Times New Roman" panose="02020603050405020304" pitchFamily="18" charset="0"/>
                  <a:ea typeface="黑体" panose="02010609060101010101" pitchFamily="2" charset="-122"/>
                </a:endParaRPr>
              </a:p>
            </p:txBody>
          </p:sp>
          <p:sp>
            <p:nvSpPr>
              <p:cNvPr id="132112" name="Oval 47"/>
              <p:cNvSpPr>
                <a:spLocks noChangeArrowheads="1"/>
              </p:cNvSpPr>
              <p:nvPr/>
            </p:nvSpPr>
            <p:spPr bwMode="auto">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solidFill>
                    <a:srgbClr val="002060"/>
                  </a:solidFill>
                  <a:latin typeface="Times New Roman" panose="02020603050405020304" pitchFamily="18" charset="0"/>
                  <a:ea typeface="黑体" panose="02010609060101010101" pitchFamily="2" charset="-122"/>
                </a:endParaRPr>
              </a:p>
            </p:txBody>
          </p:sp>
          <p:sp>
            <p:nvSpPr>
              <p:cNvPr id="132113" name="Oval 49"/>
              <p:cNvSpPr>
                <a:spLocks noChangeArrowheads="1"/>
              </p:cNvSpPr>
              <p:nvPr/>
            </p:nvSpPr>
            <p:spPr bwMode="auto">
              <a:xfrm>
                <a:off x="2128" y="1656"/>
                <a:ext cx="1181" cy="1511"/>
              </a:xfrm>
              <a:prstGeom prst="ellipse">
                <a:avLst/>
              </a:prstGeom>
              <a:gradFill rotWithShape="1">
                <a:gsLst>
                  <a:gs pos="0">
                    <a:srgbClr val="A07400"/>
                  </a:gs>
                  <a:gs pos="50000">
                    <a:srgbClr val="E6A900"/>
                  </a:gs>
                  <a:gs pos="100000">
                    <a:srgbClr val="FFCA00"/>
                  </a:gs>
                </a:gsLst>
                <a:lin ang="5400000" scaled="1"/>
              </a:gradFill>
              <a:ln>
                <a:noFill/>
              </a:ln>
              <a:extLst>
                <a:ext uri="{91240B29-F687-4F45-9708-019B960494DF}">
                  <a14:hiddenLine xmlns:a14="http://schemas.microsoft.com/office/drawing/2010/main" w="38100">
                    <a:solidFill>
                      <a:srgbClr val="000000"/>
                    </a:solidFill>
                    <a:round/>
                  </a14:hiddenLine>
                </a:ext>
              </a:extLst>
            </p:spPr>
            <p:txBody>
              <a:bodyPr anchor="ct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solidFill>
                    <a:srgbClr val="002060"/>
                  </a:solidFill>
                  <a:latin typeface="Times New Roman" panose="02020603050405020304" pitchFamily="18" charset="0"/>
                  <a:ea typeface="黑体" panose="02010609060101010101" pitchFamily="2" charset="-122"/>
                </a:endParaRPr>
              </a:p>
            </p:txBody>
          </p:sp>
        </p:grpSp>
      </p:grpSp>
      <p:grpSp>
        <p:nvGrpSpPr>
          <p:cNvPr id="4" name="组合 14"/>
          <p:cNvGrpSpPr/>
          <p:nvPr/>
        </p:nvGrpSpPr>
        <p:grpSpPr bwMode="auto">
          <a:xfrm>
            <a:off x="142875" y="1285875"/>
            <a:ext cx="8715375" cy="857250"/>
            <a:chOff x="483262" y="1257300"/>
            <a:chExt cx="8592716" cy="857256"/>
          </a:xfrm>
        </p:grpSpPr>
        <p:sp>
          <p:nvSpPr>
            <p:cNvPr id="132104" name="AutoShape 6"/>
            <p:cNvSpPr>
              <a:spLocks noChangeArrowheads="1"/>
            </p:cNvSpPr>
            <p:nvPr/>
          </p:nvSpPr>
          <p:spPr bwMode="auto">
            <a:xfrm>
              <a:off x="847858" y="1257300"/>
              <a:ext cx="8228120" cy="857256"/>
            </a:xfrm>
            <a:prstGeom prst="roundRect">
              <a:avLst>
                <a:gd name="adj" fmla="val 50000"/>
              </a:avLst>
            </a:prstGeom>
            <a:gradFill rotWithShape="1">
              <a:gsLst>
                <a:gs pos="0">
                  <a:srgbClr val="FFFFFF"/>
                </a:gs>
                <a:gs pos="100000">
                  <a:srgbClr val="B7E7FF"/>
                </a:gs>
              </a:gsLst>
              <a:lin ang="0" scaled="1"/>
            </a:gradFill>
            <a:ln w="28575">
              <a:solidFill>
                <a:srgbClr val="B2B2B2"/>
              </a:solidFill>
              <a:round/>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2600">
                  <a:solidFill>
                    <a:srgbClr val="002060"/>
                  </a:solidFill>
                  <a:latin typeface="Times New Roman" panose="02020603050405020304" pitchFamily="18" charset="0"/>
                  <a:ea typeface="黑体" panose="02010609060101010101" pitchFamily="2" charset="-122"/>
                </a:rPr>
                <a:t>协议丢失的信息易被攻击者利用，攻击者借助这些</a:t>
              </a:r>
              <a:endParaRPr lang="en-US" altLang="zh-CN" sz="2600">
                <a:solidFill>
                  <a:srgbClr val="002060"/>
                </a:solidFill>
                <a:latin typeface="Times New Roman" panose="02020603050405020304" pitchFamily="18" charset="0"/>
                <a:ea typeface="黑体" panose="02010609060101010101" pitchFamily="2" charset="-122"/>
              </a:endParaRPr>
            </a:p>
            <a:p>
              <a:r>
                <a:rPr lang="zh-CN" altLang="en-US" sz="2600">
                  <a:solidFill>
                    <a:srgbClr val="002060"/>
                  </a:solidFill>
                  <a:latin typeface="Times New Roman" panose="02020603050405020304" pitchFamily="18" charset="0"/>
                  <a:ea typeface="黑体" panose="02010609060101010101" pitchFamily="2" charset="-122"/>
                </a:rPr>
                <a:t>信息攻破系统</a:t>
              </a:r>
              <a:endParaRPr lang="zh-CN" altLang="en-US" sz="2600">
                <a:solidFill>
                  <a:srgbClr val="002060"/>
                </a:solidFill>
                <a:latin typeface="Times New Roman" panose="02020603050405020304" pitchFamily="18" charset="0"/>
                <a:ea typeface="黑体" panose="02010609060101010101" pitchFamily="2" charset="-122"/>
              </a:endParaRPr>
            </a:p>
          </p:txBody>
        </p:sp>
        <p:grpSp>
          <p:nvGrpSpPr>
            <p:cNvPr id="132105" name="Group 45"/>
            <p:cNvGrpSpPr/>
            <p:nvPr/>
          </p:nvGrpSpPr>
          <p:grpSpPr bwMode="auto">
            <a:xfrm>
              <a:off x="483262" y="1343712"/>
              <a:ext cx="481542" cy="386666"/>
              <a:chOff x="2078" y="1656"/>
              <a:chExt cx="1615" cy="1639"/>
            </a:xfrm>
          </p:grpSpPr>
          <p:sp>
            <p:nvSpPr>
              <p:cNvPr id="132106" name="Oval 46"/>
              <p:cNvSpPr>
                <a:spLocks noChangeArrowheads="1"/>
              </p:cNvSpPr>
              <p:nvPr/>
            </p:nvSpPr>
            <p:spPr bwMode="auto">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solidFill>
                    <a:srgbClr val="002060"/>
                  </a:solidFill>
                  <a:latin typeface="Times New Roman" panose="02020603050405020304" pitchFamily="18" charset="0"/>
                  <a:ea typeface="黑体" panose="02010609060101010101" pitchFamily="2" charset="-122"/>
                </a:endParaRPr>
              </a:p>
            </p:txBody>
          </p:sp>
          <p:sp>
            <p:nvSpPr>
              <p:cNvPr id="132107" name="Oval 47"/>
              <p:cNvSpPr>
                <a:spLocks noChangeArrowheads="1"/>
              </p:cNvSpPr>
              <p:nvPr/>
            </p:nvSpPr>
            <p:spPr bwMode="auto">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solidFill>
                    <a:srgbClr val="002060"/>
                  </a:solidFill>
                  <a:latin typeface="Times New Roman" panose="02020603050405020304" pitchFamily="18" charset="0"/>
                  <a:ea typeface="黑体" panose="02010609060101010101" pitchFamily="2" charset="-122"/>
                </a:endParaRPr>
              </a:p>
            </p:txBody>
          </p:sp>
          <p:sp>
            <p:nvSpPr>
              <p:cNvPr id="132108" name="Oval 49"/>
              <p:cNvSpPr>
                <a:spLocks noChangeArrowheads="1"/>
              </p:cNvSpPr>
              <p:nvPr/>
            </p:nvSpPr>
            <p:spPr bwMode="auto">
              <a:xfrm>
                <a:off x="2128" y="1656"/>
                <a:ext cx="1181" cy="1511"/>
              </a:xfrm>
              <a:prstGeom prst="ellipse">
                <a:avLst/>
              </a:prstGeom>
              <a:gradFill rotWithShape="1">
                <a:gsLst>
                  <a:gs pos="0">
                    <a:srgbClr val="000000"/>
                  </a:gs>
                  <a:gs pos="100000">
                    <a:srgbClr val="E35E23"/>
                  </a:gs>
                </a:gsLst>
                <a:lin ang="2700000" scaled="1"/>
              </a:gradFill>
              <a:ln>
                <a:noFill/>
              </a:ln>
              <a:extLst>
                <a:ext uri="{91240B29-F687-4F45-9708-019B960494DF}">
                  <a14:hiddenLine xmlns:a14="http://schemas.microsoft.com/office/drawing/2010/main" w="38100">
                    <a:solidFill>
                      <a:srgbClr val="000000"/>
                    </a:solidFill>
                    <a:round/>
                  </a14:hiddenLine>
                </a:ext>
              </a:extLst>
            </p:spPr>
            <p:txBody>
              <a:bodyPr anchor="ct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solidFill>
                    <a:srgbClr val="002060"/>
                  </a:solidFill>
                  <a:latin typeface="Times New Roman" panose="02020603050405020304" pitchFamily="18" charset="0"/>
                  <a:ea typeface="黑体" panose="02010609060101010101" pitchFamily="2" charset="-122"/>
                </a:endParaRPr>
              </a:p>
            </p:txBody>
          </p:sp>
        </p:grpSp>
      </p:grpSp>
      <p:sp>
        <p:nvSpPr>
          <p:cNvPr id="21" name="Rectangle 3"/>
          <p:cNvSpPr txBox="1">
            <a:spLocks noChangeArrowheads="1"/>
          </p:cNvSpPr>
          <p:nvPr/>
        </p:nvSpPr>
        <p:spPr bwMode="auto">
          <a:xfrm>
            <a:off x="142875" y="2214563"/>
            <a:ext cx="8858250" cy="1643062"/>
          </a:xfrm>
          <a:prstGeom prst="rect">
            <a:avLst/>
          </a:prstGeom>
          <a:noFill/>
          <a:ln w="9525">
            <a:noFill/>
            <a:miter lim="800000"/>
          </a:ln>
        </p:spPr>
        <p:txBody>
          <a:bodyPr/>
          <a:lstStyle/>
          <a:p>
            <a:pPr marL="889000" lvl="1" indent="-440055" latinLnBrk="1">
              <a:spcBef>
                <a:spcPts val="700"/>
              </a:spcBef>
              <a:buClr>
                <a:srgbClr val="6699FF"/>
              </a:buClr>
              <a:buFontTx/>
              <a:buBlip>
                <a:blip r:embed="rId3"/>
              </a:buBlip>
              <a:defRPr/>
            </a:pPr>
            <a:r>
              <a:rPr kumimoji="1" lang="en-US" altLang="zh-CN"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Finger</a:t>
            </a:r>
            <a:r>
              <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协议</a:t>
            </a:r>
            <a:endPar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endParaRPr>
          </a:p>
          <a:p>
            <a:pPr marL="889000" lvl="1" indent="-440055" latinLnBrk="1">
              <a:spcBef>
                <a:spcPts val="700"/>
              </a:spcBef>
              <a:buClr>
                <a:srgbClr val="6699FF"/>
              </a:buClr>
              <a:buFontTx/>
              <a:buBlip>
                <a:blip r:embed="rId3"/>
              </a:buBlip>
              <a:defRPr/>
            </a:pPr>
            <a:r>
              <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口令猜测，欺骗攻击等</a:t>
            </a:r>
            <a:endPar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ppt_w/2"/>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ppt_w</p:attrName>
                                        </p:attrNameLst>
                                      </p:cBhvr>
                                      <p:tavLst>
                                        <p:tav tm="0">
                                          <p:val>
                                            <p:fltVal val="0"/>
                                          </p:val>
                                        </p:tav>
                                        <p:tav tm="100000">
                                          <p:val>
                                            <p:strVal val="#ppt_w"/>
                                          </p:val>
                                        </p:tav>
                                      </p:tavLst>
                                    </p:anim>
                                    <p:anim calcmode="lin" valueType="num">
                                      <p:cBhvr>
                                        <p:cTn id="10" dur="500" fill="hold"/>
                                        <p:tgtEl>
                                          <p:spTgt spid="4"/>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8" presetClass="entr" presetSubtype="6"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strips(downRight)">
                                      <p:cBhvr>
                                        <p:cTn id="14" dur="500"/>
                                        <p:tgtEl>
                                          <p:spTgt spid="21"/>
                                        </p:tgtEl>
                                      </p:cBhvr>
                                    </p:animEffect>
                                  </p:childTnLst>
                                </p:cTn>
                              </p:par>
                            </p:childTnLst>
                          </p:cTn>
                        </p:par>
                        <p:par>
                          <p:cTn id="15" fill="hold">
                            <p:stCondLst>
                              <p:cond delay="1000"/>
                            </p:stCondLst>
                            <p:childTnLst>
                              <p:par>
                                <p:cTn id="16" presetID="17"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ppt_x</p:attrName>
                                        </p:attrNameLst>
                                      </p:cBhvr>
                                      <p:tavLst>
                                        <p:tav tm="0">
                                          <p:val>
                                            <p:strVal val="#ppt_x-#ppt_w/2"/>
                                          </p:val>
                                        </p:tav>
                                        <p:tav tm="100000">
                                          <p:val>
                                            <p:strVal val="#ppt_x"/>
                                          </p:val>
                                        </p:tav>
                                      </p:tavLst>
                                    </p:anim>
                                    <p:anim calcmode="lin" valueType="num">
                                      <p:cBhvr>
                                        <p:cTn id="19" dur="500" fill="hold"/>
                                        <p:tgtEl>
                                          <p:spTgt spid="2"/>
                                        </p:tgtEl>
                                        <p:attrNameLst>
                                          <p:attrName>ppt_y</p:attrName>
                                        </p:attrNameLst>
                                      </p:cBhvr>
                                      <p:tavLst>
                                        <p:tav tm="0">
                                          <p:val>
                                            <p:strVal val="#ppt_y"/>
                                          </p:val>
                                        </p:tav>
                                        <p:tav tm="100000">
                                          <p:val>
                                            <p:strVal val="#ppt_y"/>
                                          </p:val>
                                        </p:tav>
                                      </p:tavLst>
                                    </p:anim>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strVal val="#ppt_h"/>
                                          </p:val>
                                        </p:tav>
                                        <p:tav tm="100000">
                                          <p:val>
                                            <p:strVal val="#ppt_h"/>
                                          </p:val>
                                        </p:tav>
                                      </p:tavLst>
                                    </p:anim>
                                  </p:childTnLst>
                                </p:cTn>
                              </p:par>
                            </p:childTnLst>
                          </p:cTn>
                        </p:par>
                        <p:par>
                          <p:cTn id="22" fill="hold">
                            <p:stCondLst>
                              <p:cond delay="1500"/>
                            </p:stCondLst>
                            <p:childTnLst>
                              <p:par>
                                <p:cTn id="23" presetID="30" presetClass="entr" presetSubtype="0" fill="hold" nodeType="afterEffect">
                                  <p:stCondLst>
                                    <p:cond delay="0"/>
                                  </p:stCondLst>
                                  <p:childTnLst>
                                    <p:set>
                                      <p:cBhvr>
                                        <p:cTn id="24" dur="1" fill="hold">
                                          <p:stCondLst>
                                            <p:cond delay="0"/>
                                          </p:stCondLst>
                                        </p:cTn>
                                        <p:tgtEl>
                                          <p:spTgt spid="106498"/>
                                        </p:tgtEl>
                                        <p:attrNameLst>
                                          <p:attrName>style.visibility</p:attrName>
                                        </p:attrNameLst>
                                      </p:cBhvr>
                                      <p:to>
                                        <p:strVal val="visible"/>
                                      </p:to>
                                    </p:set>
                                    <p:animEffect transition="in" filter="fade">
                                      <p:cBhvr>
                                        <p:cTn id="25" dur="400" decel="100000"/>
                                        <p:tgtEl>
                                          <p:spTgt spid="106498"/>
                                        </p:tgtEl>
                                      </p:cBhvr>
                                    </p:animEffect>
                                    <p:anim calcmode="lin" valueType="num">
                                      <p:cBhvr>
                                        <p:cTn id="26" dur="400" decel="100000" fill="hold"/>
                                        <p:tgtEl>
                                          <p:spTgt spid="106498"/>
                                        </p:tgtEl>
                                        <p:attrNameLst>
                                          <p:attrName>style.rotation</p:attrName>
                                        </p:attrNameLst>
                                      </p:cBhvr>
                                      <p:tavLst>
                                        <p:tav tm="0">
                                          <p:val>
                                            <p:fltVal val="-90"/>
                                          </p:val>
                                        </p:tav>
                                        <p:tav tm="100000">
                                          <p:val>
                                            <p:fltVal val="0"/>
                                          </p:val>
                                        </p:tav>
                                      </p:tavLst>
                                    </p:anim>
                                    <p:anim calcmode="lin" valueType="num">
                                      <p:cBhvr>
                                        <p:cTn id="27" dur="400" decel="100000" fill="hold"/>
                                        <p:tgtEl>
                                          <p:spTgt spid="106498"/>
                                        </p:tgtEl>
                                        <p:attrNameLst>
                                          <p:attrName>ppt_x</p:attrName>
                                        </p:attrNameLst>
                                      </p:cBhvr>
                                      <p:tavLst>
                                        <p:tav tm="0">
                                          <p:val>
                                            <p:strVal val="#ppt_x+0.4"/>
                                          </p:val>
                                        </p:tav>
                                        <p:tav tm="100000">
                                          <p:val>
                                            <p:strVal val="#ppt_x-0.05"/>
                                          </p:val>
                                        </p:tav>
                                      </p:tavLst>
                                    </p:anim>
                                    <p:anim calcmode="lin" valueType="num">
                                      <p:cBhvr>
                                        <p:cTn id="28" dur="400" decel="100000" fill="hold"/>
                                        <p:tgtEl>
                                          <p:spTgt spid="106498"/>
                                        </p:tgtEl>
                                        <p:attrNameLst>
                                          <p:attrName>ppt_y</p:attrName>
                                        </p:attrNameLst>
                                      </p:cBhvr>
                                      <p:tavLst>
                                        <p:tav tm="0">
                                          <p:val>
                                            <p:strVal val="#ppt_y-0.4"/>
                                          </p:val>
                                        </p:tav>
                                        <p:tav tm="100000">
                                          <p:val>
                                            <p:strVal val="#ppt_y+0.1"/>
                                          </p:val>
                                        </p:tav>
                                      </p:tavLst>
                                    </p:anim>
                                    <p:anim calcmode="lin" valueType="num">
                                      <p:cBhvr>
                                        <p:cTn id="29" dur="100" accel="100000" fill="hold">
                                          <p:stCondLst>
                                            <p:cond delay="400"/>
                                          </p:stCondLst>
                                        </p:cTn>
                                        <p:tgtEl>
                                          <p:spTgt spid="106498"/>
                                        </p:tgtEl>
                                        <p:attrNameLst>
                                          <p:attrName>ppt_x</p:attrName>
                                        </p:attrNameLst>
                                      </p:cBhvr>
                                      <p:tavLst>
                                        <p:tav tm="0">
                                          <p:val>
                                            <p:strVal val="#ppt_x-0.05"/>
                                          </p:val>
                                        </p:tav>
                                        <p:tav tm="100000">
                                          <p:val>
                                            <p:strVal val="#ppt_x"/>
                                          </p:val>
                                        </p:tav>
                                      </p:tavLst>
                                    </p:anim>
                                    <p:anim calcmode="lin" valueType="num">
                                      <p:cBhvr>
                                        <p:cTn id="30" dur="100" accel="100000" fill="hold">
                                          <p:stCondLst>
                                            <p:cond delay="400"/>
                                          </p:stCondLst>
                                        </p:cTn>
                                        <p:tgtEl>
                                          <p:spTgt spid="106498"/>
                                        </p:tgtEl>
                                        <p:attrNameLst>
                                          <p:attrName>ppt_y</p:attrName>
                                        </p:attrNameLst>
                                      </p:cBhvr>
                                      <p:tavLst>
                                        <p:tav tm="0">
                                          <p:val>
                                            <p:strVal val="#ppt_y+0.1"/>
                                          </p:val>
                                        </p:tav>
                                        <p:tav tm="100000">
                                          <p:val>
                                            <p:strVal val="#ppt_y"/>
                                          </p:val>
                                        </p:tav>
                                      </p:tavLst>
                                    </p:anim>
                                  </p:childTnLst>
                                </p:cTn>
                              </p:par>
                              <p:par>
                                <p:cTn id="31" presetID="30" presetClass="entr" presetSubtype="0" fill="hold" nodeType="withEffect">
                                  <p:stCondLst>
                                    <p:cond delay="0"/>
                                  </p:stCondLst>
                                  <p:childTnLst>
                                    <p:set>
                                      <p:cBhvr>
                                        <p:cTn id="32" dur="1" fill="hold">
                                          <p:stCondLst>
                                            <p:cond delay="0"/>
                                          </p:stCondLst>
                                        </p:cTn>
                                        <p:tgtEl>
                                          <p:spTgt spid="106500"/>
                                        </p:tgtEl>
                                        <p:attrNameLst>
                                          <p:attrName>style.visibility</p:attrName>
                                        </p:attrNameLst>
                                      </p:cBhvr>
                                      <p:to>
                                        <p:strVal val="visible"/>
                                      </p:to>
                                    </p:set>
                                    <p:animEffect transition="in" filter="fade">
                                      <p:cBhvr>
                                        <p:cTn id="33" dur="400" decel="100000"/>
                                        <p:tgtEl>
                                          <p:spTgt spid="106500"/>
                                        </p:tgtEl>
                                      </p:cBhvr>
                                    </p:animEffect>
                                    <p:anim calcmode="lin" valueType="num">
                                      <p:cBhvr>
                                        <p:cTn id="34" dur="400" decel="100000" fill="hold"/>
                                        <p:tgtEl>
                                          <p:spTgt spid="106500"/>
                                        </p:tgtEl>
                                        <p:attrNameLst>
                                          <p:attrName>style.rotation</p:attrName>
                                        </p:attrNameLst>
                                      </p:cBhvr>
                                      <p:tavLst>
                                        <p:tav tm="0">
                                          <p:val>
                                            <p:fltVal val="-90"/>
                                          </p:val>
                                        </p:tav>
                                        <p:tav tm="100000">
                                          <p:val>
                                            <p:fltVal val="0"/>
                                          </p:val>
                                        </p:tav>
                                      </p:tavLst>
                                    </p:anim>
                                    <p:anim calcmode="lin" valueType="num">
                                      <p:cBhvr>
                                        <p:cTn id="35" dur="400" decel="100000" fill="hold"/>
                                        <p:tgtEl>
                                          <p:spTgt spid="106500"/>
                                        </p:tgtEl>
                                        <p:attrNameLst>
                                          <p:attrName>ppt_x</p:attrName>
                                        </p:attrNameLst>
                                      </p:cBhvr>
                                      <p:tavLst>
                                        <p:tav tm="0">
                                          <p:val>
                                            <p:strVal val="#ppt_x+0.4"/>
                                          </p:val>
                                        </p:tav>
                                        <p:tav tm="100000">
                                          <p:val>
                                            <p:strVal val="#ppt_x-0.05"/>
                                          </p:val>
                                        </p:tav>
                                      </p:tavLst>
                                    </p:anim>
                                    <p:anim calcmode="lin" valueType="num">
                                      <p:cBhvr>
                                        <p:cTn id="36" dur="400" decel="100000" fill="hold"/>
                                        <p:tgtEl>
                                          <p:spTgt spid="106500"/>
                                        </p:tgtEl>
                                        <p:attrNameLst>
                                          <p:attrName>ppt_y</p:attrName>
                                        </p:attrNameLst>
                                      </p:cBhvr>
                                      <p:tavLst>
                                        <p:tav tm="0">
                                          <p:val>
                                            <p:strVal val="#ppt_y-0.4"/>
                                          </p:val>
                                        </p:tav>
                                        <p:tav tm="100000">
                                          <p:val>
                                            <p:strVal val="#ppt_y+0.1"/>
                                          </p:val>
                                        </p:tav>
                                      </p:tavLst>
                                    </p:anim>
                                    <p:anim calcmode="lin" valueType="num">
                                      <p:cBhvr>
                                        <p:cTn id="37" dur="100" accel="100000" fill="hold">
                                          <p:stCondLst>
                                            <p:cond delay="400"/>
                                          </p:stCondLst>
                                        </p:cTn>
                                        <p:tgtEl>
                                          <p:spTgt spid="106500"/>
                                        </p:tgtEl>
                                        <p:attrNameLst>
                                          <p:attrName>ppt_x</p:attrName>
                                        </p:attrNameLst>
                                      </p:cBhvr>
                                      <p:tavLst>
                                        <p:tav tm="0">
                                          <p:val>
                                            <p:strVal val="#ppt_x-0.05"/>
                                          </p:val>
                                        </p:tav>
                                        <p:tav tm="100000">
                                          <p:val>
                                            <p:strVal val="#ppt_x"/>
                                          </p:val>
                                        </p:tav>
                                      </p:tavLst>
                                    </p:anim>
                                    <p:anim calcmode="lin" valueType="num">
                                      <p:cBhvr>
                                        <p:cTn id="38" dur="100" accel="100000" fill="hold">
                                          <p:stCondLst>
                                            <p:cond delay="400"/>
                                          </p:stCondLst>
                                        </p:cTn>
                                        <p:tgtEl>
                                          <p:spTgt spid="10650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1484784"/>
            <a:ext cx="7128792" cy="1938992"/>
          </a:xfrm>
          <a:prstGeom prst="rect">
            <a:avLst/>
          </a:prstGeom>
        </p:spPr>
        <p:txBody>
          <a:bodyPr wrap="square">
            <a:spAutoFit/>
          </a:bodyPr>
          <a:lstStyle/>
          <a:p>
            <a:pPr lvl="1"/>
            <a:r>
              <a:rPr lang="en-US" altLang="zh-CN" sz="2400" dirty="0">
                <a:latin typeface="黑体" panose="02010609060101010101" pitchFamily="2" charset="-122"/>
                <a:ea typeface="黑体" panose="02010609060101010101" pitchFamily="2" charset="-122"/>
              </a:rPr>
              <a:t>Sniffer</a:t>
            </a:r>
            <a:endParaRPr lang="en-US" altLang="zh-CN" sz="2400" dirty="0">
              <a:latin typeface="黑体" panose="02010609060101010101" pitchFamily="2" charset="-122"/>
              <a:ea typeface="黑体" panose="02010609060101010101" pitchFamily="2" charset="-122"/>
            </a:endParaRPr>
          </a:p>
          <a:p>
            <a:pPr lvl="1"/>
            <a:r>
              <a:rPr lang="en-US" altLang="zh-CN" sz="2400" dirty="0">
                <a:latin typeface="黑体" panose="02010609060101010101" pitchFamily="2" charset="-122"/>
                <a:ea typeface="黑体" panose="02010609060101010101" pitchFamily="2" charset="-122"/>
              </a:rPr>
              <a:t>Wireshark</a:t>
            </a:r>
            <a:endParaRPr lang="en-US" altLang="zh-CN" sz="2400" dirty="0">
              <a:latin typeface="黑体" panose="02010609060101010101" pitchFamily="2" charset="-122"/>
              <a:ea typeface="黑体" panose="02010609060101010101" pitchFamily="2" charset="-122"/>
            </a:endParaRPr>
          </a:p>
          <a:p>
            <a:pPr lvl="1"/>
            <a:r>
              <a:rPr lang="en-US" altLang="zh-CN" sz="2400" dirty="0" err="1">
                <a:latin typeface="黑体" panose="02010609060101010101" pitchFamily="2" charset="-122"/>
                <a:ea typeface="黑体" panose="02010609060101010101" pitchFamily="2" charset="-122"/>
              </a:rPr>
              <a:t>Tcpdump</a:t>
            </a:r>
            <a:endParaRPr lang="en-US" altLang="zh-CN" sz="2400" dirty="0">
              <a:latin typeface="黑体" panose="02010609060101010101" pitchFamily="2" charset="-122"/>
              <a:ea typeface="黑体" panose="02010609060101010101" pitchFamily="2" charset="-122"/>
            </a:endParaRPr>
          </a:p>
          <a:p>
            <a:pPr lvl="1"/>
            <a:r>
              <a:rPr lang="en-US" altLang="zh-CN" sz="2400" dirty="0">
                <a:latin typeface="黑体" panose="02010609060101010101" pitchFamily="2" charset="-122"/>
                <a:ea typeface="黑体" panose="02010609060101010101" pitchFamily="2" charset="-122"/>
              </a:rPr>
              <a:t>Ethereal</a:t>
            </a:r>
            <a:endParaRPr lang="en-US" altLang="zh-CN" sz="2400" dirty="0">
              <a:latin typeface="黑体" panose="02010609060101010101" pitchFamily="2" charset="-122"/>
              <a:ea typeface="黑体" panose="02010609060101010101" pitchFamily="2" charset="-122"/>
            </a:endParaRPr>
          </a:p>
          <a:p>
            <a:pPr lvl="1"/>
            <a:r>
              <a:rPr lang="en-US" altLang="zh-CN" sz="2400" dirty="0">
                <a:latin typeface="黑体" panose="02010609060101010101" pitchFamily="2" charset="-122"/>
                <a:ea typeface="黑体" panose="02010609060101010101" pitchFamily="2" charset="-122"/>
              </a:rPr>
              <a:t>……</a:t>
            </a:r>
            <a:endParaRPr lang="en-US" altLang="zh-CN" sz="2400" dirty="0">
              <a:latin typeface="黑体" panose="02010609060101010101" pitchFamily="2" charset="-122"/>
              <a:ea typeface="黑体" panose="02010609060101010101" pitchFamily="2" charset="-122"/>
            </a:endParaRPr>
          </a:p>
        </p:txBody>
      </p:sp>
      <p:sp>
        <p:nvSpPr>
          <p:cNvPr id="3" name="矩形 2"/>
          <p:cNvSpPr/>
          <p:nvPr/>
        </p:nvSpPr>
        <p:spPr>
          <a:xfrm>
            <a:off x="395536" y="260648"/>
            <a:ext cx="5314275" cy="707886"/>
          </a:xfrm>
          <a:prstGeom prst="rect">
            <a:avLst/>
          </a:prstGeom>
        </p:spPr>
        <p:txBody>
          <a:bodyPr wrap="none">
            <a:spAutoFit/>
          </a:bodyPr>
          <a:lstStyle/>
          <a:p>
            <a:r>
              <a:rPr lang="zh-CN" altLang="en-US" sz="4000" dirty="0">
                <a:solidFill>
                  <a:schemeClr val="bg1"/>
                </a:solidFill>
                <a:latin typeface="黑体" panose="02010609060101010101" pitchFamily="2" charset="-122"/>
                <a:ea typeface="黑体" panose="02010609060101010101" pitchFamily="2" charset="-122"/>
              </a:rPr>
              <a:t>窃听、流量分析的实例</a:t>
            </a:r>
            <a:endParaRPr lang="en-US" altLang="zh-CN" sz="4000" dirty="0">
              <a:solidFill>
                <a:schemeClr val="bg1"/>
              </a:solidFill>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txBox="1">
            <a:spLocks noChangeArrowheads="1"/>
          </p:cNvSpPr>
          <p:nvPr/>
        </p:nvSpPr>
        <p:spPr bwMode="auto">
          <a:xfrm>
            <a:off x="0" y="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4000" b="1">
                <a:solidFill>
                  <a:schemeClr val="bg1"/>
                </a:solidFill>
                <a:latin typeface="Times New Roman" panose="02020603050405020304" pitchFamily="18" charset="0"/>
                <a:ea typeface="黑体" panose="02010609060101010101" pitchFamily="2" charset="-122"/>
              </a:rPr>
              <a:t>1.6 </a:t>
            </a:r>
            <a:r>
              <a:rPr lang="zh-CN" altLang="en-US" sz="4000" b="1">
                <a:solidFill>
                  <a:schemeClr val="bg1"/>
                </a:solidFill>
                <a:latin typeface="Times New Roman" panose="02020603050405020304" pitchFamily="18" charset="0"/>
                <a:ea typeface="黑体" panose="02010609060101010101" pitchFamily="2" charset="-122"/>
              </a:rPr>
              <a:t>网络攻击的常见形式</a:t>
            </a:r>
            <a:r>
              <a:rPr lang="en-US" altLang="zh-CN" sz="4000" b="1">
                <a:solidFill>
                  <a:schemeClr val="bg1"/>
                </a:solidFill>
                <a:latin typeface="Times New Roman" panose="02020603050405020304" pitchFamily="18" charset="0"/>
                <a:ea typeface="黑体" panose="02010609060101010101" pitchFamily="2" charset="-122"/>
              </a:rPr>
              <a:t>—</a:t>
            </a:r>
            <a:r>
              <a:rPr lang="zh-CN" altLang="en-US" sz="3600" b="1">
                <a:solidFill>
                  <a:schemeClr val="bg1"/>
                </a:solidFill>
                <a:latin typeface="Times New Roman" panose="02020603050405020304" pitchFamily="18" charset="0"/>
                <a:ea typeface="黑体" panose="02010609060101010101" pitchFamily="2" charset="-122"/>
              </a:rPr>
              <a:t>指数攻击</a:t>
            </a:r>
            <a:endParaRPr lang="zh-CN" altLang="en-US" sz="3600" b="1">
              <a:solidFill>
                <a:schemeClr val="bg1"/>
              </a:solidFill>
              <a:latin typeface="Times New Roman" panose="02020603050405020304" pitchFamily="18" charset="0"/>
              <a:ea typeface="黑体" panose="02010609060101010101" pitchFamily="2" charset="-122"/>
            </a:endParaRPr>
          </a:p>
        </p:txBody>
      </p:sp>
      <p:pic>
        <p:nvPicPr>
          <p:cNvPr id="103425"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0063" y="3286125"/>
            <a:ext cx="3959225"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27" name="Picture 3" descr="http://www.0451bx.cn/tp/news/2009052908221469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75" y="3071813"/>
            <a:ext cx="4210050"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6"/>
          <p:cNvGrpSpPr/>
          <p:nvPr/>
        </p:nvGrpSpPr>
        <p:grpSpPr bwMode="auto">
          <a:xfrm>
            <a:off x="214313" y="1357313"/>
            <a:ext cx="7500937" cy="508000"/>
            <a:chOff x="483262" y="1257300"/>
            <a:chExt cx="7395370" cy="508000"/>
          </a:xfrm>
        </p:grpSpPr>
        <p:sp>
          <p:nvSpPr>
            <p:cNvPr id="133127" name="AutoShape 6"/>
            <p:cNvSpPr>
              <a:spLocks noChangeArrowheads="1"/>
            </p:cNvSpPr>
            <p:nvPr/>
          </p:nvSpPr>
          <p:spPr bwMode="auto">
            <a:xfrm>
              <a:off x="847858" y="1257300"/>
              <a:ext cx="7030774" cy="508000"/>
            </a:xfrm>
            <a:prstGeom prst="roundRect">
              <a:avLst>
                <a:gd name="adj" fmla="val 50000"/>
              </a:avLst>
            </a:prstGeom>
            <a:gradFill rotWithShape="1">
              <a:gsLst>
                <a:gs pos="0">
                  <a:srgbClr val="FFFFFF"/>
                </a:gs>
                <a:gs pos="100000">
                  <a:srgbClr val="B7E7FF"/>
                </a:gs>
              </a:gsLst>
              <a:lin ang="0" scaled="1"/>
            </a:gradFill>
            <a:ln w="28575">
              <a:solidFill>
                <a:srgbClr val="B2B2B2"/>
              </a:solidFill>
              <a:round/>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r>
                <a:rPr lang="zh-CN" altLang="en-US" sz="2600">
                  <a:solidFill>
                    <a:srgbClr val="002060"/>
                  </a:solidFill>
                  <a:latin typeface="Times New Roman" panose="02020603050405020304" pitchFamily="18" charset="0"/>
                  <a:ea typeface="黑体" panose="02010609060101010101" pitchFamily="2" charset="-122"/>
                </a:rPr>
                <a:t>指数攻击能够使用程序快速复制并传播攻击</a:t>
              </a:r>
              <a:endParaRPr lang="zh-CN" altLang="en-US" sz="2600">
                <a:solidFill>
                  <a:srgbClr val="002060"/>
                </a:solidFill>
                <a:latin typeface="Times New Roman" panose="02020603050405020304" pitchFamily="18" charset="0"/>
                <a:ea typeface="黑体" panose="02010609060101010101" pitchFamily="2" charset="-122"/>
              </a:endParaRPr>
            </a:p>
          </p:txBody>
        </p:sp>
        <p:grpSp>
          <p:nvGrpSpPr>
            <p:cNvPr id="133128" name="Group 45"/>
            <p:cNvGrpSpPr/>
            <p:nvPr/>
          </p:nvGrpSpPr>
          <p:grpSpPr bwMode="auto">
            <a:xfrm>
              <a:off x="483262" y="1343712"/>
              <a:ext cx="481542" cy="386666"/>
              <a:chOff x="2078" y="1656"/>
              <a:chExt cx="1615" cy="1639"/>
            </a:xfrm>
          </p:grpSpPr>
          <p:sp>
            <p:nvSpPr>
              <p:cNvPr id="133129" name="Oval 46"/>
              <p:cNvSpPr>
                <a:spLocks noChangeArrowheads="1"/>
              </p:cNvSpPr>
              <p:nvPr/>
            </p:nvSpPr>
            <p:spPr bwMode="auto">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solidFill>
                    <a:srgbClr val="002060"/>
                  </a:solidFill>
                  <a:latin typeface="Times New Roman" panose="02020603050405020304" pitchFamily="18" charset="0"/>
                  <a:ea typeface="黑体" panose="02010609060101010101" pitchFamily="2" charset="-122"/>
                </a:endParaRPr>
              </a:p>
            </p:txBody>
          </p:sp>
          <p:sp>
            <p:nvSpPr>
              <p:cNvPr id="133130" name="Oval 47"/>
              <p:cNvSpPr>
                <a:spLocks noChangeArrowheads="1"/>
              </p:cNvSpPr>
              <p:nvPr/>
            </p:nvSpPr>
            <p:spPr bwMode="auto">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solidFill>
                    <a:srgbClr val="002060"/>
                  </a:solidFill>
                  <a:latin typeface="Times New Roman" panose="02020603050405020304" pitchFamily="18" charset="0"/>
                  <a:ea typeface="黑体" panose="02010609060101010101" pitchFamily="2" charset="-122"/>
                </a:endParaRPr>
              </a:p>
            </p:txBody>
          </p:sp>
          <p:sp>
            <p:nvSpPr>
              <p:cNvPr id="133131" name="Oval 49"/>
              <p:cNvSpPr>
                <a:spLocks noChangeArrowheads="1"/>
              </p:cNvSpPr>
              <p:nvPr/>
            </p:nvSpPr>
            <p:spPr bwMode="auto">
              <a:xfrm>
                <a:off x="2128" y="1656"/>
                <a:ext cx="1181" cy="1511"/>
              </a:xfrm>
              <a:prstGeom prst="ellipse">
                <a:avLst/>
              </a:prstGeom>
              <a:gradFill rotWithShape="1">
                <a:gsLst>
                  <a:gs pos="0">
                    <a:srgbClr val="000000"/>
                  </a:gs>
                  <a:gs pos="100000">
                    <a:srgbClr val="E35E23"/>
                  </a:gs>
                </a:gsLst>
                <a:lin ang="2700000" scaled="1"/>
              </a:gradFill>
              <a:ln>
                <a:noFill/>
              </a:ln>
              <a:extLst>
                <a:ext uri="{91240B29-F687-4F45-9708-019B960494DF}">
                  <a14:hiddenLine xmlns:a14="http://schemas.microsoft.com/office/drawing/2010/main" w="38100">
                    <a:solidFill>
                      <a:srgbClr val="000000"/>
                    </a:solidFill>
                    <a:round/>
                  </a14:hiddenLine>
                </a:ext>
              </a:extLst>
            </p:spPr>
            <p:txBody>
              <a:bodyPr anchor="ct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solidFill>
                    <a:srgbClr val="002060"/>
                  </a:solidFill>
                  <a:latin typeface="Times New Roman" panose="02020603050405020304" pitchFamily="18" charset="0"/>
                  <a:ea typeface="黑体" panose="02010609060101010101" pitchFamily="2" charset="-122"/>
                </a:endParaRPr>
              </a:p>
            </p:txBody>
          </p:sp>
        </p:grpSp>
      </p:grpSp>
      <p:sp>
        <p:nvSpPr>
          <p:cNvPr id="16" name="Rectangle 3"/>
          <p:cNvSpPr txBox="1">
            <a:spLocks noChangeArrowheads="1"/>
          </p:cNvSpPr>
          <p:nvPr/>
        </p:nvSpPr>
        <p:spPr bwMode="auto">
          <a:xfrm>
            <a:off x="214313" y="2071688"/>
            <a:ext cx="8858250" cy="1643062"/>
          </a:xfrm>
          <a:prstGeom prst="rect">
            <a:avLst/>
          </a:prstGeom>
          <a:noFill/>
          <a:ln w="9525">
            <a:noFill/>
            <a:miter lim="800000"/>
          </a:ln>
        </p:spPr>
        <p:txBody>
          <a:bodyPr/>
          <a:lstStyle/>
          <a:p>
            <a:pPr marL="889000" lvl="1" indent="-440055" latinLnBrk="1">
              <a:spcBef>
                <a:spcPts val="700"/>
              </a:spcBef>
              <a:buClr>
                <a:srgbClr val="6699FF"/>
              </a:buClr>
              <a:buFontTx/>
              <a:buBlip>
                <a:blip r:embed="rId3"/>
              </a:buBlip>
              <a:defRPr/>
            </a:pPr>
            <a:r>
              <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蠕虫（</a:t>
            </a:r>
            <a:r>
              <a:rPr kumimoji="1" lang="en-US" altLang="zh-CN"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Worms</a:t>
            </a:r>
            <a:r>
              <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）：程序自行传播</a:t>
            </a:r>
            <a:endPar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endParaRPr>
          </a:p>
          <a:p>
            <a:pPr marL="889000" lvl="1" indent="-440055" latinLnBrk="1">
              <a:spcBef>
                <a:spcPts val="700"/>
              </a:spcBef>
              <a:buClr>
                <a:srgbClr val="6699FF"/>
              </a:buClr>
              <a:buFontTx/>
              <a:buBlip>
                <a:blip r:embed="rId3"/>
              </a:buBlip>
              <a:defRPr/>
            </a:pPr>
            <a:r>
              <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病毒：依附于其他程序传播</a:t>
            </a:r>
            <a:endParaRPr kumimoji="1" lang="zh-CN" altLang="en-US" sz="2400" kern="0" dirty="0">
              <a:solidFill>
                <a:srgbClr val="0000CC"/>
              </a:solidFill>
              <a:latin typeface="Times New Roman" panose="02020603050405020304" pitchFamily="18" charset="0"/>
              <a:ea typeface="黑体" panose="02010609060101010101" pitchFamily="2" charset="-122"/>
              <a:sym typeface="Arial" panose="020B0604020202020204" pitchFamily="34"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8" presetClass="entr" presetSubtype="6"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strips(downRight)">
                                      <p:cBhvr>
                                        <p:cTn id="14" dur="500"/>
                                        <p:tgtEl>
                                          <p:spTgt spid="16"/>
                                        </p:tgtEl>
                                      </p:cBhvr>
                                    </p:animEffect>
                                  </p:childTnLst>
                                </p:cTn>
                              </p:par>
                            </p:childTnLst>
                          </p:cTn>
                        </p:par>
                        <p:par>
                          <p:cTn id="15" fill="hold">
                            <p:stCondLst>
                              <p:cond delay="1000"/>
                            </p:stCondLst>
                            <p:childTnLst>
                              <p:par>
                                <p:cTn id="16" presetID="30" presetClass="entr" presetSubtype="0" fill="hold" nodeType="afterEffect">
                                  <p:stCondLst>
                                    <p:cond delay="0"/>
                                  </p:stCondLst>
                                  <p:childTnLst>
                                    <p:set>
                                      <p:cBhvr>
                                        <p:cTn id="17" dur="1" fill="hold">
                                          <p:stCondLst>
                                            <p:cond delay="0"/>
                                          </p:stCondLst>
                                        </p:cTn>
                                        <p:tgtEl>
                                          <p:spTgt spid="103427"/>
                                        </p:tgtEl>
                                        <p:attrNameLst>
                                          <p:attrName>style.visibility</p:attrName>
                                        </p:attrNameLst>
                                      </p:cBhvr>
                                      <p:to>
                                        <p:strVal val="visible"/>
                                      </p:to>
                                    </p:set>
                                    <p:animEffect transition="in" filter="fade">
                                      <p:cBhvr>
                                        <p:cTn id="18" dur="400" decel="100000"/>
                                        <p:tgtEl>
                                          <p:spTgt spid="103427"/>
                                        </p:tgtEl>
                                      </p:cBhvr>
                                    </p:animEffect>
                                    <p:anim calcmode="lin" valueType="num">
                                      <p:cBhvr>
                                        <p:cTn id="19" dur="400" decel="100000" fill="hold"/>
                                        <p:tgtEl>
                                          <p:spTgt spid="103427"/>
                                        </p:tgtEl>
                                        <p:attrNameLst>
                                          <p:attrName>style.rotation</p:attrName>
                                        </p:attrNameLst>
                                      </p:cBhvr>
                                      <p:tavLst>
                                        <p:tav tm="0">
                                          <p:val>
                                            <p:fltVal val="-90"/>
                                          </p:val>
                                        </p:tav>
                                        <p:tav tm="100000">
                                          <p:val>
                                            <p:fltVal val="0"/>
                                          </p:val>
                                        </p:tav>
                                      </p:tavLst>
                                    </p:anim>
                                    <p:anim calcmode="lin" valueType="num">
                                      <p:cBhvr>
                                        <p:cTn id="20" dur="400" decel="100000" fill="hold"/>
                                        <p:tgtEl>
                                          <p:spTgt spid="103427"/>
                                        </p:tgtEl>
                                        <p:attrNameLst>
                                          <p:attrName>ppt_x</p:attrName>
                                        </p:attrNameLst>
                                      </p:cBhvr>
                                      <p:tavLst>
                                        <p:tav tm="0">
                                          <p:val>
                                            <p:strVal val="#ppt_x+0.4"/>
                                          </p:val>
                                        </p:tav>
                                        <p:tav tm="100000">
                                          <p:val>
                                            <p:strVal val="#ppt_x-0.05"/>
                                          </p:val>
                                        </p:tav>
                                      </p:tavLst>
                                    </p:anim>
                                    <p:anim calcmode="lin" valueType="num">
                                      <p:cBhvr>
                                        <p:cTn id="21" dur="400" decel="100000" fill="hold"/>
                                        <p:tgtEl>
                                          <p:spTgt spid="103427"/>
                                        </p:tgtEl>
                                        <p:attrNameLst>
                                          <p:attrName>ppt_y</p:attrName>
                                        </p:attrNameLst>
                                      </p:cBhvr>
                                      <p:tavLst>
                                        <p:tav tm="0">
                                          <p:val>
                                            <p:strVal val="#ppt_y-0.4"/>
                                          </p:val>
                                        </p:tav>
                                        <p:tav tm="100000">
                                          <p:val>
                                            <p:strVal val="#ppt_y+0.1"/>
                                          </p:val>
                                        </p:tav>
                                      </p:tavLst>
                                    </p:anim>
                                    <p:anim calcmode="lin" valueType="num">
                                      <p:cBhvr>
                                        <p:cTn id="22" dur="100" accel="100000" fill="hold">
                                          <p:stCondLst>
                                            <p:cond delay="400"/>
                                          </p:stCondLst>
                                        </p:cTn>
                                        <p:tgtEl>
                                          <p:spTgt spid="103427"/>
                                        </p:tgtEl>
                                        <p:attrNameLst>
                                          <p:attrName>ppt_x</p:attrName>
                                        </p:attrNameLst>
                                      </p:cBhvr>
                                      <p:tavLst>
                                        <p:tav tm="0">
                                          <p:val>
                                            <p:strVal val="#ppt_x-0.05"/>
                                          </p:val>
                                        </p:tav>
                                        <p:tav tm="100000">
                                          <p:val>
                                            <p:strVal val="#ppt_x"/>
                                          </p:val>
                                        </p:tav>
                                      </p:tavLst>
                                    </p:anim>
                                    <p:anim calcmode="lin" valueType="num">
                                      <p:cBhvr>
                                        <p:cTn id="23" dur="100" accel="100000" fill="hold">
                                          <p:stCondLst>
                                            <p:cond delay="400"/>
                                          </p:stCondLst>
                                        </p:cTn>
                                        <p:tgtEl>
                                          <p:spTgt spid="103427"/>
                                        </p:tgtEl>
                                        <p:attrNameLst>
                                          <p:attrName>ppt_y</p:attrName>
                                        </p:attrNameLst>
                                      </p:cBhvr>
                                      <p:tavLst>
                                        <p:tav tm="0">
                                          <p:val>
                                            <p:strVal val="#ppt_y+0.1"/>
                                          </p:val>
                                        </p:tav>
                                        <p:tav tm="100000">
                                          <p:val>
                                            <p:strVal val="#ppt_y"/>
                                          </p:val>
                                        </p:tav>
                                      </p:tavLst>
                                    </p:anim>
                                  </p:childTnLst>
                                </p:cTn>
                              </p:par>
                              <p:par>
                                <p:cTn id="24" presetID="30" presetClass="entr" presetSubtype="0" fill="hold" nodeType="withEffect">
                                  <p:stCondLst>
                                    <p:cond delay="0"/>
                                  </p:stCondLst>
                                  <p:childTnLst>
                                    <p:set>
                                      <p:cBhvr>
                                        <p:cTn id="25" dur="1" fill="hold">
                                          <p:stCondLst>
                                            <p:cond delay="0"/>
                                          </p:stCondLst>
                                        </p:cTn>
                                        <p:tgtEl>
                                          <p:spTgt spid="103425"/>
                                        </p:tgtEl>
                                        <p:attrNameLst>
                                          <p:attrName>style.visibility</p:attrName>
                                        </p:attrNameLst>
                                      </p:cBhvr>
                                      <p:to>
                                        <p:strVal val="visible"/>
                                      </p:to>
                                    </p:set>
                                    <p:animEffect transition="in" filter="fade">
                                      <p:cBhvr>
                                        <p:cTn id="26" dur="400" decel="100000"/>
                                        <p:tgtEl>
                                          <p:spTgt spid="103425"/>
                                        </p:tgtEl>
                                      </p:cBhvr>
                                    </p:animEffect>
                                    <p:anim calcmode="lin" valueType="num">
                                      <p:cBhvr>
                                        <p:cTn id="27" dur="400" decel="100000" fill="hold"/>
                                        <p:tgtEl>
                                          <p:spTgt spid="103425"/>
                                        </p:tgtEl>
                                        <p:attrNameLst>
                                          <p:attrName>style.rotation</p:attrName>
                                        </p:attrNameLst>
                                      </p:cBhvr>
                                      <p:tavLst>
                                        <p:tav tm="0">
                                          <p:val>
                                            <p:fltVal val="-90"/>
                                          </p:val>
                                        </p:tav>
                                        <p:tav tm="100000">
                                          <p:val>
                                            <p:fltVal val="0"/>
                                          </p:val>
                                        </p:tav>
                                      </p:tavLst>
                                    </p:anim>
                                    <p:anim calcmode="lin" valueType="num">
                                      <p:cBhvr>
                                        <p:cTn id="28" dur="400" decel="100000" fill="hold"/>
                                        <p:tgtEl>
                                          <p:spTgt spid="103425"/>
                                        </p:tgtEl>
                                        <p:attrNameLst>
                                          <p:attrName>ppt_x</p:attrName>
                                        </p:attrNameLst>
                                      </p:cBhvr>
                                      <p:tavLst>
                                        <p:tav tm="0">
                                          <p:val>
                                            <p:strVal val="#ppt_x+0.4"/>
                                          </p:val>
                                        </p:tav>
                                        <p:tav tm="100000">
                                          <p:val>
                                            <p:strVal val="#ppt_x-0.05"/>
                                          </p:val>
                                        </p:tav>
                                      </p:tavLst>
                                    </p:anim>
                                    <p:anim calcmode="lin" valueType="num">
                                      <p:cBhvr>
                                        <p:cTn id="29" dur="400" decel="100000" fill="hold"/>
                                        <p:tgtEl>
                                          <p:spTgt spid="103425"/>
                                        </p:tgtEl>
                                        <p:attrNameLst>
                                          <p:attrName>ppt_y</p:attrName>
                                        </p:attrNameLst>
                                      </p:cBhvr>
                                      <p:tavLst>
                                        <p:tav tm="0">
                                          <p:val>
                                            <p:strVal val="#ppt_y-0.4"/>
                                          </p:val>
                                        </p:tav>
                                        <p:tav tm="100000">
                                          <p:val>
                                            <p:strVal val="#ppt_y+0.1"/>
                                          </p:val>
                                        </p:tav>
                                      </p:tavLst>
                                    </p:anim>
                                    <p:anim calcmode="lin" valueType="num">
                                      <p:cBhvr>
                                        <p:cTn id="30" dur="100" accel="100000" fill="hold">
                                          <p:stCondLst>
                                            <p:cond delay="400"/>
                                          </p:stCondLst>
                                        </p:cTn>
                                        <p:tgtEl>
                                          <p:spTgt spid="103425"/>
                                        </p:tgtEl>
                                        <p:attrNameLst>
                                          <p:attrName>ppt_x</p:attrName>
                                        </p:attrNameLst>
                                      </p:cBhvr>
                                      <p:tavLst>
                                        <p:tav tm="0">
                                          <p:val>
                                            <p:strVal val="#ppt_x-0.05"/>
                                          </p:val>
                                        </p:tav>
                                        <p:tav tm="100000">
                                          <p:val>
                                            <p:strVal val="#ppt_x"/>
                                          </p:val>
                                        </p:tav>
                                      </p:tavLst>
                                    </p:anim>
                                    <p:anim calcmode="lin" valueType="num">
                                      <p:cBhvr>
                                        <p:cTn id="31" dur="100" accel="100000" fill="hold">
                                          <p:stCondLst>
                                            <p:cond delay="400"/>
                                          </p:stCondLst>
                                        </p:cTn>
                                        <p:tgtEl>
                                          <p:spTgt spid="10342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txBox="1">
            <a:spLocks noChangeArrowheads="1"/>
          </p:cNvSpPr>
          <p:nvPr/>
        </p:nvSpPr>
        <p:spPr bwMode="auto">
          <a:xfrm>
            <a:off x="0" y="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en-US" altLang="zh-CN" sz="4000" b="1" dirty="0">
                <a:solidFill>
                  <a:schemeClr val="bg1"/>
                </a:solidFill>
                <a:latin typeface="Times New Roman" panose="02020603050405020304" pitchFamily="18" charset="0"/>
                <a:ea typeface="黑体" panose="02010609060101010101" pitchFamily="2" charset="-122"/>
              </a:rPr>
              <a:t>1.6</a:t>
            </a:r>
            <a:r>
              <a:rPr lang="en-US" altLang="zh-CN" sz="4000" b="1" dirty="0">
                <a:solidFill>
                  <a:schemeClr val="bg1"/>
                </a:solidFill>
                <a:latin typeface="黑体" panose="02010609060101010101" pitchFamily="2" charset="-122"/>
                <a:ea typeface="黑体" panose="02010609060101010101" pitchFamily="2" charset="-122"/>
              </a:rPr>
              <a:t> </a:t>
            </a:r>
            <a:r>
              <a:rPr lang="zh-CN" altLang="en-US" sz="4000" b="1" dirty="0">
                <a:solidFill>
                  <a:schemeClr val="bg1"/>
                </a:solidFill>
                <a:latin typeface="黑体" panose="02010609060101010101" pitchFamily="2" charset="-122"/>
                <a:ea typeface="黑体" panose="02010609060101010101" pitchFamily="2" charset="-122"/>
              </a:rPr>
              <a:t>网络攻击的常见形式</a:t>
            </a:r>
            <a:r>
              <a:rPr lang="en-US" altLang="zh-CN" sz="3200" b="1" dirty="0">
                <a:solidFill>
                  <a:schemeClr val="bg1"/>
                </a:solidFill>
                <a:latin typeface="黑体" panose="02010609060101010101" pitchFamily="2" charset="-122"/>
                <a:ea typeface="黑体" panose="02010609060101010101" pitchFamily="2" charset="-122"/>
              </a:rPr>
              <a:t>—</a:t>
            </a:r>
            <a:r>
              <a:rPr lang="zh-CN" altLang="en-US" sz="3200" b="1" dirty="0">
                <a:solidFill>
                  <a:schemeClr val="bg1"/>
                </a:solidFill>
                <a:latin typeface="黑体" panose="02010609060101010101" pitchFamily="2" charset="-122"/>
                <a:ea typeface="黑体" panose="02010609060101010101" pitchFamily="2" charset="-122"/>
              </a:rPr>
              <a:t>拒绝服务攻击</a:t>
            </a:r>
            <a:endParaRPr lang="zh-CN" altLang="en-US" sz="3200" b="1" dirty="0">
              <a:solidFill>
                <a:schemeClr val="bg1"/>
              </a:solidFill>
              <a:latin typeface="黑体" panose="02010609060101010101" pitchFamily="2" charset="-122"/>
              <a:ea typeface="黑体" panose="02010609060101010101" pitchFamily="2" charset="-122"/>
            </a:endParaRPr>
          </a:p>
        </p:txBody>
      </p:sp>
      <p:pic>
        <p:nvPicPr>
          <p:cNvPr id="10035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29188" y="3000375"/>
            <a:ext cx="409575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7"/>
          <p:cNvGrpSpPr/>
          <p:nvPr/>
        </p:nvGrpSpPr>
        <p:grpSpPr bwMode="auto">
          <a:xfrm>
            <a:off x="285750" y="1214438"/>
            <a:ext cx="4595813" cy="722312"/>
            <a:chOff x="733428" y="1214422"/>
            <a:chExt cx="4596488" cy="722312"/>
          </a:xfrm>
        </p:grpSpPr>
        <p:grpSp>
          <p:nvGrpSpPr>
            <p:cNvPr id="134156" name="组合 30"/>
            <p:cNvGrpSpPr/>
            <p:nvPr/>
          </p:nvGrpSpPr>
          <p:grpSpPr bwMode="auto">
            <a:xfrm>
              <a:off x="804866" y="1214422"/>
              <a:ext cx="4525050" cy="722312"/>
              <a:chOff x="804866" y="1214422"/>
              <a:chExt cx="4525050" cy="722312"/>
            </a:xfrm>
          </p:grpSpPr>
          <p:sp>
            <p:nvSpPr>
              <p:cNvPr id="134158" name="Freeform 4"/>
              <p:cNvSpPr>
                <a:spLocks noChangeArrowheads="1"/>
              </p:cNvSpPr>
              <p:nvPr/>
            </p:nvSpPr>
            <p:spPr bwMode="auto">
              <a:xfrm>
                <a:off x="804876" y="1214422"/>
                <a:ext cx="3267555" cy="722312"/>
              </a:xfrm>
              <a:custGeom>
                <a:avLst/>
                <a:gdLst>
                  <a:gd name="T0" fmla="*/ 0 w 1710"/>
                  <a:gd name="T1" fmla="*/ 0 h 433"/>
                  <a:gd name="T2" fmla="*/ 3026788 w 1710"/>
                  <a:gd name="T3" fmla="*/ 0 h 433"/>
                  <a:gd name="T4" fmla="*/ 3265644 w 1710"/>
                  <a:gd name="T5" fmla="*/ 360322 h 433"/>
                  <a:gd name="T6" fmla="*/ 3026788 w 1710"/>
                  <a:gd name="T7" fmla="*/ 720644 h 433"/>
                  <a:gd name="T8" fmla="*/ 0 w 1710"/>
                  <a:gd name="T9" fmla="*/ 720644 h 433"/>
                  <a:gd name="T10" fmla="*/ 238856 w 1710"/>
                  <a:gd name="T11" fmla="*/ 360322 h 433"/>
                  <a:gd name="T12" fmla="*/ 0 w 1710"/>
                  <a:gd name="T13" fmla="*/ 0 h 4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10" h="433">
                    <a:moveTo>
                      <a:pt x="0" y="0"/>
                    </a:moveTo>
                    <a:lnTo>
                      <a:pt x="1584" y="0"/>
                    </a:lnTo>
                    <a:lnTo>
                      <a:pt x="1709" y="216"/>
                    </a:lnTo>
                    <a:lnTo>
                      <a:pt x="1584" y="432"/>
                    </a:lnTo>
                    <a:lnTo>
                      <a:pt x="0" y="432"/>
                    </a:lnTo>
                    <a:lnTo>
                      <a:pt x="125" y="216"/>
                    </a:lnTo>
                    <a:lnTo>
                      <a:pt x="0" y="0"/>
                    </a:lnTo>
                    <a:close/>
                  </a:path>
                </a:pathLst>
              </a:custGeom>
              <a:noFill/>
              <a:ln w="38100">
                <a:solidFill>
                  <a:srgbClr val="0070C0"/>
                </a:solidFill>
                <a:round/>
              </a:ln>
              <a:effectLst>
                <a:outerShdw dist="57148" dir="2700000" algn="ctr" rotWithShape="0">
                  <a:srgbClr val="888888">
                    <a:alpha val="50000"/>
                  </a:srgb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4159" name="Text Box 13"/>
              <p:cNvSpPr txBox="1">
                <a:spLocks noChangeArrowheads="1"/>
              </p:cNvSpPr>
              <p:nvPr/>
            </p:nvSpPr>
            <p:spPr bwMode="auto">
              <a:xfrm>
                <a:off x="1157966" y="1320269"/>
                <a:ext cx="41719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indent="-440055">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marL="0" lvl="1" latinLnBrk="1">
                  <a:lnSpc>
                    <a:spcPct val="90000"/>
                  </a:lnSpc>
                  <a:spcBef>
                    <a:spcPct val="20000"/>
                  </a:spcBef>
                  <a:buClr>
                    <a:srgbClr val="6699FF"/>
                  </a:buClr>
                </a:pPr>
                <a:r>
                  <a:rPr lang="zh-CN" altLang="en-US" sz="2800">
                    <a:solidFill>
                      <a:srgbClr val="333399"/>
                    </a:solidFill>
                    <a:latin typeface="黑体" panose="02010609060101010101" pitchFamily="2" charset="-122"/>
                    <a:ea typeface="黑体" panose="02010609060101010101" pitchFamily="2" charset="-122"/>
                  </a:rPr>
                  <a:t>拒绝服务攻击</a:t>
                </a:r>
                <a:r>
                  <a:rPr lang="en-US" altLang="zh-CN" sz="2800">
                    <a:solidFill>
                      <a:srgbClr val="333399"/>
                    </a:solidFill>
                    <a:latin typeface="黑体" panose="02010609060101010101" pitchFamily="2" charset="-122"/>
                    <a:ea typeface="黑体" panose="02010609060101010101" pitchFamily="2" charset="-122"/>
                  </a:rPr>
                  <a:t>DoS</a:t>
                </a:r>
                <a:endParaRPr lang="zh-CN" altLang="en-US" sz="2800">
                  <a:solidFill>
                    <a:srgbClr val="333399"/>
                  </a:solidFill>
                  <a:latin typeface="黑体" panose="02010609060101010101" pitchFamily="2" charset="-122"/>
                  <a:ea typeface="黑体" panose="02010609060101010101" pitchFamily="2" charset="-122"/>
                </a:endParaRPr>
              </a:p>
            </p:txBody>
          </p:sp>
        </p:grpSp>
        <p:pic>
          <p:nvPicPr>
            <p:cNvPr id="134157" name="Picture 15" descr="1-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28" y="1352540"/>
              <a:ext cx="4254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组合 12"/>
          <p:cNvGrpSpPr/>
          <p:nvPr/>
        </p:nvGrpSpPr>
        <p:grpSpPr bwMode="auto">
          <a:xfrm>
            <a:off x="123825" y="4064000"/>
            <a:ext cx="4953000" cy="722313"/>
            <a:chOff x="785786" y="3992571"/>
            <a:chExt cx="4019608" cy="722313"/>
          </a:xfrm>
        </p:grpSpPr>
        <p:grpSp>
          <p:nvGrpSpPr>
            <p:cNvPr id="134152" name="组合 32"/>
            <p:cNvGrpSpPr/>
            <p:nvPr/>
          </p:nvGrpSpPr>
          <p:grpSpPr bwMode="auto">
            <a:xfrm>
              <a:off x="876304" y="3992571"/>
              <a:ext cx="3929090" cy="722313"/>
              <a:chOff x="876304" y="3992571"/>
              <a:chExt cx="3929090" cy="722313"/>
            </a:xfrm>
          </p:grpSpPr>
          <p:sp>
            <p:nvSpPr>
              <p:cNvPr id="134154" name="Freeform 7"/>
              <p:cNvSpPr>
                <a:spLocks noChangeArrowheads="1"/>
              </p:cNvSpPr>
              <p:nvPr/>
            </p:nvSpPr>
            <p:spPr bwMode="auto">
              <a:xfrm>
                <a:off x="875970" y="3992571"/>
                <a:ext cx="3929424" cy="722313"/>
              </a:xfrm>
              <a:custGeom>
                <a:avLst/>
                <a:gdLst>
                  <a:gd name="T0" fmla="*/ 0 w 1710"/>
                  <a:gd name="T1" fmla="*/ 0 h 433"/>
                  <a:gd name="T2" fmla="*/ 3639887 w 1710"/>
                  <a:gd name="T3" fmla="*/ 0 h 433"/>
                  <a:gd name="T4" fmla="*/ 3927126 w 1710"/>
                  <a:gd name="T5" fmla="*/ 360322 h 433"/>
                  <a:gd name="T6" fmla="*/ 3639887 w 1710"/>
                  <a:gd name="T7" fmla="*/ 720645 h 433"/>
                  <a:gd name="T8" fmla="*/ 0 w 1710"/>
                  <a:gd name="T9" fmla="*/ 720645 h 433"/>
                  <a:gd name="T10" fmla="*/ 287239 w 1710"/>
                  <a:gd name="T11" fmla="*/ 360322 h 433"/>
                  <a:gd name="T12" fmla="*/ 0 w 1710"/>
                  <a:gd name="T13" fmla="*/ 0 h 43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10" h="433">
                    <a:moveTo>
                      <a:pt x="0" y="0"/>
                    </a:moveTo>
                    <a:lnTo>
                      <a:pt x="1584" y="0"/>
                    </a:lnTo>
                    <a:lnTo>
                      <a:pt x="1709" y="216"/>
                    </a:lnTo>
                    <a:lnTo>
                      <a:pt x="1584" y="432"/>
                    </a:lnTo>
                    <a:lnTo>
                      <a:pt x="0" y="432"/>
                    </a:lnTo>
                    <a:lnTo>
                      <a:pt x="125" y="216"/>
                    </a:lnTo>
                    <a:lnTo>
                      <a:pt x="0" y="0"/>
                    </a:lnTo>
                    <a:close/>
                  </a:path>
                </a:pathLst>
              </a:custGeom>
              <a:noFill/>
              <a:ln w="38100">
                <a:solidFill>
                  <a:srgbClr val="0070C0"/>
                </a:solidFill>
                <a:round/>
              </a:ln>
              <a:effectLst>
                <a:outerShdw dist="57148" dir="2700000" algn="ctr" rotWithShape="0">
                  <a:srgbClr val="888888">
                    <a:alpha val="50000"/>
                  </a:srgb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4155" name="Text Box 14"/>
              <p:cNvSpPr txBox="1">
                <a:spLocks noChangeArrowheads="1"/>
              </p:cNvSpPr>
              <p:nvPr/>
            </p:nvSpPr>
            <p:spPr bwMode="auto">
              <a:xfrm>
                <a:off x="1285852" y="4094873"/>
                <a:ext cx="278608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lstStyle>
                <a:lvl1pPr marL="342900" indent="-342900">
                  <a:buFont typeface="Arial" panose="020B0604020202020204" pitchFamily="34" charset="0"/>
                  <a:defRPr>
                    <a:solidFill>
                      <a:schemeClr val="tx1"/>
                    </a:solidFill>
                    <a:latin typeface="Arial" panose="020B0604020202020204" pitchFamily="34" charset="0"/>
                    <a:ea typeface="Gulim" pitchFamily="34" charset="-127"/>
                  </a:defRPr>
                </a:lvl1pPr>
                <a:lvl2pPr indent="-440055">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marL="0" lvl="1" latinLnBrk="1">
                  <a:lnSpc>
                    <a:spcPct val="90000"/>
                  </a:lnSpc>
                  <a:spcBef>
                    <a:spcPct val="20000"/>
                  </a:spcBef>
                  <a:buClr>
                    <a:srgbClr val="6699FF"/>
                  </a:buClr>
                </a:pPr>
                <a:r>
                  <a:rPr lang="zh-CN" altLang="en-US" sz="2800" dirty="0">
                    <a:solidFill>
                      <a:srgbClr val="333399"/>
                    </a:solidFill>
                    <a:latin typeface="黑体" panose="02010609060101010101" pitchFamily="2" charset="-122"/>
                    <a:ea typeface="黑体" panose="02010609060101010101" pitchFamily="2" charset="-122"/>
                  </a:rPr>
                  <a:t>分布式拒绝服务攻击</a:t>
                </a:r>
                <a:r>
                  <a:rPr lang="en-US" altLang="zh-CN" sz="2800" dirty="0" err="1">
                    <a:solidFill>
                      <a:srgbClr val="333399"/>
                    </a:solidFill>
                    <a:latin typeface="黑体" panose="02010609060101010101" pitchFamily="2" charset="-122"/>
                    <a:ea typeface="黑体" panose="02010609060101010101" pitchFamily="2" charset="-122"/>
                  </a:rPr>
                  <a:t>DDoS</a:t>
                </a:r>
                <a:endParaRPr lang="zh-CN" altLang="en-US" sz="2800" dirty="0">
                  <a:solidFill>
                    <a:srgbClr val="333399"/>
                  </a:solidFill>
                  <a:latin typeface="黑体" panose="02010609060101010101" pitchFamily="2" charset="-122"/>
                  <a:ea typeface="黑体" panose="02010609060101010101" pitchFamily="2" charset="-122"/>
                </a:endParaRPr>
              </a:p>
            </p:txBody>
          </p:sp>
        </p:grpSp>
        <p:pic>
          <p:nvPicPr>
            <p:cNvPr id="134153" name="Picture 16" descr="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786" y="4143380"/>
              <a:ext cx="4254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Rectangle 3"/>
          <p:cNvSpPr txBox="1">
            <a:spLocks noChangeArrowheads="1"/>
          </p:cNvSpPr>
          <p:nvPr/>
        </p:nvSpPr>
        <p:spPr bwMode="auto">
          <a:xfrm>
            <a:off x="71438" y="2071688"/>
            <a:ext cx="8858250" cy="1643062"/>
          </a:xfrm>
          <a:prstGeom prst="rect">
            <a:avLst/>
          </a:prstGeom>
          <a:noFill/>
          <a:ln w="9525">
            <a:noFill/>
            <a:miter lim="800000"/>
          </a:ln>
        </p:spPr>
        <p:txBody>
          <a:bodyPr/>
          <a:lstStyle/>
          <a:p>
            <a:pPr marL="889000" lvl="1" indent="-440055" latinLnBrk="1">
              <a:spcBef>
                <a:spcPts val="700"/>
              </a:spcBef>
              <a:buClr>
                <a:srgbClr val="6699FF"/>
              </a:buClr>
              <a:buFontTx/>
              <a:buBlip>
                <a:blip r:embed="rId4"/>
              </a:buBlip>
              <a:defRPr/>
            </a:pPr>
            <a:r>
              <a:rPr kumimoji="1" lang="zh-CN" altLang="en-US" sz="26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过度使用服务，使软件、硬件过度运行，使网络连接超出其容量</a:t>
            </a:r>
            <a:endParaRPr kumimoji="1" lang="zh-CN" altLang="en-US" sz="2600" kern="0" dirty="0">
              <a:solidFill>
                <a:srgbClr val="0000CC"/>
              </a:solidFill>
              <a:latin typeface="Times New Roman" panose="02020603050405020304" pitchFamily="18" charset="0"/>
              <a:ea typeface="黑体" panose="02010609060101010101" pitchFamily="2" charset="-122"/>
              <a:sym typeface="Arial" panose="020B0604020202020204" pitchFamily="34" charset="0"/>
            </a:endParaRPr>
          </a:p>
          <a:p>
            <a:pPr marL="889000" lvl="1" indent="-440055" latinLnBrk="1">
              <a:spcBef>
                <a:spcPts val="700"/>
              </a:spcBef>
              <a:buClr>
                <a:srgbClr val="6699FF"/>
              </a:buClr>
              <a:buFontTx/>
              <a:buBlip>
                <a:blip r:embed="rId4"/>
              </a:buBlip>
              <a:defRPr/>
            </a:pPr>
            <a:r>
              <a:rPr kumimoji="1" lang="zh-CN" altLang="en-US" sz="26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造成关机或系统瘫痪，</a:t>
            </a:r>
            <a:endParaRPr kumimoji="1" lang="en-US" altLang="zh-CN" sz="2600" kern="0" dirty="0">
              <a:solidFill>
                <a:srgbClr val="0000CC"/>
              </a:solidFill>
              <a:latin typeface="Times New Roman" panose="02020603050405020304" pitchFamily="18" charset="0"/>
              <a:ea typeface="黑体" panose="02010609060101010101" pitchFamily="2" charset="-122"/>
              <a:sym typeface="Arial" panose="020B0604020202020204" pitchFamily="34" charset="0"/>
            </a:endParaRPr>
          </a:p>
          <a:p>
            <a:pPr marL="889000" lvl="1" indent="-440055" latinLnBrk="1">
              <a:spcBef>
                <a:spcPts val="700"/>
              </a:spcBef>
              <a:buClr>
                <a:srgbClr val="6699FF"/>
              </a:buClr>
              <a:defRPr/>
            </a:pPr>
            <a:r>
              <a:rPr kumimoji="1" lang="zh-CN" altLang="en-US" sz="26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或者降低服务质量</a:t>
            </a:r>
            <a:endParaRPr kumimoji="1" lang="zh-CN" altLang="en-US" sz="2600" kern="0" dirty="0">
              <a:solidFill>
                <a:srgbClr val="0000CC"/>
              </a:solidFill>
              <a:latin typeface="Times New Roman" panose="02020603050405020304" pitchFamily="18" charset="0"/>
              <a:ea typeface="黑体" panose="02010609060101010101" pitchFamily="2" charset="-122"/>
              <a:sym typeface="Arial" panose="020B0604020202020204" pitchFamily="34" charset="0"/>
            </a:endParaRPr>
          </a:p>
        </p:txBody>
      </p:sp>
      <p:sp>
        <p:nvSpPr>
          <p:cNvPr id="19" name="Rectangle 3"/>
          <p:cNvSpPr txBox="1">
            <a:spLocks noChangeArrowheads="1"/>
          </p:cNvSpPr>
          <p:nvPr/>
        </p:nvSpPr>
        <p:spPr bwMode="auto">
          <a:xfrm>
            <a:off x="71438" y="5214938"/>
            <a:ext cx="4786312" cy="1143000"/>
          </a:xfrm>
          <a:prstGeom prst="rect">
            <a:avLst/>
          </a:prstGeom>
          <a:noFill/>
          <a:ln w="9525">
            <a:noFill/>
            <a:miter lim="800000"/>
          </a:ln>
        </p:spPr>
        <p:txBody>
          <a:bodyPr/>
          <a:lstStyle/>
          <a:p>
            <a:pPr marL="889000" lvl="1" indent="-440055" latinLnBrk="1">
              <a:spcBef>
                <a:spcPts val="700"/>
              </a:spcBef>
              <a:buClr>
                <a:srgbClr val="6699FF"/>
              </a:buClr>
              <a:buFontTx/>
              <a:buBlip>
                <a:blip r:embed="rId4"/>
              </a:buBlip>
              <a:defRPr/>
            </a:pPr>
            <a:r>
              <a:rPr kumimoji="1" lang="zh-CN" altLang="en-US" sz="26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使用很多</a:t>
            </a:r>
            <a:r>
              <a:rPr kumimoji="1" lang="en-US" altLang="zh-CN" sz="26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Internet</a:t>
            </a:r>
            <a:r>
              <a:rPr kumimoji="1" lang="zh-CN" altLang="en-US" sz="2600" kern="0" dirty="0">
                <a:solidFill>
                  <a:srgbClr val="0000CC"/>
                </a:solidFill>
                <a:latin typeface="Times New Roman" panose="02020603050405020304" pitchFamily="18" charset="0"/>
                <a:ea typeface="黑体" panose="02010609060101010101" pitchFamily="2" charset="-122"/>
                <a:sym typeface="Arial" panose="020B0604020202020204" pitchFamily="34" charset="0"/>
              </a:rPr>
              <a:t>主机同时向某个目标发起攻击</a:t>
            </a:r>
            <a:endParaRPr kumimoji="1" lang="zh-CN" altLang="en-US" sz="2600" kern="0" dirty="0">
              <a:solidFill>
                <a:srgbClr val="0000CC"/>
              </a:solidFill>
              <a:latin typeface="Times New Roman" panose="02020603050405020304" pitchFamily="18" charset="0"/>
              <a:ea typeface="黑体" panose="02010609060101010101" pitchFamily="2" charset="-122"/>
              <a:sym typeface="Arial" panose="020B0604020202020204" pitchFamily="34"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8" presetClass="entr" presetSubtype="6"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strips(downRight)">
                                      <p:cBhvr>
                                        <p:cTn id="14" dur="500"/>
                                        <p:tgtEl>
                                          <p:spTgt spid="18"/>
                                        </p:tgtEl>
                                      </p:cBhvr>
                                    </p:animEffect>
                                  </p:childTnLst>
                                </p:cTn>
                              </p:par>
                            </p:childTnLst>
                          </p:cTn>
                        </p:par>
                        <p:par>
                          <p:cTn id="15" fill="hold">
                            <p:stCondLst>
                              <p:cond delay="1000"/>
                            </p:stCondLst>
                            <p:childTnLst>
                              <p:par>
                                <p:cTn id="16" presetID="17" presetClass="entr" presetSubtype="8"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ppt_x</p:attrName>
                                        </p:attrNameLst>
                                      </p:cBhvr>
                                      <p:tavLst>
                                        <p:tav tm="0">
                                          <p:val>
                                            <p:strVal val="#ppt_x-#ppt_w/2"/>
                                          </p:val>
                                        </p:tav>
                                        <p:tav tm="100000">
                                          <p:val>
                                            <p:strVal val="#ppt_x"/>
                                          </p:val>
                                        </p:tav>
                                      </p:tavLst>
                                    </p:anim>
                                    <p:anim calcmode="lin" valueType="num">
                                      <p:cBhvr>
                                        <p:cTn id="19" dur="500" fill="hold"/>
                                        <p:tgtEl>
                                          <p:spTgt spid="4"/>
                                        </p:tgtEl>
                                        <p:attrNameLst>
                                          <p:attrName>ppt_y</p:attrName>
                                        </p:attrNameLst>
                                      </p:cBhvr>
                                      <p:tavLst>
                                        <p:tav tm="0">
                                          <p:val>
                                            <p:strVal val="#ppt_y"/>
                                          </p:val>
                                        </p:tav>
                                        <p:tav tm="100000">
                                          <p:val>
                                            <p:strVal val="#ppt_y"/>
                                          </p:val>
                                        </p:tav>
                                      </p:tavLst>
                                    </p:anim>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strVal val="#ppt_h"/>
                                          </p:val>
                                        </p:tav>
                                        <p:tav tm="100000">
                                          <p:val>
                                            <p:strVal val="#ppt_h"/>
                                          </p:val>
                                        </p:tav>
                                      </p:tavLst>
                                    </p:anim>
                                  </p:childTnLst>
                                </p:cTn>
                              </p:par>
                            </p:childTnLst>
                          </p:cTn>
                        </p:par>
                        <p:par>
                          <p:cTn id="22" fill="hold">
                            <p:stCondLst>
                              <p:cond delay="1500"/>
                            </p:stCondLst>
                            <p:childTnLst>
                              <p:par>
                                <p:cTn id="23" presetID="18" presetClass="entr" presetSubtype="6"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strips(downRight)">
                                      <p:cBhvr>
                                        <p:cTn id="25" dur="500"/>
                                        <p:tgtEl>
                                          <p:spTgt spid="19"/>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00355"/>
                                        </p:tgtEl>
                                        <p:attrNameLst>
                                          <p:attrName>style.visibility</p:attrName>
                                        </p:attrNameLst>
                                      </p:cBhvr>
                                      <p:to>
                                        <p:strVal val="visible"/>
                                      </p:to>
                                    </p:set>
                                    <p:animEffect transition="in" filter="fade">
                                      <p:cBhvr>
                                        <p:cTn id="29" dur="500"/>
                                        <p:tgtEl>
                                          <p:spTgt spid="100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1484785"/>
            <a:ext cx="8136904" cy="2123658"/>
          </a:xfrm>
          <a:prstGeom prst="rect">
            <a:avLst/>
          </a:prstGeom>
        </p:spPr>
        <p:txBody>
          <a:bodyPr wrap="square">
            <a:spAutoFit/>
          </a:bodyPr>
          <a:lstStyle/>
          <a:p>
            <a:r>
              <a:rPr lang="zh-CN" altLang="en-US" sz="3600" dirty="0">
                <a:latin typeface="黑体" panose="02010609060101010101" pitchFamily="2" charset="-122"/>
                <a:ea typeface="黑体" panose="02010609060101010101" pitchFamily="2" charset="-122"/>
              </a:rPr>
              <a:t>拒绝服务攻击的实例</a:t>
            </a:r>
            <a:endParaRPr lang="en-US" altLang="zh-CN" sz="3600" dirty="0">
              <a:latin typeface="黑体" panose="02010609060101010101" pitchFamily="2" charset="-122"/>
              <a:ea typeface="黑体" panose="02010609060101010101" pitchFamily="2" charset="-122"/>
            </a:endParaRPr>
          </a:p>
          <a:p>
            <a:pPr lvl="1"/>
            <a:r>
              <a:rPr lang="en-US" altLang="zh-CN" sz="3200" dirty="0">
                <a:latin typeface="黑体" panose="02010609060101010101" pitchFamily="2" charset="-122"/>
                <a:ea typeface="黑体" panose="02010609060101010101" pitchFamily="2" charset="-122"/>
                <a:hlinkClick r:id="rId1" action="ppaction://hlinksldjump"/>
              </a:rPr>
              <a:t>SYN Flooding</a:t>
            </a:r>
            <a:endParaRPr lang="en-US" altLang="zh-CN" sz="3200" dirty="0">
              <a:latin typeface="黑体" panose="02010609060101010101" pitchFamily="2" charset="-122"/>
              <a:ea typeface="黑体" panose="02010609060101010101" pitchFamily="2" charset="-122"/>
            </a:endParaRPr>
          </a:p>
          <a:p>
            <a:pPr lvl="1"/>
            <a:r>
              <a:rPr lang="en-US" altLang="zh-CN" sz="3200" dirty="0">
                <a:latin typeface="黑体" panose="02010609060101010101" pitchFamily="2" charset="-122"/>
                <a:ea typeface="黑体" panose="02010609060101010101" pitchFamily="2" charset="-122"/>
                <a:hlinkClick r:id="rId2" action="ppaction://hlinksldjump"/>
              </a:rPr>
              <a:t>Ping of death</a:t>
            </a:r>
            <a:endParaRPr lang="en-US" altLang="zh-CN" sz="3200" dirty="0">
              <a:latin typeface="黑体" panose="02010609060101010101" pitchFamily="2" charset="-122"/>
              <a:ea typeface="黑体" panose="02010609060101010101" pitchFamily="2" charset="-122"/>
            </a:endParaRPr>
          </a:p>
          <a:p>
            <a:pPr lvl="1"/>
            <a:r>
              <a:rPr lang="en-US" altLang="zh-CN" sz="3200" dirty="0">
                <a:latin typeface="黑体" panose="02010609060101010101" pitchFamily="2" charset="-122"/>
                <a:ea typeface="黑体" panose="02010609060101010101" pitchFamily="2" charset="-122"/>
              </a:rPr>
              <a:t>…</a:t>
            </a:r>
            <a:endParaRPr lang="zh-CN" altLang="en-US" sz="2400" dirty="0"/>
          </a:p>
        </p:txBody>
      </p:sp>
      <p:sp>
        <p:nvSpPr>
          <p:cNvPr id="3" name="Rectangle 2"/>
          <p:cNvSpPr txBox="1">
            <a:spLocks noChangeArrowheads="1"/>
          </p:cNvSpPr>
          <p:nvPr/>
        </p:nvSpPr>
        <p:spPr bwMode="auto">
          <a:xfrm>
            <a:off x="0" y="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latinLnBrk="1"/>
            <a:r>
              <a:rPr lang="zh-CN" altLang="en-US" sz="3200" b="1" dirty="0">
                <a:solidFill>
                  <a:schemeClr val="bg1"/>
                </a:solidFill>
                <a:latin typeface="黑体" panose="02010609060101010101" pitchFamily="2" charset="-122"/>
                <a:ea typeface="黑体" panose="02010609060101010101" pitchFamily="2" charset="-122"/>
              </a:rPr>
              <a:t>拒绝服务攻击的实例</a:t>
            </a:r>
            <a:endParaRPr lang="zh-CN" altLang="en-US" sz="3200" b="1" dirty="0">
              <a:solidFill>
                <a:schemeClr val="bg1"/>
              </a:solidFill>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idx="1"/>
          </p:nvPr>
        </p:nvSpPr>
        <p:spPr>
          <a:xfrm>
            <a:off x="468313" y="1341438"/>
            <a:ext cx="7643812" cy="739775"/>
          </a:xfrm>
        </p:spPr>
        <p:txBody>
          <a:bodyPr/>
          <a:lstStyle/>
          <a:p>
            <a:r>
              <a:rPr lang="zh-CN" altLang="en-US">
                <a:latin typeface="黑体" panose="02010609060101010101" pitchFamily="2" charset="-122"/>
                <a:ea typeface="宋体" panose="02010600030101010101" pitchFamily="2" charset="-122"/>
              </a:rPr>
              <a:t>正常的三次握手建立通讯的过程</a:t>
            </a:r>
            <a:endParaRPr lang="zh-CN" altLang="en-US">
              <a:latin typeface="黑体" panose="02010609060101010101" pitchFamily="2" charset="-122"/>
              <a:ea typeface="宋体" panose="02010600030101010101" pitchFamily="2" charset="-122"/>
            </a:endParaRPr>
          </a:p>
        </p:txBody>
      </p:sp>
      <p:grpSp>
        <p:nvGrpSpPr>
          <p:cNvPr id="2" name="Group 4"/>
          <p:cNvGrpSpPr/>
          <p:nvPr/>
        </p:nvGrpSpPr>
        <p:grpSpPr bwMode="auto">
          <a:xfrm>
            <a:off x="2536825" y="2379663"/>
            <a:ext cx="3836988" cy="911225"/>
            <a:chOff x="1488" y="1776"/>
            <a:chExt cx="2496" cy="528"/>
          </a:xfrm>
        </p:grpSpPr>
        <p:sp>
          <p:nvSpPr>
            <p:cNvPr id="109586" name="AutoShape 5"/>
            <p:cNvSpPr>
              <a:spLocks noChangeArrowheads="1"/>
            </p:cNvSpPr>
            <p:nvPr/>
          </p:nvSpPr>
          <p:spPr bwMode="auto">
            <a:xfrm>
              <a:off x="1488" y="1776"/>
              <a:ext cx="2496" cy="528"/>
            </a:xfrm>
            <a:prstGeom prst="notchedRightArrow">
              <a:avLst>
                <a:gd name="adj1" fmla="val 50000"/>
                <a:gd name="adj2" fmla="val 118160"/>
              </a:avLst>
            </a:prstGeom>
            <a:solidFill>
              <a:srgbClr val="FF3300"/>
            </a:solidFill>
            <a:ln w="9525">
              <a:solidFill>
                <a:schemeClr val="bg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ea typeface="宋体" panose="02010600030101010101" pitchFamily="2" charset="-122"/>
              </a:endParaRPr>
            </a:p>
          </p:txBody>
        </p:sp>
        <p:sp>
          <p:nvSpPr>
            <p:cNvPr id="109587" name="Text Box 6"/>
            <p:cNvSpPr txBox="1">
              <a:spLocks noChangeArrowheads="1"/>
            </p:cNvSpPr>
            <p:nvPr/>
          </p:nvSpPr>
          <p:spPr bwMode="auto">
            <a:xfrm>
              <a:off x="1824" y="1920"/>
              <a:ext cx="190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spcBef>
                  <a:spcPct val="50000"/>
                </a:spcBef>
              </a:pPr>
              <a:r>
                <a:rPr lang="en-US" altLang="zh-CN" sz="1600" b="1">
                  <a:solidFill>
                    <a:schemeClr val="bg1"/>
                  </a:solidFill>
                  <a:latin typeface="Times New Roman" panose="02020603050405020304" pitchFamily="18" charset="0"/>
                  <a:ea typeface="宋体" panose="02010600030101010101" pitchFamily="2" charset="-122"/>
                </a:rPr>
                <a:t>SYN </a:t>
              </a:r>
              <a:r>
                <a:rPr lang="zh-CN" altLang="en-US" sz="1600" b="1">
                  <a:solidFill>
                    <a:schemeClr val="bg1"/>
                  </a:solidFill>
                  <a:latin typeface="Times New Roman" panose="02020603050405020304" pitchFamily="18" charset="0"/>
                  <a:ea typeface="宋体" panose="02010600030101010101" pitchFamily="2" charset="-122"/>
                </a:rPr>
                <a:t>（我可以连接吗？）</a:t>
              </a:r>
              <a:endParaRPr lang="zh-CN" altLang="en-US" sz="1600" b="1">
                <a:solidFill>
                  <a:schemeClr val="bg1"/>
                </a:solidFill>
                <a:latin typeface="Times New Roman" panose="02020603050405020304" pitchFamily="18" charset="0"/>
                <a:ea typeface="宋体" panose="02010600030101010101" pitchFamily="2" charset="-122"/>
              </a:endParaRPr>
            </a:p>
          </p:txBody>
        </p:sp>
      </p:grpSp>
      <p:grpSp>
        <p:nvGrpSpPr>
          <p:cNvPr id="3" name="Group 7"/>
          <p:cNvGrpSpPr/>
          <p:nvPr/>
        </p:nvGrpSpPr>
        <p:grpSpPr bwMode="auto">
          <a:xfrm>
            <a:off x="2463800" y="3455988"/>
            <a:ext cx="3836988" cy="911225"/>
            <a:chOff x="1440" y="2496"/>
            <a:chExt cx="2496" cy="528"/>
          </a:xfrm>
        </p:grpSpPr>
        <p:sp>
          <p:nvSpPr>
            <p:cNvPr id="109584" name="AutoShape 8"/>
            <p:cNvSpPr>
              <a:spLocks noChangeArrowheads="1"/>
            </p:cNvSpPr>
            <p:nvPr/>
          </p:nvSpPr>
          <p:spPr bwMode="auto">
            <a:xfrm flipH="1">
              <a:off x="1440" y="2496"/>
              <a:ext cx="2496" cy="528"/>
            </a:xfrm>
            <a:prstGeom prst="notchedRightArrow">
              <a:avLst>
                <a:gd name="adj1" fmla="val 50000"/>
                <a:gd name="adj2" fmla="val 118160"/>
              </a:avLst>
            </a:prstGeom>
            <a:solidFill>
              <a:srgbClr val="FF3300"/>
            </a:solidFill>
            <a:ln w="9525">
              <a:solidFill>
                <a:schemeClr val="bg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ea typeface="宋体" panose="02010600030101010101" pitchFamily="2" charset="-122"/>
              </a:endParaRPr>
            </a:p>
          </p:txBody>
        </p:sp>
        <p:sp>
          <p:nvSpPr>
            <p:cNvPr id="109585" name="Text Box 9"/>
            <p:cNvSpPr txBox="1">
              <a:spLocks noChangeArrowheads="1"/>
            </p:cNvSpPr>
            <p:nvPr/>
          </p:nvSpPr>
          <p:spPr bwMode="auto">
            <a:xfrm>
              <a:off x="1694" y="2640"/>
              <a:ext cx="1906"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spcBef>
                  <a:spcPct val="50000"/>
                </a:spcBef>
              </a:pPr>
              <a:r>
                <a:rPr lang="en-US" altLang="zh-CN" sz="1600" b="1">
                  <a:solidFill>
                    <a:schemeClr val="bg1"/>
                  </a:solidFill>
                  <a:latin typeface="Times New Roman" panose="02020603050405020304" pitchFamily="18" charset="0"/>
                  <a:ea typeface="宋体" panose="02010600030101010101" pitchFamily="2" charset="-122"/>
                </a:rPr>
                <a:t>ACK </a:t>
              </a:r>
              <a:r>
                <a:rPr lang="zh-CN" altLang="en-US" sz="1600" b="1">
                  <a:solidFill>
                    <a:schemeClr val="bg1"/>
                  </a:solidFill>
                  <a:latin typeface="Times New Roman" panose="02020603050405020304" pitchFamily="18" charset="0"/>
                  <a:ea typeface="宋体" panose="02010600030101010101" pitchFamily="2" charset="-122"/>
                </a:rPr>
                <a:t>（可以）</a:t>
              </a:r>
              <a:r>
                <a:rPr lang="en-US" altLang="zh-CN" sz="1600" b="1">
                  <a:solidFill>
                    <a:schemeClr val="bg1"/>
                  </a:solidFill>
                  <a:latin typeface="Times New Roman" panose="02020603050405020304" pitchFamily="18" charset="0"/>
                  <a:ea typeface="宋体" panose="02010600030101010101" pitchFamily="2" charset="-122"/>
                </a:rPr>
                <a:t>/SYN</a:t>
              </a:r>
              <a:r>
                <a:rPr lang="zh-CN" altLang="en-US" sz="1600" b="1">
                  <a:solidFill>
                    <a:schemeClr val="bg1"/>
                  </a:solidFill>
                  <a:latin typeface="Times New Roman" panose="02020603050405020304" pitchFamily="18" charset="0"/>
                  <a:ea typeface="宋体" panose="02010600030101010101" pitchFamily="2" charset="-122"/>
                </a:rPr>
                <a:t>（请确认！）</a:t>
              </a:r>
              <a:endParaRPr lang="zh-CN" altLang="en-US" sz="1600" b="1">
                <a:solidFill>
                  <a:schemeClr val="bg1"/>
                </a:solidFill>
                <a:latin typeface="Times New Roman" panose="02020603050405020304" pitchFamily="18" charset="0"/>
                <a:ea typeface="宋体" panose="02010600030101010101" pitchFamily="2" charset="-122"/>
              </a:endParaRPr>
            </a:p>
          </p:txBody>
        </p:sp>
      </p:grpSp>
      <p:grpSp>
        <p:nvGrpSpPr>
          <p:cNvPr id="4" name="Group 10"/>
          <p:cNvGrpSpPr/>
          <p:nvPr/>
        </p:nvGrpSpPr>
        <p:grpSpPr bwMode="auto">
          <a:xfrm>
            <a:off x="2611438" y="4616450"/>
            <a:ext cx="3836987" cy="911225"/>
            <a:chOff x="1536" y="3264"/>
            <a:chExt cx="2496" cy="528"/>
          </a:xfrm>
        </p:grpSpPr>
        <p:sp>
          <p:nvSpPr>
            <p:cNvPr id="109582" name="AutoShape 11"/>
            <p:cNvSpPr>
              <a:spLocks noChangeArrowheads="1"/>
            </p:cNvSpPr>
            <p:nvPr/>
          </p:nvSpPr>
          <p:spPr bwMode="auto">
            <a:xfrm>
              <a:off x="1536" y="3264"/>
              <a:ext cx="2496" cy="528"/>
            </a:xfrm>
            <a:prstGeom prst="notchedRightArrow">
              <a:avLst>
                <a:gd name="adj1" fmla="val 50000"/>
                <a:gd name="adj2" fmla="val 118160"/>
              </a:avLst>
            </a:prstGeom>
            <a:solidFill>
              <a:srgbClr val="FF3300"/>
            </a:solidFill>
            <a:ln w="9525">
              <a:solidFill>
                <a:schemeClr val="bg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ea typeface="宋体" panose="02010600030101010101" pitchFamily="2" charset="-122"/>
              </a:endParaRPr>
            </a:p>
          </p:txBody>
        </p:sp>
        <p:sp>
          <p:nvSpPr>
            <p:cNvPr id="109583" name="Text Box 12"/>
            <p:cNvSpPr txBox="1">
              <a:spLocks noChangeArrowheads="1"/>
            </p:cNvSpPr>
            <p:nvPr/>
          </p:nvSpPr>
          <p:spPr bwMode="auto">
            <a:xfrm>
              <a:off x="1790" y="3408"/>
              <a:ext cx="190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spcBef>
                  <a:spcPct val="50000"/>
                </a:spcBef>
              </a:pPr>
              <a:r>
                <a:rPr lang="en-US" altLang="zh-CN" sz="1600" b="1">
                  <a:solidFill>
                    <a:schemeClr val="bg1"/>
                  </a:solidFill>
                  <a:latin typeface="Times New Roman" panose="02020603050405020304" pitchFamily="18" charset="0"/>
                  <a:ea typeface="宋体" panose="02010600030101010101" pitchFamily="2" charset="-122"/>
                </a:rPr>
                <a:t>ACK </a:t>
              </a:r>
              <a:r>
                <a:rPr lang="zh-CN" altLang="en-US" sz="1600" b="1">
                  <a:solidFill>
                    <a:schemeClr val="bg1"/>
                  </a:solidFill>
                  <a:latin typeface="Times New Roman" panose="02020603050405020304" pitchFamily="18" charset="0"/>
                  <a:ea typeface="宋体" panose="02010600030101010101" pitchFamily="2" charset="-122"/>
                </a:rPr>
                <a:t>（确认连接）</a:t>
              </a:r>
              <a:endParaRPr lang="zh-CN" altLang="en-US" sz="1600" b="1">
                <a:solidFill>
                  <a:schemeClr val="bg1"/>
                </a:solidFill>
                <a:latin typeface="Times New Roman" panose="02020603050405020304" pitchFamily="18" charset="0"/>
                <a:ea typeface="宋体" panose="02010600030101010101" pitchFamily="2" charset="-122"/>
              </a:endParaRPr>
            </a:p>
          </p:txBody>
        </p:sp>
      </p:grpSp>
      <p:sp>
        <p:nvSpPr>
          <p:cNvPr id="109574" name="Text Box 13"/>
          <p:cNvSpPr txBox="1">
            <a:spLocks noChangeArrowheads="1"/>
          </p:cNvSpPr>
          <p:nvPr/>
        </p:nvSpPr>
        <p:spPr bwMode="auto">
          <a:xfrm>
            <a:off x="396875" y="5195888"/>
            <a:ext cx="1181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spcBef>
                <a:spcPct val="50000"/>
              </a:spcBef>
            </a:pPr>
            <a:r>
              <a:rPr lang="zh-CN" altLang="en-US" sz="2400" b="1">
                <a:latin typeface="Times New Roman" panose="02020603050405020304" pitchFamily="18" charset="0"/>
                <a:ea typeface="宋体" panose="02010600030101010101" pitchFamily="2" charset="-122"/>
              </a:rPr>
              <a:t>发起方</a:t>
            </a:r>
            <a:endParaRPr lang="zh-CN" altLang="en-US" sz="2400" b="1">
              <a:latin typeface="Times New Roman" panose="02020603050405020304" pitchFamily="18" charset="0"/>
              <a:ea typeface="宋体" panose="02010600030101010101" pitchFamily="2" charset="-122"/>
            </a:endParaRPr>
          </a:p>
        </p:txBody>
      </p:sp>
      <p:grpSp>
        <p:nvGrpSpPr>
          <p:cNvPr id="109575" name="Group 14"/>
          <p:cNvGrpSpPr/>
          <p:nvPr/>
        </p:nvGrpSpPr>
        <p:grpSpPr bwMode="auto">
          <a:xfrm>
            <a:off x="6448425" y="2379663"/>
            <a:ext cx="2227263" cy="3357562"/>
            <a:chOff x="4176" y="1968"/>
            <a:chExt cx="1449" cy="1945"/>
          </a:xfrm>
        </p:grpSpPr>
        <p:pic>
          <p:nvPicPr>
            <p:cNvPr id="109580" name="Picture 1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76" y="1968"/>
              <a:ext cx="1449"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81" name="Text Box 16"/>
            <p:cNvSpPr txBox="1">
              <a:spLocks noChangeArrowheads="1"/>
            </p:cNvSpPr>
            <p:nvPr/>
          </p:nvSpPr>
          <p:spPr bwMode="auto">
            <a:xfrm>
              <a:off x="4512" y="3648"/>
              <a:ext cx="768"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spcBef>
                  <a:spcPct val="50000"/>
                </a:spcBef>
              </a:pPr>
              <a:r>
                <a:rPr lang="zh-CN" altLang="en-US" sz="2400" b="1">
                  <a:latin typeface="Times New Roman" panose="02020603050405020304" pitchFamily="18" charset="0"/>
                  <a:ea typeface="宋体" panose="02010600030101010101" pitchFamily="2" charset="-122"/>
                </a:rPr>
                <a:t>应答方</a:t>
              </a:r>
              <a:endParaRPr lang="zh-CN" altLang="en-US" sz="2400" b="1">
                <a:latin typeface="Times New Roman" panose="02020603050405020304" pitchFamily="18" charset="0"/>
                <a:ea typeface="宋体" panose="02010600030101010101" pitchFamily="2" charset="-122"/>
              </a:endParaRPr>
            </a:p>
          </p:txBody>
        </p:sp>
      </p:grpSp>
      <p:sp>
        <p:nvSpPr>
          <p:cNvPr id="109576" name="Text Box 17"/>
          <p:cNvSpPr txBox="1">
            <a:spLocks noChangeArrowheads="1"/>
          </p:cNvSpPr>
          <p:nvPr/>
        </p:nvSpPr>
        <p:spPr bwMode="auto">
          <a:xfrm>
            <a:off x="323850" y="1468438"/>
            <a:ext cx="4722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spcBef>
                <a:spcPct val="50000"/>
              </a:spcBef>
            </a:pPr>
            <a:endParaRPr lang="zh-CN" altLang="en-US" sz="2400" b="1">
              <a:latin typeface="Times New Roman" panose="02020603050405020304" pitchFamily="18" charset="0"/>
              <a:ea typeface="宋体" panose="02010600030101010101" pitchFamily="2" charset="-122"/>
            </a:endParaRPr>
          </a:p>
        </p:txBody>
      </p:sp>
      <p:pic>
        <p:nvPicPr>
          <p:cNvPr id="109577" name="Picture 18" descr="j03012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3124200"/>
            <a:ext cx="2046287"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8" name="Rectangle 20"/>
          <p:cNvSpPr>
            <a:spLocks noGrp="1" noChangeArrowheads="1"/>
          </p:cNvSpPr>
          <p:nvPr>
            <p:ph type="title"/>
          </p:nvPr>
        </p:nvSpPr>
        <p:spPr>
          <a:xfrm>
            <a:off x="457200" y="274638"/>
            <a:ext cx="8229600" cy="725487"/>
          </a:xfrm>
        </p:spPr>
        <p:txBody>
          <a:bodyPr/>
          <a:lstStyle/>
          <a:p>
            <a:r>
              <a:rPr lang="en-US" altLang="zh-CN" sz="3600">
                <a:latin typeface="黑体" panose="02010609060101010101" pitchFamily="2" charset="-122"/>
                <a:ea typeface="宋体" panose="02010600030101010101" pitchFamily="2" charset="-122"/>
              </a:rPr>
              <a:t>SYN Flooding</a:t>
            </a:r>
            <a:r>
              <a:rPr lang="zh-CN" altLang="en-US" sz="3600">
                <a:latin typeface="黑体" panose="02010609060101010101" pitchFamily="2" charset="-122"/>
                <a:ea typeface="宋体" panose="02010600030101010101" pitchFamily="2" charset="-122"/>
              </a:rPr>
              <a:t>原理</a:t>
            </a:r>
            <a:endParaRPr lang="en-US" altLang="zh-CN" sz="3600">
              <a:latin typeface="黑体" panose="02010609060101010101" pitchFamily="2" charset="-122"/>
              <a:ea typeface="宋体" panose="02010600030101010101" pitchFamily="2" charset="-122"/>
            </a:endParaRPr>
          </a:p>
        </p:txBody>
      </p:sp>
      <p:sp>
        <p:nvSpPr>
          <p:cNvPr id="21" name="Text Box 22"/>
          <p:cNvSpPr txBox="1">
            <a:spLocks noChangeArrowheads="1"/>
          </p:cNvSpPr>
          <p:nvPr/>
        </p:nvSpPr>
        <p:spPr bwMode="auto">
          <a:xfrm>
            <a:off x="2700338" y="5546725"/>
            <a:ext cx="359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spcBef>
                <a:spcPct val="50000"/>
              </a:spcBef>
            </a:pPr>
            <a:r>
              <a:rPr lang="zh-CN" altLang="en-US" sz="2400" b="1">
                <a:latin typeface="Times New Roman" panose="02020603050405020304" pitchFamily="18" charset="0"/>
                <a:ea typeface="宋体" panose="02010600030101010101" pitchFamily="2" charset="-122"/>
              </a:rPr>
              <a:t>建立</a:t>
            </a:r>
            <a:r>
              <a:rPr lang="en-US" altLang="zh-CN" sz="2400" b="1">
                <a:latin typeface="Times New Roman" panose="02020603050405020304" pitchFamily="18" charset="0"/>
                <a:ea typeface="宋体" panose="02010600030101010101" pitchFamily="2" charset="-122"/>
              </a:rPr>
              <a:t>TCP</a:t>
            </a:r>
            <a:r>
              <a:rPr lang="zh-CN" altLang="en-US" sz="2400" b="1">
                <a:latin typeface="Times New Roman" panose="02020603050405020304" pitchFamily="18" charset="0"/>
                <a:ea typeface="宋体" panose="02010600030101010101" pitchFamily="2" charset="-122"/>
              </a:rPr>
              <a:t>连接</a:t>
            </a:r>
            <a:endParaRPr lang="zh-CN" altLang="en-US" sz="2400" b="1">
              <a:latin typeface="Times New Roman" panose="02020603050405020304" pitchFamily="18" charset="0"/>
              <a:ea typeface="宋体" panose="02010600030101010101" pitchFamily="2" charset="-122"/>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ppt_x"/>
                                          </p:val>
                                        </p:tav>
                                        <p:tav tm="100000">
                                          <p:val>
                                            <p:strVal val="#ppt_x"/>
                                          </p:val>
                                        </p:tav>
                                      </p:tavLst>
                                    </p:anim>
                                    <p:anim calcmode="lin" valueType="num">
                                      <p:cBhvr additive="base">
                                        <p:cTn id="2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26988"/>
            <a:ext cx="8229600" cy="1143001"/>
          </a:xfrm>
        </p:spPr>
        <p:txBody>
          <a:bodyPr/>
          <a:lstStyle/>
          <a:p>
            <a:r>
              <a:rPr lang="en-US" altLang="zh-CN">
                <a:latin typeface="黑体" panose="02010609060101010101" pitchFamily="2" charset="-122"/>
                <a:ea typeface="黑体" panose="02010609060101010101" pitchFamily="2" charset="-122"/>
              </a:rPr>
              <a:t>CNCERT</a:t>
            </a:r>
            <a:r>
              <a:rPr lang="zh-CN" altLang="en-US">
                <a:latin typeface="黑体" panose="02010609060101010101" pitchFamily="2" charset="-122"/>
                <a:ea typeface="黑体" panose="02010609060101010101" pitchFamily="2" charset="-122"/>
              </a:rPr>
              <a:t>互联网安全威胁报告数据</a:t>
            </a:r>
            <a:endParaRPr lang="zh-CN" altLang="en-US">
              <a:latin typeface="黑体" panose="02010609060101010101" pitchFamily="2" charset="-122"/>
              <a:ea typeface="黑体" panose="02010609060101010101" pitchFamily="2" charset="-122"/>
            </a:endParaRPr>
          </a:p>
        </p:txBody>
      </p:sp>
      <p:sp>
        <p:nvSpPr>
          <p:cNvPr id="16387" name="Rectangle 3"/>
          <p:cNvSpPr>
            <a:spLocks noGrp="1" noChangeArrowheads="1"/>
          </p:cNvSpPr>
          <p:nvPr>
            <p:ph idx="1"/>
          </p:nvPr>
        </p:nvSpPr>
        <p:spPr>
          <a:xfrm>
            <a:off x="457200" y="1268413"/>
            <a:ext cx="8229600" cy="5113337"/>
          </a:xfrm>
        </p:spPr>
        <p:txBody>
          <a:bodyPr/>
          <a:lstStyle/>
          <a:p>
            <a:r>
              <a:rPr lang="en-US" altLang="zh-CN">
                <a:latin typeface="黑体" panose="02010609060101010101" pitchFamily="2" charset="-122"/>
                <a:ea typeface="黑体" panose="02010609060101010101" pitchFamily="2" charset="-122"/>
              </a:rPr>
              <a:t>2017</a:t>
            </a:r>
            <a:r>
              <a:rPr lang="zh-CN" altLang="en-US">
                <a:latin typeface="黑体" panose="02010609060101010101" pitchFamily="2" charset="-122"/>
                <a:ea typeface="黑体" panose="02010609060101010101" pitchFamily="2" charset="-122"/>
              </a:rPr>
              <a:t>年</a:t>
            </a:r>
            <a:r>
              <a:rPr lang="en-US" altLang="zh-CN">
                <a:latin typeface="黑体" panose="02010609060101010101" pitchFamily="2" charset="-122"/>
                <a:ea typeface="黑体" panose="02010609060101010101" pitchFamily="2" charset="-122"/>
              </a:rPr>
              <a:t>7</a:t>
            </a:r>
            <a:r>
              <a:rPr lang="zh-CN" altLang="en-US">
                <a:latin typeface="黑体" panose="02010609060101010101" pitchFamily="2" charset="-122"/>
                <a:ea typeface="黑体" panose="02010609060101010101" pitchFamily="2" charset="-122"/>
              </a:rPr>
              <a:t>月，互联网网络安全状况整体评价为中，主要数据如下：</a:t>
            </a:r>
            <a:endParaRPr lang="zh-CN" altLang="en-US">
              <a:latin typeface="黑体" panose="02010609060101010101" pitchFamily="2" charset="-122"/>
              <a:ea typeface="黑体" panose="02010609060101010101" pitchFamily="2" charset="-122"/>
            </a:endParaRPr>
          </a:p>
          <a:p>
            <a:pPr lvl="1"/>
            <a:r>
              <a:rPr lang="zh-CN" altLang="en-US">
                <a:latin typeface="黑体" panose="02010609060101010101" pitchFamily="2" charset="-122"/>
                <a:ea typeface="黑体" panose="02010609060101010101" pitchFamily="2" charset="-122"/>
              </a:rPr>
              <a:t>境内感染网络病毒的终端数为</a:t>
            </a:r>
            <a:r>
              <a:rPr lang="en-US" altLang="zh-CN">
                <a:latin typeface="黑体" panose="02010609060101010101" pitchFamily="2" charset="-122"/>
                <a:ea typeface="黑体" panose="02010609060101010101" pitchFamily="2" charset="-122"/>
              </a:rPr>
              <a:t>182</a:t>
            </a:r>
            <a:r>
              <a:rPr lang="zh-CN" altLang="en-US">
                <a:latin typeface="黑体" panose="02010609060101010101" pitchFamily="2" charset="-122"/>
                <a:ea typeface="黑体" panose="02010609060101010101" pitchFamily="2" charset="-122"/>
              </a:rPr>
              <a:t>万余个；</a:t>
            </a:r>
            <a:endParaRPr lang="zh-CN" altLang="en-US">
              <a:latin typeface="黑体" panose="02010609060101010101" pitchFamily="2" charset="-122"/>
              <a:ea typeface="黑体" panose="02010609060101010101" pitchFamily="2" charset="-122"/>
            </a:endParaRPr>
          </a:p>
          <a:p>
            <a:pPr lvl="1"/>
            <a:r>
              <a:rPr lang="zh-CN" altLang="en-US">
                <a:latin typeface="黑体" panose="02010609060101010101" pitchFamily="2" charset="-122"/>
                <a:ea typeface="黑体" panose="02010609060101010101" pitchFamily="2" charset="-122"/>
              </a:rPr>
              <a:t>境内被篡改网站数量为</a:t>
            </a:r>
            <a:r>
              <a:rPr lang="en-US" altLang="zh-CN">
                <a:latin typeface="黑体" panose="02010609060101010101" pitchFamily="2" charset="-122"/>
                <a:ea typeface="黑体" panose="02010609060101010101" pitchFamily="2" charset="-122"/>
              </a:rPr>
              <a:t>6468</a:t>
            </a:r>
            <a:r>
              <a:rPr lang="zh-CN" altLang="en-US">
                <a:latin typeface="黑体" panose="02010609060101010101" pitchFamily="2" charset="-122"/>
                <a:ea typeface="黑体" panose="02010609060101010101" pitchFamily="2" charset="-122"/>
              </a:rPr>
              <a:t>个，其中被篡改政府网站数量为</a:t>
            </a:r>
            <a:r>
              <a:rPr lang="en-US" altLang="zh-CN">
                <a:latin typeface="黑体" panose="02010609060101010101" pitchFamily="2" charset="-122"/>
                <a:ea typeface="黑体" panose="02010609060101010101" pitchFamily="2" charset="-122"/>
              </a:rPr>
              <a:t>114</a:t>
            </a:r>
            <a:r>
              <a:rPr lang="zh-CN" altLang="en-US">
                <a:latin typeface="黑体" panose="02010609060101010101" pitchFamily="2" charset="-122"/>
                <a:ea typeface="黑体" panose="02010609060101010101" pitchFamily="2" charset="-122"/>
              </a:rPr>
              <a:t>个；境内被植入后门的网站数量为</a:t>
            </a:r>
            <a:r>
              <a:rPr lang="en-US" altLang="zh-CN">
                <a:latin typeface="黑体" panose="02010609060101010101" pitchFamily="2" charset="-122"/>
                <a:ea typeface="黑体" panose="02010609060101010101" pitchFamily="2" charset="-122"/>
              </a:rPr>
              <a:t>4146</a:t>
            </a:r>
            <a:r>
              <a:rPr lang="zh-CN" altLang="en-US">
                <a:latin typeface="黑体" panose="02010609060101010101" pitchFamily="2" charset="-122"/>
                <a:ea typeface="黑体" panose="02010609060101010101" pitchFamily="2" charset="-122"/>
              </a:rPr>
              <a:t>个，其中政府网站有</a:t>
            </a:r>
            <a:r>
              <a:rPr lang="en-US" altLang="zh-CN">
                <a:latin typeface="黑体" panose="02010609060101010101" pitchFamily="2" charset="-122"/>
                <a:ea typeface="黑体" panose="02010609060101010101" pitchFamily="2" charset="-122"/>
              </a:rPr>
              <a:t>122</a:t>
            </a:r>
            <a:r>
              <a:rPr lang="zh-CN" altLang="en-US">
                <a:latin typeface="黑体" panose="02010609060101010101" pitchFamily="2" charset="-122"/>
                <a:ea typeface="黑体" panose="02010609060101010101" pitchFamily="2" charset="-122"/>
              </a:rPr>
              <a:t>个；针对境内网站的仿冒页面数量为</a:t>
            </a:r>
            <a:r>
              <a:rPr lang="en-US" altLang="zh-CN">
                <a:latin typeface="黑体" panose="02010609060101010101" pitchFamily="2" charset="-122"/>
                <a:ea typeface="黑体" panose="02010609060101010101" pitchFamily="2" charset="-122"/>
              </a:rPr>
              <a:t>1304</a:t>
            </a:r>
            <a:r>
              <a:rPr lang="zh-CN" altLang="en-US">
                <a:latin typeface="黑体" panose="02010609060101010101" pitchFamily="2" charset="-122"/>
                <a:ea typeface="黑体" panose="02010609060101010101" pitchFamily="2" charset="-122"/>
              </a:rPr>
              <a:t>个；</a:t>
            </a:r>
            <a:endParaRPr lang="zh-CN" altLang="en-US">
              <a:latin typeface="黑体" panose="02010609060101010101" pitchFamily="2" charset="-122"/>
              <a:ea typeface="黑体" panose="02010609060101010101" pitchFamily="2" charset="-122"/>
            </a:endParaRPr>
          </a:p>
          <a:p>
            <a:pPr lvl="1"/>
            <a:r>
              <a:rPr lang="zh-CN" altLang="en-US">
                <a:latin typeface="黑体" panose="02010609060101010101" pitchFamily="2" charset="-122"/>
                <a:ea typeface="黑体" panose="02010609060101010101" pitchFamily="2" charset="-122"/>
              </a:rPr>
              <a:t>国家信息安全漏洞共享平台（</a:t>
            </a:r>
            <a:r>
              <a:rPr lang="en-US" altLang="zh-CN">
                <a:latin typeface="黑体" panose="02010609060101010101" pitchFamily="2" charset="-122"/>
                <a:ea typeface="黑体" panose="02010609060101010101" pitchFamily="2" charset="-122"/>
              </a:rPr>
              <a:t>CNVD</a:t>
            </a:r>
            <a:r>
              <a:rPr lang="zh-CN" altLang="en-US">
                <a:latin typeface="黑体" panose="02010609060101010101" pitchFamily="2" charset="-122"/>
                <a:ea typeface="黑体" panose="02010609060101010101" pitchFamily="2" charset="-122"/>
              </a:rPr>
              <a:t>）收集整理信息系统安全漏洞</a:t>
            </a:r>
            <a:r>
              <a:rPr lang="en-US" altLang="zh-CN">
                <a:latin typeface="黑体" panose="02010609060101010101" pitchFamily="2" charset="-122"/>
                <a:ea typeface="黑体" panose="02010609060101010101" pitchFamily="2" charset="-122"/>
              </a:rPr>
              <a:t>1380</a:t>
            </a:r>
            <a:r>
              <a:rPr lang="zh-CN" altLang="en-US">
                <a:latin typeface="黑体" panose="02010609060101010101" pitchFamily="2" charset="-122"/>
                <a:ea typeface="黑体" panose="02010609060101010101" pitchFamily="2" charset="-122"/>
              </a:rPr>
              <a:t>个，其中高危漏洞</a:t>
            </a:r>
            <a:r>
              <a:rPr lang="en-US" altLang="zh-CN">
                <a:latin typeface="黑体" panose="02010609060101010101" pitchFamily="2" charset="-122"/>
                <a:ea typeface="黑体" panose="02010609060101010101" pitchFamily="2" charset="-122"/>
              </a:rPr>
              <a:t>496</a:t>
            </a:r>
            <a:r>
              <a:rPr lang="zh-CN" altLang="en-US">
                <a:latin typeface="黑体" panose="02010609060101010101" pitchFamily="2" charset="-122"/>
                <a:ea typeface="黑体" panose="02010609060101010101" pitchFamily="2" charset="-122"/>
              </a:rPr>
              <a:t>个，可被利用来实施远程攻击的漏洞有</a:t>
            </a:r>
            <a:r>
              <a:rPr lang="en-US" altLang="zh-CN">
                <a:latin typeface="黑体" panose="02010609060101010101" pitchFamily="2" charset="-122"/>
                <a:ea typeface="黑体" panose="02010609060101010101" pitchFamily="2" charset="-122"/>
              </a:rPr>
              <a:t>1195</a:t>
            </a:r>
            <a:r>
              <a:rPr lang="zh-CN" altLang="en-US">
                <a:latin typeface="黑体" panose="02010609060101010101" pitchFamily="2" charset="-122"/>
                <a:ea typeface="黑体" panose="02010609060101010101" pitchFamily="2" charset="-122"/>
              </a:rPr>
              <a:t>个。</a:t>
            </a:r>
            <a:endParaRPr lang="zh-CN" altLang="en-US">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bwMode="auto">
          <a:xfrm>
            <a:off x="2632075" y="3132138"/>
            <a:ext cx="4367213" cy="744537"/>
            <a:chOff x="1488" y="1776"/>
            <a:chExt cx="2496" cy="528"/>
          </a:xfrm>
        </p:grpSpPr>
        <p:sp>
          <p:nvSpPr>
            <p:cNvPr id="110613" name="AutoShape 4"/>
            <p:cNvSpPr>
              <a:spLocks noChangeArrowheads="1"/>
            </p:cNvSpPr>
            <p:nvPr/>
          </p:nvSpPr>
          <p:spPr bwMode="auto">
            <a:xfrm>
              <a:off x="1488" y="1776"/>
              <a:ext cx="2496" cy="528"/>
            </a:xfrm>
            <a:prstGeom prst="notchedRightArrow">
              <a:avLst>
                <a:gd name="adj1" fmla="val 50000"/>
                <a:gd name="adj2" fmla="val 118160"/>
              </a:avLst>
            </a:prstGeom>
            <a:solidFill>
              <a:srgbClr val="FF3300"/>
            </a:solidFill>
            <a:ln w="9525">
              <a:solidFill>
                <a:schemeClr val="bg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ea typeface="宋体" panose="02010600030101010101" pitchFamily="2" charset="-122"/>
              </a:endParaRPr>
            </a:p>
          </p:txBody>
        </p:sp>
        <p:sp>
          <p:nvSpPr>
            <p:cNvPr id="110614" name="Text Box 5"/>
            <p:cNvSpPr txBox="1">
              <a:spLocks noChangeArrowheads="1"/>
            </p:cNvSpPr>
            <p:nvPr/>
          </p:nvSpPr>
          <p:spPr bwMode="auto">
            <a:xfrm>
              <a:off x="1824" y="1920"/>
              <a:ext cx="1906"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spcBef>
                  <a:spcPct val="50000"/>
                </a:spcBef>
              </a:pPr>
              <a:r>
                <a:rPr lang="en-US" altLang="zh-CN" sz="1600" b="1">
                  <a:solidFill>
                    <a:schemeClr val="bg1"/>
                  </a:solidFill>
                  <a:latin typeface="Times New Roman" panose="02020603050405020304" pitchFamily="18" charset="0"/>
                  <a:ea typeface="宋体" panose="02010600030101010101" pitchFamily="2" charset="-122"/>
                </a:rPr>
                <a:t>SYN </a:t>
              </a:r>
              <a:r>
                <a:rPr lang="zh-CN" altLang="en-US" sz="1600" b="1">
                  <a:solidFill>
                    <a:schemeClr val="bg1"/>
                  </a:solidFill>
                  <a:latin typeface="Times New Roman" panose="02020603050405020304" pitchFamily="18" charset="0"/>
                  <a:ea typeface="宋体" panose="02010600030101010101" pitchFamily="2" charset="-122"/>
                </a:rPr>
                <a:t>（我可以连接吗？）</a:t>
              </a:r>
              <a:endParaRPr lang="zh-CN" altLang="en-US" sz="1600" b="1">
                <a:solidFill>
                  <a:schemeClr val="bg1"/>
                </a:solidFill>
                <a:latin typeface="Times New Roman" panose="02020603050405020304" pitchFamily="18" charset="0"/>
                <a:ea typeface="宋体" panose="02010600030101010101" pitchFamily="2" charset="-122"/>
              </a:endParaRPr>
            </a:p>
          </p:txBody>
        </p:sp>
      </p:grpSp>
      <p:grpSp>
        <p:nvGrpSpPr>
          <p:cNvPr id="3" name="Group 6"/>
          <p:cNvGrpSpPr/>
          <p:nvPr/>
        </p:nvGrpSpPr>
        <p:grpSpPr bwMode="auto">
          <a:xfrm>
            <a:off x="2563813" y="4146550"/>
            <a:ext cx="4475162" cy="612775"/>
            <a:chOff x="1440" y="2496"/>
            <a:chExt cx="2496" cy="528"/>
          </a:xfrm>
        </p:grpSpPr>
        <p:sp>
          <p:nvSpPr>
            <p:cNvPr id="110611" name="AutoShape 7"/>
            <p:cNvSpPr>
              <a:spLocks noChangeArrowheads="1"/>
            </p:cNvSpPr>
            <p:nvPr/>
          </p:nvSpPr>
          <p:spPr bwMode="auto">
            <a:xfrm flipH="1">
              <a:off x="1440" y="2496"/>
              <a:ext cx="2496" cy="528"/>
            </a:xfrm>
            <a:prstGeom prst="notchedRightArrow">
              <a:avLst>
                <a:gd name="adj1" fmla="val 50000"/>
                <a:gd name="adj2" fmla="val 118160"/>
              </a:avLst>
            </a:prstGeom>
            <a:solidFill>
              <a:srgbClr val="FF3300"/>
            </a:solidFill>
            <a:ln w="9525">
              <a:solidFill>
                <a:schemeClr val="bg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ea typeface="宋体" panose="02010600030101010101" pitchFamily="2" charset="-122"/>
              </a:endParaRPr>
            </a:p>
          </p:txBody>
        </p:sp>
        <p:sp>
          <p:nvSpPr>
            <p:cNvPr id="110612" name="Text Box 8"/>
            <p:cNvSpPr txBox="1">
              <a:spLocks noChangeArrowheads="1"/>
            </p:cNvSpPr>
            <p:nvPr/>
          </p:nvSpPr>
          <p:spPr bwMode="auto">
            <a:xfrm>
              <a:off x="1694" y="2641"/>
              <a:ext cx="190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spcBef>
                  <a:spcPct val="50000"/>
                </a:spcBef>
              </a:pPr>
              <a:r>
                <a:rPr lang="en-US" altLang="zh-CN" sz="1600" b="1">
                  <a:solidFill>
                    <a:schemeClr val="bg1"/>
                  </a:solidFill>
                  <a:latin typeface="Times New Roman" panose="02020603050405020304" pitchFamily="18" charset="0"/>
                  <a:ea typeface="宋体" panose="02010600030101010101" pitchFamily="2" charset="-122"/>
                </a:rPr>
                <a:t>SYN  ACK </a:t>
              </a:r>
              <a:r>
                <a:rPr lang="zh-CN" altLang="en-US" sz="1600" b="1">
                  <a:solidFill>
                    <a:schemeClr val="bg1"/>
                  </a:solidFill>
                  <a:latin typeface="Times New Roman" panose="02020603050405020304" pitchFamily="18" charset="0"/>
                  <a:ea typeface="宋体" panose="02010600030101010101" pitchFamily="2" charset="-122"/>
                </a:rPr>
                <a:t>（可以！ ））</a:t>
              </a:r>
              <a:endParaRPr lang="zh-CN" altLang="en-US" sz="1600" b="1">
                <a:solidFill>
                  <a:schemeClr val="bg1"/>
                </a:solidFill>
                <a:latin typeface="Times New Roman" panose="02020603050405020304" pitchFamily="18" charset="0"/>
                <a:ea typeface="宋体" panose="02010600030101010101" pitchFamily="2" charset="-122"/>
              </a:endParaRPr>
            </a:p>
          </p:txBody>
        </p:sp>
      </p:grpSp>
      <p:grpSp>
        <p:nvGrpSpPr>
          <p:cNvPr id="110596" name="Group 9"/>
          <p:cNvGrpSpPr/>
          <p:nvPr/>
        </p:nvGrpSpPr>
        <p:grpSpPr bwMode="auto">
          <a:xfrm>
            <a:off x="457200" y="2987675"/>
            <a:ext cx="1981200" cy="2894013"/>
            <a:chOff x="0" y="1968"/>
            <a:chExt cx="1296" cy="1939"/>
          </a:xfrm>
        </p:grpSpPr>
        <p:pic>
          <p:nvPicPr>
            <p:cNvPr id="110609" name="Picture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968"/>
              <a:ext cx="1296" cy="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10" name="Text Box 11"/>
            <p:cNvSpPr txBox="1">
              <a:spLocks noChangeArrowheads="1"/>
            </p:cNvSpPr>
            <p:nvPr/>
          </p:nvSpPr>
          <p:spPr bwMode="auto">
            <a:xfrm>
              <a:off x="240" y="3600"/>
              <a:ext cx="76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spcBef>
                  <a:spcPct val="50000"/>
                </a:spcBef>
              </a:pPr>
              <a:r>
                <a:rPr lang="zh-CN" altLang="en-US" sz="2400" b="1">
                  <a:latin typeface="Times New Roman" panose="02020603050405020304" pitchFamily="18" charset="0"/>
                  <a:ea typeface="宋体" panose="02010600030101010101" pitchFamily="2" charset="-122"/>
                </a:rPr>
                <a:t>攻击者</a:t>
              </a:r>
              <a:endParaRPr lang="zh-CN" altLang="en-US" sz="2400" b="1">
                <a:latin typeface="Times New Roman" panose="02020603050405020304" pitchFamily="18" charset="0"/>
                <a:ea typeface="宋体" panose="02010600030101010101" pitchFamily="2" charset="-122"/>
              </a:endParaRPr>
            </a:p>
          </p:txBody>
        </p:sp>
      </p:grpSp>
      <p:grpSp>
        <p:nvGrpSpPr>
          <p:cNvPr id="110597" name="Group 12"/>
          <p:cNvGrpSpPr/>
          <p:nvPr/>
        </p:nvGrpSpPr>
        <p:grpSpPr bwMode="auto">
          <a:xfrm>
            <a:off x="6532563" y="3059113"/>
            <a:ext cx="2214562" cy="2965450"/>
            <a:chOff x="4176" y="1968"/>
            <a:chExt cx="1449" cy="1987"/>
          </a:xfrm>
        </p:grpSpPr>
        <p:pic>
          <p:nvPicPr>
            <p:cNvPr id="110607"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6" y="1968"/>
              <a:ext cx="1449"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08" name="Text Box 14"/>
            <p:cNvSpPr txBox="1">
              <a:spLocks noChangeArrowheads="1"/>
            </p:cNvSpPr>
            <p:nvPr/>
          </p:nvSpPr>
          <p:spPr bwMode="auto">
            <a:xfrm>
              <a:off x="4512" y="3648"/>
              <a:ext cx="76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spcBef>
                  <a:spcPct val="50000"/>
                </a:spcBef>
              </a:pPr>
              <a:r>
                <a:rPr lang="zh-CN" altLang="en-US" sz="2400" b="1">
                  <a:latin typeface="Times New Roman" panose="02020603050405020304" pitchFamily="18" charset="0"/>
                  <a:ea typeface="宋体" panose="02010600030101010101" pitchFamily="2" charset="-122"/>
                </a:rPr>
                <a:t>受害者</a:t>
              </a:r>
              <a:endParaRPr lang="zh-CN" altLang="en-US" sz="2400" b="1">
                <a:latin typeface="Times New Roman" panose="02020603050405020304" pitchFamily="18" charset="0"/>
                <a:ea typeface="宋体" panose="02010600030101010101" pitchFamily="2" charset="-122"/>
              </a:endParaRPr>
            </a:p>
          </p:txBody>
        </p:sp>
      </p:grpSp>
      <p:sp>
        <p:nvSpPr>
          <p:cNvPr id="110598" name="Text Box 15"/>
          <p:cNvSpPr txBox="1">
            <a:spLocks noChangeArrowheads="1"/>
          </p:cNvSpPr>
          <p:nvPr/>
        </p:nvSpPr>
        <p:spPr bwMode="auto">
          <a:xfrm>
            <a:off x="2805113" y="2271713"/>
            <a:ext cx="359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spcBef>
                <a:spcPct val="50000"/>
              </a:spcBef>
            </a:pPr>
            <a:r>
              <a:rPr lang="zh-CN" altLang="en-US" sz="2400" b="1">
                <a:latin typeface="Times New Roman" panose="02020603050405020304" pitchFamily="18" charset="0"/>
                <a:ea typeface="宋体" panose="02010600030101010101" pitchFamily="2" charset="-122"/>
              </a:rPr>
              <a:t>伪造地址进行</a:t>
            </a:r>
            <a:r>
              <a:rPr lang="en-US" altLang="zh-CN" sz="2400" b="1">
                <a:latin typeface="Times New Roman" panose="02020603050405020304" pitchFamily="18" charset="0"/>
                <a:ea typeface="宋体" panose="02010600030101010101" pitchFamily="2" charset="-122"/>
              </a:rPr>
              <a:t>SYN</a:t>
            </a:r>
            <a:r>
              <a:rPr lang="zh-CN" altLang="en-US" sz="2400" b="1">
                <a:latin typeface="Times New Roman" panose="02020603050405020304" pitchFamily="18" charset="0"/>
                <a:ea typeface="宋体" panose="02010600030101010101" pitchFamily="2" charset="-122"/>
              </a:rPr>
              <a:t>请求</a:t>
            </a:r>
            <a:endParaRPr lang="zh-CN" altLang="en-US" sz="2400" b="1">
              <a:latin typeface="Times New Roman" panose="02020603050405020304" pitchFamily="18" charset="0"/>
              <a:ea typeface="宋体" panose="02010600030101010101" pitchFamily="2" charset="-122"/>
            </a:endParaRPr>
          </a:p>
        </p:txBody>
      </p:sp>
      <p:grpSp>
        <p:nvGrpSpPr>
          <p:cNvPr id="6" name="Group 16"/>
          <p:cNvGrpSpPr/>
          <p:nvPr/>
        </p:nvGrpSpPr>
        <p:grpSpPr bwMode="auto">
          <a:xfrm>
            <a:off x="7280275" y="1484313"/>
            <a:ext cx="1539875" cy="1473200"/>
            <a:chOff x="4512" y="912"/>
            <a:chExt cx="1008" cy="987"/>
          </a:xfrm>
        </p:grpSpPr>
        <p:sp>
          <p:nvSpPr>
            <p:cNvPr id="110605" name="AutoShape 17"/>
            <p:cNvSpPr>
              <a:spLocks noChangeArrowheads="1"/>
            </p:cNvSpPr>
            <p:nvPr/>
          </p:nvSpPr>
          <p:spPr bwMode="auto">
            <a:xfrm>
              <a:off x="4512" y="912"/>
              <a:ext cx="1008" cy="864"/>
            </a:xfrm>
            <a:prstGeom prst="cloudCallout">
              <a:avLst>
                <a:gd name="adj1" fmla="val -43750"/>
                <a:gd name="adj2" fmla="val 70000"/>
              </a:avLst>
            </a:prstGeom>
            <a:solidFill>
              <a:srgbClr val="FFFF00"/>
            </a:solidFill>
            <a:ln w="9525">
              <a:solidFill>
                <a:srgbClr val="FF3300"/>
              </a:solidFill>
              <a:round/>
            </a:ln>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endParaRPr lang="zh-CN" altLang="en-US" sz="2400">
                <a:latin typeface="Times New Roman" panose="02020603050405020304" pitchFamily="18" charset="0"/>
                <a:ea typeface="宋体" panose="02010600030101010101" pitchFamily="2" charset="-122"/>
              </a:endParaRPr>
            </a:p>
          </p:txBody>
        </p:sp>
        <p:sp>
          <p:nvSpPr>
            <p:cNvPr id="110606" name="Text Box 18"/>
            <p:cNvSpPr txBox="1">
              <a:spLocks noChangeArrowheads="1"/>
            </p:cNvSpPr>
            <p:nvPr/>
          </p:nvSpPr>
          <p:spPr bwMode="auto">
            <a:xfrm>
              <a:off x="4608" y="1103"/>
              <a:ext cx="720" cy="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spcBef>
                  <a:spcPct val="50000"/>
                </a:spcBef>
              </a:pPr>
              <a:r>
                <a:rPr lang="zh-CN" altLang="en-US" sz="2400" b="1">
                  <a:solidFill>
                    <a:srgbClr val="FF3300"/>
                  </a:solidFill>
                  <a:latin typeface="Times New Roman" panose="02020603050405020304" pitchFamily="18" charset="0"/>
                  <a:ea typeface="宋体" panose="02010600030101010101" pitchFamily="2" charset="-122"/>
                </a:rPr>
                <a:t>为何还没回应</a:t>
              </a:r>
              <a:endParaRPr lang="zh-CN" altLang="en-US" sz="2400" b="1">
                <a:solidFill>
                  <a:srgbClr val="FF3300"/>
                </a:solidFill>
                <a:latin typeface="Times New Roman" panose="02020603050405020304" pitchFamily="18" charset="0"/>
                <a:ea typeface="宋体" panose="02010600030101010101" pitchFamily="2" charset="-122"/>
              </a:endParaRPr>
            </a:p>
          </p:txBody>
        </p:sp>
      </p:grpSp>
      <p:grpSp>
        <p:nvGrpSpPr>
          <p:cNvPr id="7" name="Group 19"/>
          <p:cNvGrpSpPr/>
          <p:nvPr/>
        </p:nvGrpSpPr>
        <p:grpSpPr bwMode="auto">
          <a:xfrm>
            <a:off x="677863" y="1770063"/>
            <a:ext cx="1539875" cy="1473200"/>
            <a:chOff x="4512" y="912"/>
            <a:chExt cx="1008" cy="987"/>
          </a:xfrm>
        </p:grpSpPr>
        <p:sp>
          <p:nvSpPr>
            <p:cNvPr id="110603" name="AutoShape 20"/>
            <p:cNvSpPr>
              <a:spLocks noChangeArrowheads="1"/>
            </p:cNvSpPr>
            <p:nvPr/>
          </p:nvSpPr>
          <p:spPr bwMode="auto">
            <a:xfrm>
              <a:off x="4512" y="912"/>
              <a:ext cx="1008" cy="864"/>
            </a:xfrm>
            <a:prstGeom prst="cloudCallout">
              <a:avLst>
                <a:gd name="adj1" fmla="val -43750"/>
                <a:gd name="adj2" fmla="val 70000"/>
              </a:avLst>
            </a:prstGeom>
            <a:solidFill>
              <a:srgbClr val="FFFFFF"/>
            </a:solidFill>
            <a:ln w="9525">
              <a:solidFill>
                <a:srgbClr val="FF3300"/>
              </a:solidFill>
              <a:round/>
            </a:ln>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endParaRPr lang="zh-CN" altLang="en-US" sz="2400">
                <a:latin typeface="Times New Roman" panose="02020603050405020304" pitchFamily="18" charset="0"/>
                <a:ea typeface="宋体" panose="02010600030101010101" pitchFamily="2" charset="-122"/>
              </a:endParaRPr>
            </a:p>
          </p:txBody>
        </p:sp>
        <p:sp>
          <p:nvSpPr>
            <p:cNvPr id="110604" name="Text Box 21"/>
            <p:cNvSpPr txBox="1">
              <a:spLocks noChangeArrowheads="1"/>
            </p:cNvSpPr>
            <p:nvPr/>
          </p:nvSpPr>
          <p:spPr bwMode="auto">
            <a:xfrm>
              <a:off x="4608" y="1103"/>
              <a:ext cx="720" cy="7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spcBef>
                  <a:spcPct val="50000"/>
                </a:spcBef>
              </a:pPr>
              <a:r>
                <a:rPr lang="zh-CN" altLang="en-US" sz="2400" b="1">
                  <a:solidFill>
                    <a:srgbClr val="FF3300"/>
                  </a:solidFill>
                  <a:latin typeface="Times New Roman" panose="02020603050405020304" pitchFamily="18" charset="0"/>
                  <a:ea typeface="宋体" panose="02010600030101010101" pitchFamily="2" charset="-122"/>
                </a:rPr>
                <a:t>就是让你白等</a:t>
              </a:r>
              <a:endParaRPr lang="zh-CN" altLang="en-US" sz="2400" b="1">
                <a:solidFill>
                  <a:srgbClr val="FF3300"/>
                </a:solidFill>
                <a:latin typeface="Times New Roman" panose="02020603050405020304" pitchFamily="18" charset="0"/>
                <a:ea typeface="宋体" panose="02010600030101010101" pitchFamily="2" charset="-122"/>
              </a:endParaRPr>
            </a:p>
          </p:txBody>
        </p:sp>
      </p:grpSp>
      <p:sp>
        <p:nvSpPr>
          <p:cNvPr id="528406" name="Text Box 22"/>
          <p:cNvSpPr txBox="1">
            <a:spLocks noChangeArrowheads="1"/>
          </p:cNvSpPr>
          <p:nvPr/>
        </p:nvSpPr>
        <p:spPr bwMode="auto">
          <a:xfrm>
            <a:off x="2805113" y="5494338"/>
            <a:ext cx="35941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spcBef>
                <a:spcPct val="50000"/>
              </a:spcBef>
            </a:pPr>
            <a:r>
              <a:rPr lang="zh-CN" altLang="en-US" sz="2400" b="1">
                <a:latin typeface="Times New Roman" panose="02020603050405020304" pitchFamily="18" charset="0"/>
                <a:ea typeface="宋体" panose="02010600030101010101" pitchFamily="2" charset="-122"/>
              </a:rPr>
              <a:t>不能建立正常的连接</a:t>
            </a:r>
            <a:endParaRPr lang="zh-CN" altLang="en-US" sz="2400" b="1">
              <a:latin typeface="Times New Roman" panose="02020603050405020304" pitchFamily="18" charset="0"/>
              <a:ea typeface="宋体" panose="02010600030101010101" pitchFamily="2" charset="-122"/>
            </a:endParaRPr>
          </a:p>
        </p:txBody>
      </p:sp>
      <p:sp>
        <p:nvSpPr>
          <p:cNvPr id="110602" name="Rectangle 24"/>
          <p:cNvSpPr>
            <a:spLocks noGrp="1" noChangeArrowheads="1"/>
          </p:cNvSpPr>
          <p:nvPr>
            <p:ph type="title"/>
          </p:nvPr>
        </p:nvSpPr>
        <p:spPr>
          <a:xfrm>
            <a:off x="457200" y="274638"/>
            <a:ext cx="8229600" cy="725487"/>
          </a:xfrm>
        </p:spPr>
        <p:txBody>
          <a:bodyPr/>
          <a:lstStyle/>
          <a:p>
            <a:r>
              <a:rPr lang="en-US" altLang="zh-CN">
                <a:latin typeface="黑体" panose="02010609060101010101" pitchFamily="2" charset="-122"/>
                <a:ea typeface="宋体" panose="02010600030101010101" pitchFamily="2" charset="-122"/>
              </a:rPr>
              <a:t>SYN Flooding</a:t>
            </a:r>
            <a:r>
              <a:rPr lang="zh-CN" altLang="en-US">
                <a:latin typeface="黑体" panose="02010609060101010101" pitchFamily="2" charset="-122"/>
                <a:ea typeface="宋体" panose="02010600030101010101" pitchFamily="2" charset="-122"/>
              </a:rPr>
              <a:t>原理</a:t>
            </a:r>
            <a:endParaRPr lang="en-US" altLang="zh-CN">
              <a:latin typeface="黑体" panose="02010609060101010101" pitchFamily="2" charset="-122"/>
              <a:ea typeface="宋体" panose="02010600030101010101" pitchFamily="2" charset="-122"/>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28406"/>
                                        </p:tgtEl>
                                        <p:attrNameLst>
                                          <p:attrName>style.visibility</p:attrName>
                                        </p:attrNameLst>
                                      </p:cBhvr>
                                      <p:to>
                                        <p:strVal val="visible"/>
                                      </p:to>
                                    </p:set>
                                    <p:anim calcmode="lin" valueType="num">
                                      <p:cBhvr additive="base">
                                        <p:cTn id="27" dur="500" fill="hold"/>
                                        <p:tgtEl>
                                          <p:spTgt spid="528406"/>
                                        </p:tgtEl>
                                        <p:attrNameLst>
                                          <p:attrName>ppt_x</p:attrName>
                                        </p:attrNameLst>
                                      </p:cBhvr>
                                      <p:tavLst>
                                        <p:tav tm="0">
                                          <p:val>
                                            <p:strVal val="#ppt_x"/>
                                          </p:val>
                                        </p:tav>
                                        <p:tav tm="100000">
                                          <p:val>
                                            <p:strVal val="#ppt_x"/>
                                          </p:val>
                                        </p:tav>
                                      </p:tavLst>
                                    </p:anim>
                                    <p:anim calcmode="lin" valueType="num">
                                      <p:cBhvr additive="base">
                                        <p:cTn id="28" dur="500" fill="hold"/>
                                        <p:tgtEl>
                                          <p:spTgt spid="5284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40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bwMode="auto">
          <a:xfrm>
            <a:off x="2571750" y="2030413"/>
            <a:ext cx="4037013" cy="704850"/>
            <a:chOff x="1488" y="1776"/>
            <a:chExt cx="2496" cy="528"/>
          </a:xfrm>
        </p:grpSpPr>
        <p:sp>
          <p:nvSpPr>
            <p:cNvPr id="111650" name="AutoShape 4"/>
            <p:cNvSpPr>
              <a:spLocks noChangeArrowheads="1"/>
            </p:cNvSpPr>
            <p:nvPr/>
          </p:nvSpPr>
          <p:spPr bwMode="auto">
            <a:xfrm>
              <a:off x="1488" y="1776"/>
              <a:ext cx="2496" cy="528"/>
            </a:xfrm>
            <a:prstGeom prst="notchedRightArrow">
              <a:avLst>
                <a:gd name="adj1" fmla="val 50000"/>
                <a:gd name="adj2" fmla="val 118160"/>
              </a:avLst>
            </a:prstGeom>
            <a:solidFill>
              <a:srgbClr val="FF3300"/>
            </a:solidFill>
            <a:ln w="9525">
              <a:solidFill>
                <a:schemeClr val="bg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ea typeface="宋体" panose="02010600030101010101" pitchFamily="2" charset="-122"/>
              </a:endParaRPr>
            </a:p>
          </p:txBody>
        </p:sp>
        <p:sp>
          <p:nvSpPr>
            <p:cNvPr id="111651" name="Text Box 5"/>
            <p:cNvSpPr txBox="1">
              <a:spLocks noChangeArrowheads="1"/>
            </p:cNvSpPr>
            <p:nvPr/>
          </p:nvSpPr>
          <p:spPr bwMode="auto">
            <a:xfrm>
              <a:off x="1825" y="1920"/>
              <a:ext cx="190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spcBef>
                  <a:spcPct val="50000"/>
                </a:spcBef>
              </a:pPr>
              <a:r>
                <a:rPr lang="zh-CN" altLang="en-US" sz="1600" b="1">
                  <a:solidFill>
                    <a:schemeClr val="bg1"/>
                  </a:solidFill>
                  <a:latin typeface="Times New Roman" panose="02020603050405020304" pitchFamily="18" charset="0"/>
                  <a:ea typeface="宋体" panose="02010600030101010101" pitchFamily="2" charset="-122"/>
                </a:rPr>
                <a:t>半开</a:t>
              </a:r>
              <a:r>
                <a:rPr lang="en-US" altLang="zh-CN" sz="1600" b="1">
                  <a:solidFill>
                    <a:schemeClr val="bg1"/>
                  </a:solidFill>
                  <a:latin typeface="Times New Roman" panose="02020603050405020304" pitchFamily="18" charset="0"/>
                  <a:ea typeface="宋体" panose="02010600030101010101" pitchFamily="2" charset="-122"/>
                </a:rPr>
                <a:t>tcp connect</a:t>
              </a:r>
              <a:endParaRPr lang="en-US" altLang="zh-CN" sz="1600" b="1">
                <a:solidFill>
                  <a:schemeClr val="bg1"/>
                </a:solidFill>
                <a:latin typeface="Times New Roman" panose="02020603050405020304" pitchFamily="18" charset="0"/>
                <a:ea typeface="宋体" panose="02010600030101010101" pitchFamily="2" charset="-122"/>
              </a:endParaRPr>
            </a:p>
          </p:txBody>
        </p:sp>
      </p:grpSp>
      <p:grpSp>
        <p:nvGrpSpPr>
          <p:cNvPr id="111619" name="Group 6"/>
          <p:cNvGrpSpPr/>
          <p:nvPr/>
        </p:nvGrpSpPr>
        <p:grpSpPr bwMode="auto">
          <a:xfrm>
            <a:off x="152400" y="1747838"/>
            <a:ext cx="2095500" cy="2495550"/>
            <a:chOff x="0" y="1968"/>
            <a:chExt cx="1296" cy="1999"/>
          </a:xfrm>
        </p:grpSpPr>
        <p:pic>
          <p:nvPicPr>
            <p:cNvPr id="111648" name="Picture 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1968"/>
              <a:ext cx="1296" cy="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49" name="Text Box 8"/>
            <p:cNvSpPr txBox="1">
              <a:spLocks noChangeArrowheads="1"/>
            </p:cNvSpPr>
            <p:nvPr/>
          </p:nvSpPr>
          <p:spPr bwMode="auto">
            <a:xfrm>
              <a:off x="240" y="3600"/>
              <a:ext cx="768"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spcBef>
                  <a:spcPct val="50000"/>
                </a:spcBef>
              </a:pPr>
              <a:r>
                <a:rPr lang="zh-CN" altLang="en-US" sz="2400" b="1">
                  <a:latin typeface="Times New Roman" panose="02020603050405020304" pitchFamily="18" charset="0"/>
                  <a:ea typeface="宋体" panose="02010600030101010101" pitchFamily="2" charset="-122"/>
                </a:rPr>
                <a:t>攻击者</a:t>
              </a:r>
              <a:endParaRPr lang="zh-CN" altLang="en-US" sz="2400" b="1">
                <a:latin typeface="Times New Roman" panose="02020603050405020304" pitchFamily="18" charset="0"/>
                <a:ea typeface="宋体" panose="02010600030101010101" pitchFamily="2" charset="-122"/>
              </a:endParaRPr>
            </a:p>
          </p:txBody>
        </p:sp>
      </p:grpSp>
      <p:grpSp>
        <p:nvGrpSpPr>
          <p:cNvPr id="111620" name="Group 9"/>
          <p:cNvGrpSpPr/>
          <p:nvPr/>
        </p:nvGrpSpPr>
        <p:grpSpPr bwMode="auto">
          <a:xfrm>
            <a:off x="6480175" y="3013075"/>
            <a:ext cx="2343150" cy="3068638"/>
            <a:chOff x="4176" y="1968"/>
            <a:chExt cx="1449" cy="1974"/>
          </a:xfrm>
        </p:grpSpPr>
        <p:pic>
          <p:nvPicPr>
            <p:cNvPr id="11164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6" y="1968"/>
              <a:ext cx="1449"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47" name="Text Box 11"/>
            <p:cNvSpPr txBox="1">
              <a:spLocks noChangeArrowheads="1"/>
            </p:cNvSpPr>
            <p:nvPr/>
          </p:nvSpPr>
          <p:spPr bwMode="auto">
            <a:xfrm>
              <a:off x="4512" y="3648"/>
              <a:ext cx="76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spcBef>
                  <a:spcPct val="50000"/>
                </a:spcBef>
              </a:pPr>
              <a:r>
                <a:rPr lang="zh-CN" altLang="en-US" sz="2400" b="1">
                  <a:latin typeface="Times New Roman" panose="02020603050405020304" pitchFamily="18" charset="0"/>
                  <a:ea typeface="宋体" panose="02010600030101010101" pitchFamily="2" charset="-122"/>
                </a:rPr>
                <a:t>受害者</a:t>
              </a:r>
              <a:endParaRPr lang="zh-CN" altLang="en-US" sz="2400" b="1">
                <a:latin typeface="Times New Roman" panose="02020603050405020304" pitchFamily="18" charset="0"/>
                <a:ea typeface="宋体" panose="02010600030101010101" pitchFamily="2" charset="-122"/>
              </a:endParaRPr>
            </a:p>
          </p:txBody>
        </p:sp>
      </p:grpSp>
      <p:sp>
        <p:nvSpPr>
          <p:cNvPr id="529420" name="Text Box 12"/>
          <p:cNvSpPr txBox="1">
            <a:spLocks noChangeArrowheads="1"/>
          </p:cNvSpPr>
          <p:nvPr/>
        </p:nvSpPr>
        <p:spPr bwMode="auto">
          <a:xfrm>
            <a:off x="2573338" y="1536700"/>
            <a:ext cx="3803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spcBef>
                <a:spcPct val="50000"/>
              </a:spcBef>
            </a:pPr>
            <a:r>
              <a:rPr lang="zh-CN" altLang="en-US" sz="2400" b="1">
                <a:latin typeface="Times New Roman" panose="02020603050405020304" pitchFamily="18" charset="0"/>
                <a:ea typeface="宋体" panose="02010600030101010101" pitchFamily="2" charset="-122"/>
              </a:rPr>
              <a:t>大量的</a:t>
            </a:r>
            <a:r>
              <a:rPr lang="en-US" altLang="zh-CN" sz="2400" b="1">
                <a:latin typeface="Times New Roman" panose="02020603050405020304" pitchFamily="18" charset="0"/>
                <a:ea typeface="宋体" panose="02010600030101010101" pitchFamily="2" charset="-122"/>
              </a:rPr>
              <a:t>tcp connect</a:t>
            </a:r>
            <a:endParaRPr lang="en-US" altLang="zh-CN" sz="2400" b="1">
              <a:latin typeface="Times New Roman" panose="02020603050405020304" pitchFamily="18" charset="0"/>
              <a:ea typeface="宋体" panose="02010600030101010101" pitchFamily="2" charset="-122"/>
            </a:endParaRPr>
          </a:p>
        </p:txBody>
      </p:sp>
      <p:grpSp>
        <p:nvGrpSpPr>
          <p:cNvPr id="5" name="Group 13"/>
          <p:cNvGrpSpPr/>
          <p:nvPr/>
        </p:nvGrpSpPr>
        <p:grpSpPr bwMode="auto">
          <a:xfrm>
            <a:off x="7270750" y="1371600"/>
            <a:ext cx="1630363" cy="1851025"/>
            <a:chOff x="4512" y="912"/>
            <a:chExt cx="1008" cy="1191"/>
          </a:xfrm>
        </p:grpSpPr>
        <p:sp>
          <p:nvSpPr>
            <p:cNvPr id="111644" name="AutoShape 14"/>
            <p:cNvSpPr>
              <a:spLocks noChangeArrowheads="1"/>
            </p:cNvSpPr>
            <p:nvPr/>
          </p:nvSpPr>
          <p:spPr bwMode="auto">
            <a:xfrm>
              <a:off x="4512" y="912"/>
              <a:ext cx="1008" cy="864"/>
            </a:xfrm>
            <a:prstGeom prst="cloudCallout">
              <a:avLst>
                <a:gd name="adj1" fmla="val -43750"/>
                <a:gd name="adj2" fmla="val 70000"/>
              </a:avLst>
            </a:prstGeom>
            <a:solidFill>
              <a:srgbClr val="FFFF00"/>
            </a:solidFill>
            <a:ln w="9525">
              <a:solidFill>
                <a:srgbClr val="FF3300"/>
              </a:solidFill>
              <a:round/>
            </a:ln>
          </p:spPr>
          <p:txBody>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endParaRPr lang="zh-CN" altLang="en-US" sz="2400">
                <a:latin typeface="Times New Roman" panose="02020603050405020304" pitchFamily="18" charset="0"/>
                <a:ea typeface="宋体" panose="02010600030101010101" pitchFamily="2" charset="-122"/>
              </a:endParaRPr>
            </a:p>
          </p:txBody>
        </p:sp>
        <p:sp>
          <p:nvSpPr>
            <p:cNvPr id="111645" name="Text Box 15"/>
            <p:cNvSpPr txBox="1">
              <a:spLocks noChangeArrowheads="1"/>
            </p:cNvSpPr>
            <p:nvPr/>
          </p:nvSpPr>
          <p:spPr bwMode="auto">
            <a:xfrm>
              <a:off x="4608" y="1104"/>
              <a:ext cx="720" cy="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spcBef>
                  <a:spcPct val="50000"/>
                </a:spcBef>
              </a:pPr>
              <a:r>
                <a:rPr lang="zh-CN" altLang="en-US" sz="2400" b="1">
                  <a:solidFill>
                    <a:srgbClr val="FF3300"/>
                  </a:solidFill>
                  <a:latin typeface="Times New Roman" panose="02020603050405020304" pitchFamily="18" charset="0"/>
                  <a:ea typeface="宋体" panose="02010600030101010101" pitchFamily="2" charset="-122"/>
                </a:rPr>
                <a:t>这么多连接需要处理 ？</a:t>
              </a:r>
              <a:endParaRPr lang="zh-CN" altLang="en-US" sz="2400" b="1">
                <a:solidFill>
                  <a:srgbClr val="FF3300"/>
                </a:solidFill>
                <a:latin typeface="Times New Roman" panose="02020603050405020304" pitchFamily="18" charset="0"/>
                <a:ea typeface="宋体" panose="02010600030101010101" pitchFamily="2" charset="-122"/>
              </a:endParaRPr>
            </a:p>
          </p:txBody>
        </p:sp>
      </p:grpSp>
      <p:sp>
        <p:nvSpPr>
          <p:cNvPr id="529424" name="Text Box 16"/>
          <p:cNvSpPr txBox="1">
            <a:spLocks noChangeArrowheads="1"/>
          </p:cNvSpPr>
          <p:nvPr/>
        </p:nvSpPr>
        <p:spPr bwMode="auto">
          <a:xfrm>
            <a:off x="2536825" y="5549900"/>
            <a:ext cx="3802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spcBef>
                <a:spcPct val="50000"/>
              </a:spcBef>
            </a:pPr>
            <a:r>
              <a:rPr lang="zh-CN" altLang="en-US" sz="2400" b="1">
                <a:latin typeface="Times New Roman" panose="02020603050405020304" pitchFamily="18" charset="0"/>
                <a:ea typeface="宋体" panose="02010600030101010101" pitchFamily="2" charset="-122"/>
              </a:rPr>
              <a:t>不能建立正常的连接</a:t>
            </a:r>
            <a:endParaRPr lang="zh-CN" altLang="en-US" sz="2400" b="1">
              <a:latin typeface="Times New Roman" panose="02020603050405020304" pitchFamily="18" charset="0"/>
              <a:ea typeface="宋体" panose="02010600030101010101" pitchFamily="2" charset="-122"/>
            </a:endParaRPr>
          </a:p>
        </p:txBody>
      </p:sp>
      <p:grpSp>
        <p:nvGrpSpPr>
          <p:cNvPr id="6" name="Group 17"/>
          <p:cNvGrpSpPr/>
          <p:nvPr/>
        </p:nvGrpSpPr>
        <p:grpSpPr bwMode="auto">
          <a:xfrm>
            <a:off x="2573338" y="2241550"/>
            <a:ext cx="4037012" cy="704850"/>
            <a:chOff x="1488" y="1776"/>
            <a:chExt cx="2496" cy="528"/>
          </a:xfrm>
        </p:grpSpPr>
        <p:sp>
          <p:nvSpPr>
            <p:cNvPr id="111642" name="AutoShape 18"/>
            <p:cNvSpPr>
              <a:spLocks noChangeArrowheads="1"/>
            </p:cNvSpPr>
            <p:nvPr/>
          </p:nvSpPr>
          <p:spPr bwMode="auto">
            <a:xfrm>
              <a:off x="1488" y="1776"/>
              <a:ext cx="2496" cy="528"/>
            </a:xfrm>
            <a:prstGeom prst="notchedRightArrow">
              <a:avLst>
                <a:gd name="adj1" fmla="val 50000"/>
                <a:gd name="adj2" fmla="val 118160"/>
              </a:avLst>
            </a:prstGeom>
            <a:solidFill>
              <a:srgbClr val="FF3300"/>
            </a:solidFill>
            <a:ln w="9525">
              <a:solidFill>
                <a:schemeClr val="bg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ea typeface="宋体" panose="02010600030101010101" pitchFamily="2" charset="-122"/>
              </a:endParaRPr>
            </a:p>
          </p:txBody>
        </p:sp>
        <p:sp>
          <p:nvSpPr>
            <p:cNvPr id="111643" name="Text Box 19"/>
            <p:cNvSpPr txBox="1">
              <a:spLocks noChangeArrowheads="1"/>
            </p:cNvSpPr>
            <p:nvPr/>
          </p:nvSpPr>
          <p:spPr bwMode="auto">
            <a:xfrm>
              <a:off x="1825" y="1920"/>
              <a:ext cx="190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spcBef>
                  <a:spcPct val="50000"/>
                </a:spcBef>
              </a:pPr>
              <a:r>
                <a:rPr lang="zh-CN" altLang="en-US" sz="1600" b="1">
                  <a:solidFill>
                    <a:schemeClr val="bg1"/>
                  </a:solidFill>
                  <a:latin typeface="Times New Roman" panose="02020603050405020304" pitchFamily="18" charset="0"/>
                  <a:ea typeface="宋体" panose="02010600030101010101" pitchFamily="2" charset="-122"/>
                </a:rPr>
                <a:t>半开</a:t>
              </a:r>
              <a:r>
                <a:rPr lang="en-US" altLang="zh-CN" sz="1600" b="1">
                  <a:solidFill>
                    <a:schemeClr val="bg1"/>
                  </a:solidFill>
                  <a:latin typeface="Times New Roman" panose="02020603050405020304" pitchFamily="18" charset="0"/>
                  <a:ea typeface="宋体" panose="02010600030101010101" pitchFamily="2" charset="-122"/>
                </a:rPr>
                <a:t>tcp connect</a:t>
              </a:r>
              <a:endParaRPr lang="en-US" altLang="zh-CN" sz="1600" b="1">
                <a:solidFill>
                  <a:schemeClr val="bg1"/>
                </a:solidFill>
                <a:latin typeface="Times New Roman" panose="02020603050405020304" pitchFamily="18" charset="0"/>
                <a:ea typeface="宋体" panose="02010600030101010101" pitchFamily="2" charset="-122"/>
              </a:endParaRPr>
            </a:p>
          </p:txBody>
        </p:sp>
      </p:grpSp>
      <p:grpSp>
        <p:nvGrpSpPr>
          <p:cNvPr id="7" name="Group 20"/>
          <p:cNvGrpSpPr/>
          <p:nvPr/>
        </p:nvGrpSpPr>
        <p:grpSpPr bwMode="auto">
          <a:xfrm>
            <a:off x="2573338" y="2524125"/>
            <a:ext cx="4037012" cy="703263"/>
            <a:chOff x="1488" y="1776"/>
            <a:chExt cx="2496" cy="528"/>
          </a:xfrm>
        </p:grpSpPr>
        <p:sp>
          <p:nvSpPr>
            <p:cNvPr id="111640" name="AutoShape 21"/>
            <p:cNvSpPr>
              <a:spLocks noChangeArrowheads="1"/>
            </p:cNvSpPr>
            <p:nvPr/>
          </p:nvSpPr>
          <p:spPr bwMode="auto">
            <a:xfrm>
              <a:off x="1488" y="1776"/>
              <a:ext cx="2496" cy="528"/>
            </a:xfrm>
            <a:prstGeom prst="notchedRightArrow">
              <a:avLst>
                <a:gd name="adj1" fmla="val 50000"/>
                <a:gd name="adj2" fmla="val 118160"/>
              </a:avLst>
            </a:prstGeom>
            <a:solidFill>
              <a:srgbClr val="FF3300"/>
            </a:solidFill>
            <a:ln w="9525">
              <a:solidFill>
                <a:schemeClr val="bg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ea typeface="宋体" panose="02010600030101010101" pitchFamily="2" charset="-122"/>
              </a:endParaRPr>
            </a:p>
          </p:txBody>
        </p:sp>
        <p:sp>
          <p:nvSpPr>
            <p:cNvPr id="111641" name="Text Box 22"/>
            <p:cNvSpPr txBox="1">
              <a:spLocks noChangeArrowheads="1"/>
            </p:cNvSpPr>
            <p:nvPr/>
          </p:nvSpPr>
          <p:spPr bwMode="auto">
            <a:xfrm>
              <a:off x="1825" y="1920"/>
              <a:ext cx="1905"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spcBef>
                  <a:spcPct val="50000"/>
                </a:spcBef>
              </a:pPr>
              <a:r>
                <a:rPr lang="zh-CN" altLang="en-US" sz="1600" b="1">
                  <a:solidFill>
                    <a:schemeClr val="bg1"/>
                  </a:solidFill>
                  <a:latin typeface="Times New Roman" panose="02020603050405020304" pitchFamily="18" charset="0"/>
                  <a:ea typeface="宋体" panose="02010600030101010101" pitchFamily="2" charset="-122"/>
                </a:rPr>
                <a:t>半开</a:t>
              </a:r>
              <a:r>
                <a:rPr lang="en-US" altLang="zh-CN" sz="1600" b="1">
                  <a:solidFill>
                    <a:schemeClr val="bg1"/>
                  </a:solidFill>
                  <a:latin typeface="Times New Roman" panose="02020603050405020304" pitchFamily="18" charset="0"/>
                  <a:ea typeface="宋体" panose="02010600030101010101" pitchFamily="2" charset="-122"/>
                </a:rPr>
                <a:t>tcp connect</a:t>
              </a:r>
              <a:endParaRPr lang="en-US" altLang="zh-CN" sz="1600" b="1">
                <a:solidFill>
                  <a:schemeClr val="bg1"/>
                </a:solidFill>
                <a:latin typeface="Times New Roman" panose="02020603050405020304" pitchFamily="18" charset="0"/>
                <a:ea typeface="宋体" panose="02010600030101010101" pitchFamily="2" charset="-122"/>
              </a:endParaRPr>
            </a:p>
          </p:txBody>
        </p:sp>
      </p:grpSp>
      <p:grpSp>
        <p:nvGrpSpPr>
          <p:cNvPr id="8" name="Group 23"/>
          <p:cNvGrpSpPr/>
          <p:nvPr/>
        </p:nvGrpSpPr>
        <p:grpSpPr bwMode="auto">
          <a:xfrm>
            <a:off x="2573338" y="2736850"/>
            <a:ext cx="4037012" cy="703263"/>
            <a:chOff x="1488" y="1776"/>
            <a:chExt cx="2496" cy="528"/>
          </a:xfrm>
        </p:grpSpPr>
        <p:sp>
          <p:nvSpPr>
            <p:cNvPr id="111638" name="AutoShape 24"/>
            <p:cNvSpPr>
              <a:spLocks noChangeArrowheads="1"/>
            </p:cNvSpPr>
            <p:nvPr/>
          </p:nvSpPr>
          <p:spPr bwMode="auto">
            <a:xfrm>
              <a:off x="1488" y="1776"/>
              <a:ext cx="2496" cy="528"/>
            </a:xfrm>
            <a:prstGeom prst="notchedRightArrow">
              <a:avLst>
                <a:gd name="adj1" fmla="val 50000"/>
                <a:gd name="adj2" fmla="val 118160"/>
              </a:avLst>
            </a:prstGeom>
            <a:solidFill>
              <a:srgbClr val="FF3300"/>
            </a:solidFill>
            <a:ln w="9525">
              <a:solidFill>
                <a:schemeClr val="bg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ea typeface="宋体" panose="02010600030101010101" pitchFamily="2" charset="-122"/>
              </a:endParaRPr>
            </a:p>
          </p:txBody>
        </p:sp>
        <p:sp>
          <p:nvSpPr>
            <p:cNvPr id="111639" name="Text Box 25"/>
            <p:cNvSpPr txBox="1">
              <a:spLocks noChangeArrowheads="1"/>
            </p:cNvSpPr>
            <p:nvPr/>
          </p:nvSpPr>
          <p:spPr bwMode="auto">
            <a:xfrm>
              <a:off x="1825" y="1920"/>
              <a:ext cx="1905"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spcBef>
                  <a:spcPct val="50000"/>
                </a:spcBef>
              </a:pPr>
              <a:r>
                <a:rPr lang="zh-CN" altLang="en-US" sz="1600" b="1">
                  <a:solidFill>
                    <a:schemeClr val="bg1"/>
                  </a:solidFill>
                  <a:latin typeface="Times New Roman" panose="02020603050405020304" pitchFamily="18" charset="0"/>
                  <a:ea typeface="宋体" panose="02010600030101010101" pitchFamily="2" charset="-122"/>
                </a:rPr>
                <a:t>半开</a:t>
              </a:r>
              <a:r>
                <a:rPr lang="en-US" altLang="zh-CN" sz="1600" b="1">
                  <a:solidFill>
                    <a:schemeClr val="bg1"/>
                  </a:solidFill>
                  <a:latin typeface="Times New Roman" panose="02020603050405020304" pitchFamily="18" charset="0"/>
                  <a:ea typeface="宋体" panose="02010600030101010101" pitchFamily="2" charset="-122"/>
                </a:rPr>
                <a:t>tcp connect</a:t>
              </a:r>
              <a:endParaRPr lang="en-US" altLang="zh-CN" sz="1600" b="1">
                <a:solidFill>
                  <a:schemeClr val="bg1"/>
                </a:solidFill>
                <a:latin typeface="Times New Roman" panose="02020603050405020304" pitchFamily="18" charset="0"/>
                <a:ea typeface="宋体" panose="02010600030101010101" pitchFamily="2" charset="-122"/>
              </a:endParaRPr>
            </a:p>
          </p:txBody>
        </p:sp>
      </p:grpSp>
      <p:grpSp>
        <p:nvGrpSpPr>
          <p:cNvPr id="9" name="Group 26"/>
          <p:cNvGrpSpPr/>
          <p:nvPr/>
        </p:nvGrpSpPr>
        <p:grpSpPr bwMode="auto">
          <a:xfrm>
            <a:off x="2573338" y="3087688"/>
            <a:ext cx="4037012" cy="704850"/>
            <a:chOff x="1488" y="1776"/>
            <a:chExt cx="2496" cy="528"/>
          </a:xfrm>
        </p:grpSpPr>
        <p:sp>
          <p:nvSpPr>
            <p:cNvPr id="111636" name="AutoShape 27"/>
            <p:cNvSpPr>
              <a:spLocks noChangeArrowheads="1"/>
            </p:cNvSpPr>
            <p:nvPr/>
          </p:nvSpPr>
          <p:spPr bwMode="auto">
            <a:xfrm>
              <a:off x="1488" y="1776"/>
              <a:ext cx="2496" cy="528"/>
            </a:xfrm>
            <a:prstGeom prst="notchedRightArrow">
              <a:avLst>
                <a:gd name="adj1" fmla="val 50000"/>
                <a:gd name="adj2" fmla="val 118160"/>
              </a:avLst>
            </a:prstGeom>
            <a:solidFill>
              <a:srgbClr val="FF3300"/>
            </a:solidFill>
            <a:ln w="9525">
              <a:solidFill>
                <a:schemeClr val="bg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ea typeface="宋体" panose="02010600030101010101" pitchFamily="2" charset="-122"/>
              </a:endParaRPr>
            </a:p>
          </p:txBody>
        </p:sp>
        <p:sp>
          <p:nvSpPr>
            <p:cNvPr id="111637" name="Text Box 28"/>
            <p:cNvSpPr txBox="1">
              <a:spLocks noChangeArrowheads="1"/>
            </p:cNvSpPr>
            <p:nvPr/>
          </p:nvSpPr>
          <p:spPr bwMode="auto">
            <a:xfrm>
              <a:off x="1825" y="1920"/>
              <a:ext cx="190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spcBef>
                  <a:spcPct val="50000"/>
                </a:spcBef>
              </a:pPr>
              <a:r>
                <a:rPr lang="zh-CN" altLang="en-US" sz="1600" b="1">
                  <a:solidFill>
                    <a:schemeClr val="bg1"/>
                  </a:solidFill>
                  <a:latin typeface="Times New Roman" panose="02020603050405020304" pitchFamily="18" charset="0"/>
                  <a:ea typeface="宋体" panose="02010600030101010101" pitchFamily="2" charset="-122"/>
                </a:rPr>
                <a:t>半开</a:t>
              </a:r>
              <a:r>
                <a:rPr lang="en-US" altLang="zh-CN" sz="1600" b="1">
                  <a:solidFill>
                    <a:schemeClr val="bg1"/>
                  </a:solidFill>
                  <a:latin typeface="Times New Roman" panose="02020603050405020304" pitchFamily="18" charset="0"/>
                  <a:ea typeface="宋体" panose="02010600030101010101" pitchFamily="2" charset="-122"/>
                </a:rPr>
                <a:t>tcp connect</a:t>
              </a:r>
              <a:endParaRPr lang="en-US" altLang="zh-CN" sz="1600" b="1">
                <a:solidFill>
                  <a:schemeClr val="bg1"/>
                </a:solidFill>
                <a:latin typeface="Times New Roman" panose="02020603050405020304" pitchFamily="18" charset="0"/>
                <a:ea typeface="宋体" panose="02010600030101010101" pitchFamily="2" charset="-122"/>
              </a:endParaRPr>
            </a:p>
          </p:txBody>
        </p:sp>
      </p:grpSp>
      <p:pic>
        <p:nvPicPr>
          <p:cNvPr id="111628" name="Picture 29" descr="j03012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650" y="4216400"/>
            <a:ext cx="1874838"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9" name="Text Box 30"/>
          <p:cNvSpPr txBox="1">
            <a:spLocks noChangeArrowheads="1"/>
          </p:cNvSpPr>
          <p:nvPr/>
        </p:nvSpPr>
        <p:spPr bwMode="auto">
          <a:xfrm>
            <a:off x="519113" y="5767388"/>
            <a:ext cx="15414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spcBef>
                <a:spcPct val="50000"/>
              </a:spcBef>
            </a:pPr>
            <a:r>
              <a:rPr lang="zh-CN" altLang="en-US" sz="2400">
                <a:latin typeface="隶书" panose="02010509060101010101" pitchFamily="49" charset="-122"/>
                <a:ea typeface="隶书" panose="02010509060101010101" pitchFamily="49" charset="-122"/>
              </a:rPr>
              <a:t>正常用户</a:t>
            </a:r>
            <a:endParaRPr lang="zh-CN" altLang="en-US" sz="2400">
              <a:latin typeface="隶书" panose="02010509060101010101" pitchFamily="49" charset="-122"/>
              <a:ea typeface="隶书" panose="02010509060101010101" pitchFamily="49" charset="-122"/>
            </a:endParaRPr>
          </a:p>
        </p:txBody>
      </p:sp>
      <p:sp>
        <p:nvSpPr>
          <p:cNvPr id="529440" name="AutoShape 32"/>
          <p:cNvSpPr>
            <a:spLocks noChangeArrowheads="1"/>
          </p:cNvSpPr>
          <p:nvPr/>
        </p:nvSpPr>
        <p:spPr bwMode="auto">
          <a:xfrm>
            <a:off x="2281238" y="4497388"/>
            <a:ext cx="4035425" cy="704850"/>
          </a:xfrm>
          <a:prstGeom prst="notchedRightArrow">
            <a:avLst>
              <a:gd name="adj1" fmla="val 50000"/>
              <a:gd name="adj2" fmla="val 118003"/>
            </a:avLst>
          </a:prstGeom>
          <a:solidFill>
            <a:srgbClr val="FF3300"/>
          </a:solidFill>
          <a:ln w="9525">
            <a:solidFill>
              <a:schemeClr val="bg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ea typeface="宋体" panose="02010600030101010101" pitchFamily="2" charset="-122"/>
            </a:endParaRPr>
          </a:p>
        </p:txBody>
      </p:sp>
      <p:sp>
        <p:nvSpPr>
          <p:cNvPr id="529441" name="Text Box 33"/>
          <p:cNvSpPr txBox="1">
            <a:spLocks noChangeArrowheads="1"/>
          </p:cNvSpPr>
          <p:nvPr/>
        </p:nvSpPr>
        <p:spPr bwMode="auto">
          <a:xfrm>
            <a:off x="2825750" y="4691063"/>
            <a:ext cx="307975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spcBef>
                <a:spcPct val="50000"/>
              </a:spcBef>
            </a:pPr>
            <a:r>
              <a:rPr lang="zh-CN" altLang="en-US" sz="1600" b="1">
                <a:solidFill>
                  <a:schemeClr val="bg1"/>
                </a:solidFill>
                <a:latin typeface="Times New Roman" panose="02020603050405020304" pitchFamily="18" charset="0"/>
                <a:ea typeface="宋体" panose="02010600030101010101" pitchFamily="2" charset="-122"/>
              </a:rPr>
              <a:t>正常</a:t>
            </a:r>
            <a:r>
              <a:rPr lang="en-US" altLang="zh-CN" sz="1600" b="1">
                <a:solidFill>
                  <a:schemeClr val="bg1"/>
                </a:solidFill>
                <a:latin typeface="Times New Roman" panose="02020603050405020304" pitchFamily="18" charset="0"/>
                <a:ea typeface="宋体" panose="02010600030101010101" pitchFamily="2" charset="-122"/>
              </a:rPr>
              <a:t>tcp connect</a:t>
            </a:r>
            <a:endParaRPr lang="en-US" altLang="zh-CN" sz="1600" b="1">
              <a:solidFill>
                <a:schemeClr val="bg1"/>
              </a:solidFill>
              <a:latin typeface="Times New Roman" panose="02020603050405020304" pitchFamily="18" charset="0"/>
              <a:ea typeface="宋体" panose="02010600030101010101" pitchFamily="2" charset="-122"/>
            </a:endParaRPr>
          </a:p>
        </p:txBody>
      </p:sp>
      <p:sp>
        <p:nvSpPr>
          <p:cNvPr id="529442" name="AutoShape 34"/>
          <p:cNvSpPr>
            <a:spLocks noChangeArrowheads="1"/>
          </p:cNvSpPr>
          <p:nvPr/>
        </p:nvSpPr>
        <p:spPr bwMode="auto">
          <a:xfrm>
            <a:off x="4481513" y="4427538"/>
            <a:ext cx="1027112" cy="917575"/>
          </a:xfrm>
          <a:custGeom>
            <a:avLst/>
            <a:gdLst>
              <a:gd name="T0" fmla="*/ 0 w 21600"/>
              <a:gd name="T1" fmla="*/ 458788 h 21600"/>
              <a:gd name="T2" fmla="*/ 513556 w 21600"/>
              <a:gd name="T3" fmla="*/ 0 h 21600"/>
              <a:gd name="T4" fmla="*/ 1027112 w 21600"/>
              <a:gd name="T5" fmla="*/ 458788 h 21600"/>
              <a:gd name="T6" fmla="*/ 513556 w 21600"/>
              <a:gd name="T7" fmla="*/ 917575 h 21600"/>
              <a:gd name="T8" fmla="*/ 0 w 21600"/>
              <a:gd name="T9" fmla="*/ 458788 h 21600"/>
              <a:gd name="T10" fmla="*/ 827443 w 21600"/>
              <a:gd name="T11" fmla="*/ 658148 h 21600"/>
              <a:gd name="T12" fmla="*/ 898723 w 21600"/>
              <a:gd name="T13" fmla="*/ 458788 h 21600"/>
              <a:gd name="T14" fmla="*/ 513556 w 21600"/>
              <a:gd name="T15" fmla="*/ 114697 h 21600"/>
              <a:gd name="T16" fmla="*/ 290349 w 21600"/>
              <a:gd name="T17" fmla="*/ 178332 h 21600"/>
              <a:gd name="T18" fmla="*/ 827443 w 21600"/>
              <a:gd name="T19" fmla="*/ 658148 h 21600"/>
              <a:gd name="T20" fmla="*/ 199621 w 21600"/>
              <a:gd name="T21" fmla="*/ 259385 h 21600"/>
              <a:gd name="T22" fmla="*/ 128389 w 21600"/>
              <a:gd name="T23" fmla="*/ 458745 h 21600"/>
              <a:gd name="T24" fmla="*/ 513556 w 21600"/>
              <a:gd name="T25" fmla="*/ 802878 h 21600"/>
              <a:gd name="T26" fmla="*/ 736715 w 21600"/>
              <a:gd name="T27" fmla="*/ 739200 h 21600"/>
              <a:gd name="T28" fmla="*/ 199621 w 21600"/>
              <a:gd name="T29" fmla="*/ 259385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3300"/>
          </a:solidFill>
          <a:ln w="9525">
            <a:solidFill>
              <a:srgbClr val="000000"/>
            </a:solidFill>
            <a:miter lim="800000"/>
          </a:ln>
        </p:spPr>
        <p:txBody>
          <a:bodyPr/>
          <a:lstStyle/>
          <a:p>
            <a:endParaRPr lang="zh-CN" altLang="en-US"/>
          </a:p>
        </p:txBody>
      </p:sp>
      <p:sp>
        <p:nvSpPr>
          <p:cNvPr id="529443" name="Rectangle 35"/>
          <p:cNvSpPr>
            <a:spLocks noChangeArrowheads="1"/>
          </p:cNvSpPr>
          <p:nvPr/>
        </p:nvSpPr>
        <p:spPr bwMode="auto">
          <a:xfrm>
            <a:off x="5867400" y="3716338"/>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zh-CN" altLang="en-US" sz="2400" b="1">
                <a:ea typeface="微软雅黑" panose="020B0503020204020204" charset="-122"/>
              </a:rPr>
              <a:t>资源耗尽</a:t>
            </a:r>
            <a:endParaRPr lang="zh-CN" altLang="en-US" sz="2400" b="1">
              <a:ea typeface="微软雅黑" panose="020B0503020204020204" charset="-122"/>
            </a:endParaRPr>
          </a:p>
        </p:txBody>
      </p:sp>
      <p:sp>
        <p:nvSpPr>
          <p:cNvPr id="111634" name="标题 37"/>
          <p:cNvSpPr>
            <a:spLocks noGrp="1" noChangeArrowheads="1"/>
          </p:cNvSpPr>
          <p:nvPr>
            <p:ph type="title"/>
          </p:nvPr>
        </p:nvSpPr>
        <p:spPr>
          <a:xfrm>
            <a:off x="457200" y="274638"/>
            <a:ext cx="8229600" cy="725487"/>
          </a:xfrm>
        </p:spPr>
        <p:txBody>
          <a:bodyPr/>
          <a:lstStyle/>
          <a:p>
            <a:endParaRPr lang="zh-CN" altLang="en-US">
              <a:latin typeface="黑体" panose="02010609060101010101" pitchFamily="2" charset="-122"/>
              <a:ea typeface="黑体" panose="02010609060101010101" pitchFamily="2" charset="-122"/>
            </a:endParaRPr>
          </a:p>
        </p:txBody>
      </p:sp>
      <p:sp>
        <p:nvSpPr>
          <p:cNvPr id="111635" name="动作按钮: 后退或前一项 34">
            <a:hlinkClick r:id="rId4" action="ppaction://hlinksldjump" highlightClick="1"/>
          </p:cNvPr>
          <p:cNvSpPr>
            <a:spLocks noChangeArrowheads="1"/>
          </p:cNvSpPr>
          <p:nvPr/>
        </p:nvSpPr>
        <p:spPr bwMode="auto">
          <a:xfrm>
            <a:off x="8243888" y="6308725"/>
            <a:ext cx="576262" cy="360363"/>
          </a:xfrm>
          <a:prstGeom prst="actionButtonBackPrevious">
            <a:avLst/>
          </a:prstGeom>
          <a:solidFill>
            <a:schemeClr val="accent1"/>
          </a:solidFill>
          <a:ln w="12700">
            <a:solidFill>
              <a:schemeClr val="tx1"/>
            </a:solidFill>
            <a:round/>
            <a:tailEnd type="none" w="med" len="sm"/>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sz="1000">
              <a:latin typeface="Gulim" pitchFamily="34" charset="-127"/>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29420"/>
                                        </p:tgtEl>
                                        <p:attrNameLst>
                                          <p:attrName>style.visibility</p:attrName>
                                        </p:attrNameLst>
                                      </p:cBhvr>
                                      <p:to>
                                        <p:strVal val="visible"/>
                                      </p:to>
                                    </p:set>
                                    <p:animEffect transition="in" filter="wipe(left)">
                                      <p:cBhvr>
                                        <p:cTn id="10" dur="500"/>
                                        <p:tgtEl>
                                          <p:spTgt spid="529420"/>
                                        </p:tgtEl>
                                      </p:cBhvr>
                                    </p:animEffec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8"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22" presetClass="entr" presetSubtype="8"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529443"/>
                                        </p:tgtEl>
                                        <p:attrNameLst>
                                          <p:attrName>style.visibility</p:attrName>
                                        </p:attrNameLst>
                                      </p:cBhvr>
                                      <p:to>
                                        <p:strVal val="visible"/>
                                      </p:to>
                                    </p:set>
                                    <p:anim calcmode="lin" valueType="num">
                                      <p:cBhvr additive="base">
                                        <p:cTn id="32" dur="500" fill="hold"/>
                                        <p:tgtEl>
                                          <p:spTgt spid="529443"/>
                                        </p:tgtEl>
                                        <p:attrNameLst>
                                          <p:attrName>ppt_x</p:attrName>
                                        </p:attrNameLst>
                                      </p:cBhvr>
                                      <p:tavLst>
                                        <p:tav tm="0">
                                          <p:val>
                                            <p:strVal val="#ppt_x"/>
                                          </p:val>
                                        </p:tav>
                                        <p:tav tm="100000">
                                          <p:val>
                                            <p:strVal val="#ppt_x"/>
                                          </p:val>
                                        </p:tav>
                                      </p:tavLst>
                                    </p:anim>
                                    <p:anim calcmode="lin" valueType="num">
                                      <p:cBhvr additive="base">
                                        <p:cTn id="33" dur="500" fill="hold"/>
                                        <p:tgtEl>
                                          <p:spTgt spid="52944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29441"/>
                                        </p:tgtEl>
                                        <p:attrNameLst>
                                          <p:attrName>style.visibility</p:attrName>
                                        </p:attrNameLst>
                                      </p:cBhvr>
                                      <p:to>
                                        <p:strVal val="visible"/>
                                      </p:to>
                                    </p:set>
                                    <p:animEffect transition="in" filter="wipe(left)">
                                      <p:cBhvr>
                                        <p:cTn id="38" dur="500"/>
                                        <p:tgtEl>
                                          <p:spTgt spid="529441"/>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529440"/>
                                        </p:tgtEl>
                                        <p:attrNameLst>
                                          <p:attrName>style.visibility</p:attrName>
                                        </p:attrNameLst>
                                      </p:cBhvr>
                                      <p:to>
                                        <p:strVal val="visible"/>
                                      </p:to>
                                    </p:set>
                                    <p:animEffect transition="in" filter="wipe(left)">
                                      <p:cBhvr>
                                        <p:cTn id="41" dur="500"/>
                                        <p:tgtEl>
                                          <p:spTgt spid="529440"/>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29442"/>
                                        </p:tgtEl>
                                        <p:attrNameLst>
                                          <p:attrName>style.visibility</p:attrName>
                                        </p:attrNameLst>
                                      </p:cBhvr>
                                      <p:to>
                                        <p:strVal val="visible"/>
                                      </p:to>
                                    </p:set>
                                  </p:childTnLst>
                                </p:cTn>
                              </p:par>
                            </p:childTnLst>
                          </p:cTn>
                        </p:par>
                        <p:par>
                          <p:cTn id="46" fill="hold">
                            <p:stCondLst>
                              <p:cond delay="0"/>
                            </p:stCondLst>
                            <p:childTnLst>
                              <p:par>
                                <p:cTn id="47" presetID="2" presetClass="entr" presetSubtype="4" fill="hold" grpId="0" nodeType="afterEffect">
                                  <p:stCondLst>
                                    <p:cond delay="0"/>
                                  </p:stCondLst>
                                  <p:childTnLst>
                                    <p:set>
                                      <p:cBhvr>
                                        <p:cTn id="48" dur="1" fill="hold">
                                          <p:stCondLst>
                                            <p:cond delay="0"/>
                                          </p:stCondLst>
                                        </p:cTn>
                                        <p:tgtEl>
                                          <p:spTgt spid="529424"/>
                                        </p:tgtEl>
                                        <p:attrNameLst>
                                          <p:attrName>style.visibility</p:attrName>
                                        </p:attrNameLst>
                                      </p:cBhvr>
                                      <p:to>
                                        <p:strVal val="visible"/>
                                      </p:to>
                                    </p:set>
                                    <p:anim calcmode="lin" valueType="num">
                                      <p:cBhvr additive="base">
                                        <p:cTn id="49" dur="500" fill="hold"/>
                                        <p:tgtEl>
                                          <p:spTgt spid="529424"/>
                                        </p:tgtEl>
                                        <p:attrNameLst>
                                          <p:attrName>ppt_x</p:attrName>
                                        </p:attrNameLst>
                                      </p:cBhvr>
                                      <p:tavLst>
                                        <p:tav tm="0">
                                          <p:val>
                                            <p:strVal val="#ppt_x"/>
                                          </p:val>
                                        </p:tav>
                                        <p:tav tm="100000">
                                          <p:val>
                                            <p:strVal val="#ppt_x"/>
                                          </p:val>
                                        </p:tav>
                                      </p:tavLst>
                                    </p:anim>
                                    <p:anim calcmode="lin" valueType="num">
                                      <p:cBhvr additive="base">
                                        <p:cTn id="50" dur="500" fill="hold"/>
                                        <p:tgtEl>
                                          <p:spTgt spid="5294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20" grpId="0"/>
      <p:bldP spid="529424" grpId="0"/>
      <p:bldP spid="529440" grpId="0" animBg="1"/>
      <p:bldP spid="529441" grpId="0"/>
      <p:bldP spid="52944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p:cNvSpPr>
            <a:spLocks noGrp="1" noChangeArrowheads="1"/>
          </p:cNvSpPr>
          <p:nvPr>
            <p:ph type="title"/>
          </p:nvPr>
        </p:nvSpPr>
        <p:spPr>
          <a:xfrm>
            <a:off x="457200" y="274638"/>
            <a:ext cx="8229600" cy="725487"/>
          </a:xfrm>
        </p:spPr>
        <p:txBody>
          <a:bodyPr/>
          <a:lstStyle/>
          <a:p>
            <a:r>
              <a:rPr lang="en-US" altLang="zh-CN">
                <a:latin typeface="黑体" panose="02010609060101010101" pitchFamily="2" charset="-122"/>
                <a:ea typeface="黑体" panose="02010609060101010101" pitchFamily="2" charset="-122"/>
              </a:rPr>
              <a:t>Ping of Death</a:t>
            </a:r>
            <a:endParaRPr lang="zh-CN" altLang="en-US">
              <a:latin typeface="黑体" panose="02010609060101010101" pitchFamily="2" charset="-122"/>
              <a:ea typeface="黑体" panose="02010609060101010101" pitchFamily="2" charset="-122"/>
            </a:endParaRPr>
          </a:p>
        </p:txBody>
      </p:sp>
      <p:sp>
        <p:nvSpPr>
          <p:cNvPr id="112643" name="内容占位符 2"/>
          <p:cNvSpPr>
            <a:spLocks noGrp="1" noChangeArrowheads="1"/>
          </p:cNvSpPr>
          <p:nvPr>
            <p:ph idx="1"/>
          </p:nvPr>
        </p:nvSpPr>
        <p:spPr>
          <a:xfrm>
            <a:off x="457200" y="1285875"/>
            <a:ext cx="8229600" cy="5214938"/>
          </a:xfrm>
        </p:spPr>
        <p:txBody>
          <a:bodyPr/>
          <a:lstStyle/>
          <a:p>
            <a:r>
              <a:rPr lang="zh-CN" altLang="en-US">
                <a:latin typeface="黑体" panose="02010609060101010101" pitchFamily="2" charset="-122"/>
                <a:ea typeface="黑体" panose="02010609060101010101" pitchFamily="2" charset="-122"/>
              </a:rPr>
              <a:t>攻击方发送大于</a:t>
            </a:r>
            <a:r>
              <a:rPr lang="en-US" altLang="zh-CN">
                <a:latin typeface="黑体" panose="02010609060101010101" pitchFamily="2" charset="-122"/>
                <a:ea typeface="黑体" panose="02010609060101010101" pitchFamily="2" charset="-122"/>
              </a:rPr>
              <a:t>65535</a:t>
            </a:r>
            <a:r>
              <a:rPr lang="zh-CN" altLang="en-US">
                <a:latin typeface="黑体" panose="02010609060101010101" pitchFamily="2" charset="-122"/>
                <a:ea typeface="黑体" panose="02010609060101010101" pitchFamily="2" charset="-122"/>
              </a:rPr>
              <a:t>字节的</a:t>
            </a:r>
            <a:r>
              <a:rPr lang="en-US" altLang="zh-CN">
                <a:latin typeface="黑体" panose="02010609060101010101" pitchFamily="2" charset="-122"/>
                <a:ea typeface="黑体" panose="02010609060101010101" pitchFamily="2" charset="-122"/>
              </a:rPr>
              <a:t>IP</a:t>
            </a:r>
            <a:r>
              <a:rPr lang="zh-CN" altLang="en-US">
                <a:latin typeface="黑体" panose="02010609060101010101" pitchFamily="2" charset="-122"/>
                <a:ea typeface="黑体" panose="02010609060101010101" pitchFamily="2" charset="-122"/>
              </a:rPr>
              <a:t>数据包给对方</a:t>
            </a:r>
            <a:endParaRPr lang="en-US" altLang="zh-CN">
              <a:latin typeface="黑体" panose="02010609060101010101" pitchFamily="2" charset="-122"/>
              <a:ea typeface="黑体" panose="02010609060101010101" pitchFamily="2" charset="-122"/>
            </a:endParaRPr>
          </a:p>
          <a:p>
            <a:pPr lvl="1"/>
            <a:r>
              <a:rPr lang="zh-CN" altLang="en-US">
                <a:latin typeface="黑体" panose="02010609060101010101" pitchFamily="2" charset="-122"/>
                <a:ea typeface="黑体" panose="02010609060101010101" pitchFamily="2" charset="-122"/>
              </a:rPr>
              <a:t>利用</a:t>
            </a:r>
            <a:r>
              <a:rPr lang="en-US" altLang="zh-CN">
                <a:latin typeface="黑体" panose="02010609060101010101" pitchFamily="2" charset="-122"/>
                <a:ea typeface="黑体" panose="02010609060101010101" pitchFamily="2" charset="-122"/>
              </a:rPr>
              <a:t>IP</a:t>
            </a:r>
            <a:r>
              <a:rPr lang="zh-CN" altLang="en-US">
                <a:latin typeface="黑体" panose="02010609060101010101" pitchFamily="2" charset="-122"/>
                <a:ea typeface="黑体" panose="02010609060101010101" pitchFamily="2" charset="-122"/>
              </a:rPr>
              <a:t>分片重组</a:t>
            </a:r>
            <a:endParaRPr lang="zh-CN" altLang="en-US">
              <a:latin typeface="黑体" panose="02010609060101010101" pitchFamily="2" charset="-122"/>
              <a:ea typeface="黑体" panose="02010609060101010101" pitchFamily="2" charset="-122"/>
            </a:endParaRPr>
          </a:p>
        </p:txBody>
      </p:sp>
      <p:grpSp>
        <p:nvGrpSpPr>
          <p:cNvPr id="112644" name="Group 6"/>
          <p:cNvGrpSpPr/>
          <p:nvPr/>
        </p:nvGrpSpPr>
        <p:grpSpPr bwMode="auto">
          <a:xfrm>
            <a:off x="152400" y="3454400"/>
            <a:ext cx="2095500" cy="2495550"/>
            <a:chOff x="0" y="1968"/>
            <a:chExt cx="1296" cy="1999"/>
          </a:xfrm>
        </p:grpSpPr>
        <p:pic>
          <p:nvPicPr>
            <p:cNvPr id="112668" name="Picture 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1968"/>
              <a:ext cx="1296" cy="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69" name="Text Box 8"/>
            <p:cNvSpPr txBox="1">
              <a:spLocks noChangeArrowheads="1"/>
            </p:cNvSpPr>
            <p:nvPr/>
          </p:nvSpPr>
          <p:spPr bwMode="auto">
            <a:xfrm>
              <a:off x="240" y="3600"/>
              <a:ext cx="768" cy="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spcBef>
                  <a:spcPct val="50000"/>
                </a:spcBef>
              </a:pPr>
              <a:r>
                <a:rPr lang="zh-CN" altLang="en-US" sz="2400" b="1">
                  <a:latin typeface="Times New Roman" panose="02020603050405020304" pitchFamily="18" charset="0"/>
                  <a:ea typeface="宋体" panose="02010600030101010101" pitchFamily="2" charset="-122"/>
                </a:rPr>
                <a:t>攻击者</a:t>
              </a:r>
              <a:endParaRPr lang="zh-CN" altLang="en-US" sz="2400" b="1">
                <a:latin typeface="Times New Roman" panose="02020603050405020304" pitchFamily="18" charset="0"/>
                <a:ea typeface="宋体" panose="02010600030101010101" pitchFamily="2" charset="-122"/>
              </a:endParaRPr>
            </a:p>
          </p:txBody>
        </p:sp>
      </p:grpSp>
      <p:grpSp>
        <p:nvGrpSpPr>
          <p:cNvPr id="3" name="Group 3"/>
          <p:cNvGrpSpPr/>
          <p:nvPr/>
        </p:nvGrpSpPr>
        <p:grpSpPr bwMode="auto">
          <a:xfrm>
            <a:off x="2268538" y="3827463"/>
            <a:ext cx="4035425" cy="704850"/>
            <a:chOff x="1488" y="1776"/>
            <a:chExt cx="2496" cy="528"/>
          </a:xfrm>
        </p:grpSpPr>
        <p:sp>
          <p:nvSpPr>
            <p:cNvPr id="112666" name="AutoShape 4"/>
            <p:cNvSpPr>
              <a:spLocks noChangeArrowheads="1"/>
            </p:cNvSpPr>
            <p:nvPr/>
          </p:nvSpPr>
          <p:spPr bwMode="auto">
            <a:xfrm>
              <a:off x="1488" y="1776"/>
              <a:ext cx="2496" cy="528"/>
            </a:xfrm>
            <a:prstGeom prst="notchedRightArrow">
              <a:avLst>
                <a:gd name="adj1" fmla="val 50000"/>
                <a:gd name="adj2" fmla="val 118160"/>
              </a:avLst>
            </a:prstGeom>
            <a:solidFill>
              <a:srgbClr val="FF3300"/>
            </a:solidFill>
            <a:ln w="9525">
              <a:solidFill>
                <a:schemeClr val="bg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ea typeface="宋体" panose="02010600030101010101" pitchFamily="2" charset="-122"/>
              </a:endParaRPr>
            </a:p>
          </p:txBody>
        </p:sp>
        <p:sp>
          <p:nvSpPr>
            <p:cNvPr id="112667" name="Text Box 5"/>
            <p:cNvSpPr txBox="1">
              <a:spLocks noChangeArrowheads="1"/>
            </p:cNvSpPr>
            <p:nvPr/>
          </p:nvSpPr>
          <p:spPr bwMode="auto">
            <a:xfrm>
              <a:off x="1825" y="1920"/>
              <a:ext cx="1905"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spcBef>
                  <a:spcPct val="50000"/>
                </a:spcBef>
              </a:pPr>
              <a:r>
                <a:rPr lang="zh-CN" altLang="en-US" sz="1600" b="1">
                  <a:solidFill>
                    <a:schemeClr val="bg1"/>
                  </a:solidFill>
                  <a:latin typeface="Times New Roman" panose="02020603050405020304" pitchFamily="18" charset="0"/>
                  <a:ea typeface="宋体" panose="02010600030101010101" pitchFamily="2" charset="-122"/>
                </a:rPr>
                <a:t>分片</a:t>
              </a:r>
              <a:r>
                <a:rPr lang="en-US" altLang="zh-CN" sz="1600" b="1">
                  <a:solidFill>
                    <a:schemeClr val="bg1"/>
                  </a:solidFill>
                  <a:latin typeface="Times New Roman" panose="02020603050405020304" pitchFamily="18" charset="0"/>
                  <a:ea typeface="宋体" panose="02010600030101010101" pitchFamily="2" charset="-122"/>
                </a:rPr>
                <a:t>1</a:t>
              </a:r>
              <a:r>
                <a:rPr lang="zh-CN" altLang="en-US" sz="1600" b="1">
                  <a:solidFill>
                    <a:schemeClr val="bg1"/>
                  </a:solidFill>
                  <a:latin typeface="Times New Roman" panose="02020603050405020304" pitchFamily="18" charset="0"/>
                  <a:ea typeface="宋体" panose="02010600030101010101" pitchFamily="2" charset="-122"/>
                </a:rPr>
                <a:t>（</a:t>
              </a:r>
              <a:r>
                <a:rPr lang="en-US" altLang="zh-CN" sz="1600" b="1">
                  <a:solidFill>
                    <a:schemeClr val="bg1"/>
                  </a:solidFill>
                  <a:latin typeface="Times New Roman" panose="02020603050405020304" pitchFamily="18" charset="0"/>
                  <a:ea typeface="宋体" panose="02010600030101010101" pitchFamily="2" charset="-122"/>
                </a:rPr>
                <a:t>&lt;65535B</a:t>
              </a:r>
              <a:r>
                <a:rPr lang="zh-CN" altLang="en-US" sz="1600" b="1">
                  <a:solidFill>
                    <a:schemeClr val="bg1"/>
                  </a:solidFill>
                  <a:latin typeface="Times New Roman" panose="02020603050405020304" pitchFamily="18" charset="0"/>
                  <a:ea typeface="宋体" panose="02010600030101010101" pitchFamily="2" charset="-122"/>
                </a:rPr>
                <a:t>）</a:t>
              </a:r>
              <a:endParaRPr lang="en-US" altLang="zh-CN" sz="1600" b="1">
                <a:solidFill>
                  <a:schemeClr val="bg1"/>
                </a:solidFill>
                <a:latin typeface="Times New Roman" panose="02020603050405020304" pitchFamily="18" charset="0"/>
                <a:ea typeface="宋体" panose="02010600030101010101" pitchFamily="2" charset="-122"/>
              </a:endParaRPr>
            </a:p>
          </p:txBody>
        </p:sp>
      </p:grpSp>
      <p:sp>
        <p:nvSpPr>
          <p:cNvPr id="10" name="Text Box 12"/>
          <p:cNvSpPr txBox="1">
            <a:spLocks noChangeArrowheads="1"/>
          </p:cNvSpPr>
          <p:nvPr/>
        </p:nvSpPr>
        <p:spPr bwMode="auto">
          <a:xfrm>
            <a:off x="2640013" y="3398838"/>
            <a:ext cx="38036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spcBef>
                <a:spcPct val="50000"/>
              </a:spcBef>
            </a:pPr>
            <a:r>
              <a:rPr lang="zh-CN" altLang="en-US" sz="2400" b="1">
                <a:latin typeface="Times New Roman" panose="02020603050405020304" pitchFamily="18" charset="0"/>
                <a:ea typeface="宋体" panose="02010600030101010101" pitchFamily="2" charset="-122"/>
              </a:rPr>
              <a:t>多个</a:t>
            </a:r>
            <a:r>
              <a:rPr lang="en-US" altLang="zh-CN" sz="2400" b="1">
                <a:latin typeface="Times New Roman" panose="02020603050405020304" pitchFamily="18" charset="0"/>
                <a:ea typeface="宋体" panose="02010600030101010101" pitchFamily="2" charset="-122"/>
              </a:rPr>
              <a:t>IP</a:t>
            </a:r>
            <a:r>
              <a:rPr lang="zh-CN" altLang="en-US" sz="2400" b="1">
                <a:latin typeface="Times New Roman" panose="02020603050405020304" pitchFamily="18" charset="0"/>
                <a:ea typeface="宋体" panose="02010600030101010101" pitchFamily="2" charset="-122"/>
              </a:rPr>
              <a:t>分片</a:t>
            </a:r>
            <a:endParaRPr lang="en-US" altLang="zh-CN" sz="2400" b="1">
              <a:latin typeface="Times New Roman" panose="02020603050405020304" pitchFamily="18" charset="0"/>
              <a:ea typeface="宋体" panose="02010600030101010101" pitchFamily="2" charset="-122"/>
            </a:endParaRPr>
          </a:p>
        </p:txBody>
      </p:sp>
      <p:grpSp>
        <p:nvGrpSpPr>
          <p:cNvPr id="4" name="Group 17"/>
          <p:cNvGrpSpPr/>
          <p:nvPr/>
        </p:nvGrpSpPr>
        <p:grpSpPr bwMode="auto">
          <a:xfrm>
            <a:off x="2270125" y="4040188"/>
            <a:ext cx="4035425" cy="703262"/>
            <a:chOff x="1488" y="1776"/>
            <a:chExt cx="2496" cy="528"/>
          </a:xfrm>
        </p:grpSpPr>
        <p:sp>
          <p:nvSpPr>
            <p:cNvPr id="112664" name="AutoShape 18"/>
            <p:cNvSpPr>
              <a:spLocks noChangeArrowheads="1"/>
            </p:cNvSpPr>
            <p:nvPr/>
          </p:nvSpPr>
          <p:spPr bwMode="auto">
            <a:xfrm>
              <a:off x="1488" y="1776"/>
              <a:ext cx="2496" cy="528"/>
            </a:xfrm>
            <a:prstGeom prst="notchedRightArrow">
              <a:avLst>
                <a:gd name="adj1" fmla="val 50000"/>
                <a:gd name="adj2" fmla="val 118160"/>
              </a:avLst>
            </a:prstGeom>
            <a:solidFill>
              <a:srgbClr val="FF3300"/>
            </a:solidFill>
            <a:ln w="9525">
              <a:solidFill>
                <a:schemeClr val="bg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ea typeface="宋体" panose="02010600030101010101" pitchFamily="2" charset="-122"/>
              </a:endParaRPr>
            </a:p>
          </p:txBody>
        </p:sp>
        <p:sp>
          <p:nvSpPr>
            <p:cNvPr id="112665" name="Text Box 19"/>
            <p:cNvSpPr txBox="1">
              <a:spLocks noChangeArrowheads="1"/>
            </p:cNvSpPr>
            <p:nvPr/>
          </p:nvSpPr>
          <p:spPr bwMode="auto">
            <a:xfrm>
              <a:off x="1825" y="1920"/>
              <a:ext cx="1905"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spcBef>
                  <a:spcPct val="50000"/>
                </a:spcBef>
              </a:pPr>
              <a:r>
                <a:rPr lang="zh-CN" altLang="en-US" sz="1600" b="1">
                  <a:solidFill>
                    <a:schemeClr val="bg1"/>
                  </a:solidFill>
                  <a:latin typeface="Times New Roman" panose="02020603050405020304" pitchFamily="18" charset="0"/>
                  <a:ea typeface="宋体" panose="02010600030101010101" pitchFamily="2" charset="-122"/>
                </a:rPr>
                <a:t>分片</a:t>
              </a:r>
              <a:r>
                <a:rPr lang="en-US" altLang="zh-CN" sz="1600" b="1">
                  <a:solidFill>
                    <a:schemeClr val="bg1"/>
                  </a:solidFill>
                  <a:latin typeface="Times New Roman" panose="02020603050405020304" pitchFamily="18" charset="0"/>
                  <a:ea typeface="宋体" panose="02010600030101010101" pitchFamily="2" charset="-122"/>
                </a:rPr>
                <a:t>2</a:t>
              </a:r>
              <a:r>
                <a:rPr lang="zh-CN" altLang="en-US" sz="1600" b="1">
                  <a:solidFill>
                    <a:schemeClr val="bg1"/>
                  </a:solidFill>
                  <a:latin typeface="Times New Roman" panose="02020603050405020304" pitchFamily="18" charset="0"/>
                  <a:ea typeface="宋体" panose="02010600030101010101" pitchFamily="2" charset="-122"/>
                </a:rPr>
                <a:t>（</a:t>
              </a:r>
              <a:r>
                <a:rPr lang="en-US" altLang="zh-CN" sz="1600" b="1">
                  <a:solidFill>
                    <a:schemeClr val="bg1"/>
                  </a:solidFill>
                  <a:latin typeface="Times New Roman" panose="02020603050405020304" pitchFamily="18" charset="0"/>
                  <a:ea typeface="宋体" panose="02010600030101010101" pitchFamily="2" charset="-122"/>
                </a:rPr>
                <a:t>&lt;65535B</a:t>
              </a:r>
              <a:r>
                <a:rPr lang="zh-CN" altLang="en-US" sz="1600" b="1">
                  <a:solidFill>
                    <a:schemeClr val="bg1"/>
                  </a:solidFill>
                  <a:latin typeface="Times New Roman" panose="02020603050405020304" pitchFamily="18" charset="0"/>
                  <a:ea typeface="宋体" panose="02010600030101010101" pitchFamily="2" charset="-122"/>
                </a:rPr>
                <a:t>）</a:t>
              </a:r>
              <a:endParaRPr lang="en-US" altLang="zh-CN" sz="1600" b="1">
                <a:solidFill>
                  <a:schemeClr val="bg1"/>
                </a:solidFill>
                <a:latin typeface="Times New Roman" panose="02020603050405020304" pitchFamily="18" charset="0"/>
                <a:ea typeface="宋体" panose="02010600030101010101" pitchFamily="2" charset="-122"/>
              </a:endParaRPr>
            </a:p>
          </p:txBody>
        </p:sp>
      </p:grpSp>
      <p:grpSp>
        <p:nvGrpSpPr>
          <p:cNvPr id="5" name="Group 20"/>
          <p:cNvGrpSpPr/>
          <p:nvPr/>
        </p:nvGrpSpPr>
        <p:grpSpPr bwMode="auto">
          <a:xfrm>
            <a:off x="2270125" y="4321175"/>
            <a:ext cx="4035425" cy="703263"/>
            <a:chOff x="1488" y="1776"/>
            <a:chExt cx="2496" cy="528"/>
          </a:xfrm>
        </p:grpSpPr>
        <p:sp>
          <p:nvSpPr>
            <p:cNvPr id="112662" name="AutoShape 21"/>
            <p:cNvSpPr>
              <a:spLocks noChangeArrowheads="1"/>
            </p:cNvSpPr>
            <p:nvPr/>
          </p:nvSpPr>
          <p:spPr bwMode="auto">
            <a:xfrm>
              <a:off x="1488" y="1776"/>
              <a:ext cx="2496" cy="528"/>
            </a:xfrm>
            <a:prstGeom prst="notchedRightArrow">
              <a:avLst>
                <a:gd name="adj1" fmla="val 50000"/>
                <a:gd name="adj2" fmla="val 118160"/>
              </a:avLst>
            </a:prstGeom>
            <a:solidFill>
              <a:srgbClr val="FF3300"/>
            </a:solidFill>
            <a:ln w="9525">
              <a:solidFill>
                <a:schemeClr val="bg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ea typeface="宋体" panose="02010600030101010101" pitchFamily="2" charset="-122"/>
              </a:endParaRPr>
            </a:p>
          </p:txBody>
        </p:sp>
        <p:sp>
          <p:nvSpPr>
            <p:cNvPr id="112663" name="Text Box 22"/>
            <p:cNvSpPr txBox="1">
              <a:spLocks noChangeArrowheads="1"/>
            </p:cNvSpPr>
            <p:nvPr/>
          </p:nvSpPr>
          <p:spPr bwMode="auto">
            <a:xfrm>
              <a:off x="1825" y="1920"/>
              <a:ext cx="1905"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spcBef>
                  <a:spcPct val="50000"/>
                </a:spcBef>
              </a:pPr>
              <a:r>
                <a:rPr lang="zh-CN" altLang="en-US" sz="1600" b="1">
                  <a:solidFill>
                    <a:schemeClr val="bg1"/>
                  </a:solidFill>
                  <a:latin typeface="Times New Roman" panose="02020603050405020304" pitchFamily="18" charset="0"/>
                  <a:ea typeface="宋体" panose="02010600030101010101" pitchFamily="2" charset="-122"/>
                </a:rPr>
                <a:t>分片</a:t>
              </a:r>
              <a:r>
                <a:rPr lang="en-US" altLang="zh-CN" sz="1600" b="1">
                  <a:solidFill>
                    <a:schemeClr val="bg1"/>
                  </a:solidFill>
                  <a:latin typeface="Times New Roman" panose="02020603050405020304" pitchFamily="18" charset="0"/>
                  <a:ea typeface="宋体" panose="02010600030101010101" pitchFamily="2" charset="-122"/>
                </a:rPr>
                <a:t>3</a:t>
              </a:r>
              <a:r>
                <a:rPr lang="zh-CN" altLang="en-US" sz="1600" b="1">
                  <a:solidFill>
                    <a:schemeClr val="bg1"/>
                  </a:solidFill>
                  <a:latin typeface="Times New Roman" panose="02020603050405020304" pitchFamily="18" charset="0"/>
                  <a:ea typeface="宋体" panose="02010600030101010101" pitchFamily="2" charset="-122"/>
                </a:rPr>
                <a:t>（</a:t>
              </a:r>
              <a:r>
                <a:rPr lang="en-US" altLang="zh-CN" sz="1600" b="1">
                  <a:solidFill>
                    <a:schemeClr val="bg1"/>
                  </a:solidFill>
                  <a:latin typeface="Times New Roman" panose="02020603050405020304" pitchFamily="18" charset="0"/>
                  <a:ea typeface="宋体" panose="02010600030101010101" pitchFamily="2" charset="-122"/>
                </a:rPr>
                <a:t>&lt;65535B</a:t>
              </a:r>
              <a:r>
                <a:rPr lang="zh-CN" altLang="en-US" sz="1600" b="1">
                  <a:solidFill>
                    <a:schemeClr val="bg1"/>
                  </a:solidFill>
                  <a:latin typeface="Times New Roman" panose="02020603050405020304" pitchFamily="18" charset="0"/>
                  <a:ea typeface="宋体" panose="02010600030101010101" pitchFamily="2" charset="-122"/>
                </a:rPr>
                <a:t>）</a:t>
              </a:r>
              <a:endParaRPr lang="en-US" altLang="zh-CN" sz="1600" b="1">
                <a:solidFill>
                  <a:schemeClr val="bg1"/>
                </a:solidFill>
                <a:latin typeface="Times New Roman" panose="02020603050405020304" pitchFamily="18" charset="0"/>
                <a:ea typeface="宋体" panose="02010600030101010101" pitchFamily="2" charset="-122"/>
              </a:endParaRPr>
            </a:p>
          </p:txBody>
        </p:sp>
      </p:grpSp>
      <p:grpSp>
        <p:nvGrpSpPr>
          <p:cNvPr id="6" name="Group 23"/>
          <p:cNvGrpSpPr/>
          <p:nvPr/>
        </p:nvGrpSpPr>
        <p:grpSpPr bwMode="auto">
          <a:xfrm>
            <a:off x="2270125" y="4533900"/>
            <a:ext cx="4035425" cy="703263"/>
            <a:chOff x="1488" y="1776"/>
            <a:chExt cx="2496" cy="528"/>
          </a:xfrm>
        </p:grpSpPr>
        <p:sp>
          <p:nvSpPr>
            <p:cNvPr id="112660" name="AutoShape 24"/>
            <p:cNvSpPr>
              <a:spLocks noChangeArrowheads="1"/>
            </p:cNvSpPr>
            <p:nvPr/>
          </p:nvSpPr>
          <p:spPr bwMode="auto">
            <a:xfrm>
              <a:off x="1488" y="1776"/>
              <a:ext cx="2496" cy="528"/>
            </a:xfrm>
            <a:prstGeom prst="notchedRightArrow">
              <a:avLst>
                <a:gd name="adj1" fmla="val 50000"/>
                <a:gd name="adj2" fmla="val 118160"/>
              </a:avLst>
            </a:prstGeom>
            <a:solidFill>
              <a:srgbClr val="FF3300"/>
            </a:solidFill>
            <a:ln w="9525">
              <a:solidFill>
                <a:schemeClr val="bg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ea typeface="宋体" panose="02010600030101010101" pitchFamily="2" charset="-122"/>
              </a:endParaRPr>
            </a:p>
          </p:txBody>
        </p:sp>
        <p:sp>
          <p:nvSpPr>
            <p:cNvPr id="112661" name="Text Box 25"/>
            <p:cNvSpPr txBox="1">
              <a:spLocks noChangeArrowheads="1"/>
            </p:cNvSpPr>
            <p:nvPr/>
          </p:nvSpPr>
          <p:spPr bwMode="auto">
            <a:xfrm>
              <a:off x="1825" y="1920"/>
              <a:ext cx="1905"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spcBef>
                  <a:spcPct val="50000"/>
                </a:spcBef>
              </a:pPr>
              <a:r>
                <a:rPr lang="zh-CN" altLang="en-US" sz="1600" b="1">
                  <a:solidFill>
                    <a:schemeClr val="bg1"/>
                  </a:solidFill>
                  <a:latin typeface="Times New Roman" panose="02020603050405020304" pitchFamily="18" charset="0"/>
                  <a:ea typeface="宋体" panose="02010600030101010101" pitchFamily="2" charset="-122"/>
                </a:rPr>
                <a:t>分片</a:t>
              </a:r>
              <a:r>
                <a:rPr lang="en-US" altLang="zh-CN" sz="1600" b="1">
                  <a:solidFill>
                    <a:schemeClr val="bg1"/>
                  </a:solidFill>
                  <a:latin typeface="Times New Roman" panose="02020603050405020304" pitchFamily="18" charset="0"/>
                  <a:ea typeface="宋体" panose="02010600030101010101" pitchFamily="2" charset="-122"/>
                </a:rPr>
                <a:t>4</a:t>
              </a:r>
              <a:r>
                <a:rPr lang="zh-CN" altLang="en-US" sz="1600" b="1">
                  <a:solidFill>
                    <a:schemeClr val="bg1"/>
                  </a:solidFill>
                  <a:latin typeface="Times New Roman" panose="02020603050405020304" pitchFamily="18" charset="0"/>
                  <a:ea typeface="宋体" panose="02010600030101010101" pitchFamily="2" charset="-122"/>
                </a:rPr>
                <a:t>（</a:t>
              </a:r>
              <a:r>
                <a:rPr lang="en-US" altLang="zh-CN" sz="1600" b="1">
                  <a:solidFill>
                    <a:schemeClr val="bg1"/>
                  </a:solidFill>
                  <a:latin typeface="Times New Roman" panose="02020603050405020304" pitchFamily="18" charset="0"/>
                  <a:ea typeface="宋体" panose="02010600030101010101" pitchFamily="2" charset="-122"/>
                </a:rPr>
                <a:t>&lt;65535B</a:t>
              </a:r>
              <a:r>
                <a:rPr lang="zh-CN" altLang="en-US" sz="1600" b="1">
                  <a:solidFill>
                    <a:schemeClr val="bg1"/>
                  </a:solidFill>
                  <a:latin typeface="Times New Roman" panose="02020603050405020304" pitchFamily="18" charset="0"/>
                  <a:ea typeface="宋体" panose="02010600030101010101" pitchFamily="2" charset="-122"/>
                </a:rPr>
                <a:t>）</a:t>
              </a:r>
              <a:endParaRPr lang="en-US" altLang="zh-CN" sz="1600" b="1">
                <a:solidFill>
                  <a:schemeClr val="bg1"/>
                </a:solidFill>
                <a:latin typeface="Times New Roman" panose="02020603050405020304" pitchFamily="18" charset="0"/>
                <a:ea typeface="宋体" panose="02010600030101010101" pitchFamily="2" charset="-122"/>
              </a:endParaRPr>
            </a:p>
          </p:txBody>
        </p:sp>
      </p:grpSp>
      <p:grpSp>
        <p:nvGrpSpPr>
          <p:cNvPr id="7" name="Group 26"/>
          <p:cNvGrpSpPr/>
          <p:nvPr/>
        </p:nvGrpSpPr>
        <p:grpSpPr bwMode="auto">
          <a:xfrm>
            <a:off x="2270125" y="5100638"/>
            <a:ext cx="4035425" cy="704850"/>
            <a:chOff x="1488" y="1776"/>
            <a:chExt cx="2496" cy="528"/>
          </a:xfrm>
        </p:grpSpPr>
        <p:sp>
          <p:nvSpPr>
            <p:cNvPr id="112658" name="AutoShape 27"/>
            <p:cNvSpPr>
              <a:spLocks noChangeArrowheads="1"/>
            </p:cNvSpPr>
            <p:nvPr/>
          </p:nvSpPr>
          <p:spPr bwMode="auto">
            <a:xfrm>
              <a:off x="1488" y="1776"/>
              <a:ext cx="2496" cy="528"/>
            </a:xfrm>
            <a:prstGeom prst="notchedRightArrow">
              <a:avLst>
                <a:gd name="adj1" fmla="val 50000"/>
                <a:gd name="adj2" fmla="val 118160"/>
              </a:avLst>
            </a:prstGeom>
            <a:solidFill>
              <a:srgbClr val="FF3300"/>
            </a:solidFill>
            <a:ln w="9525">
              <a:solidFill>
                <a:schemeClr val="bg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endParaRPr lang="zh-CN" altLang="en-US">
                <a:ea typeface="宋体" panose="02010600030101010101" pitchFamily="2" charset="-122"/>
              </a:endParaRPr>
            </a:p>
          </p:txBody>
        </p:sp>
        <p:sp>
          <p:nvSpPr>
            <p:cNvPr id="112659" name="Text Box 28"/>
            <p:cNvSpPr txBox="1">
              <a:spLocks noChangeArrowheads="1"/>
            </p:cNvSpPr>
            <p:nvPr/>
          </p:nvSpPr>
          <p:spPr bwMode="auto">
            <a:xfrm>
              <a:off x="1825" y="1920"/>
              <a:ext cx="1905"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spcBef>
                  <a:spcPct val="50000"/>
                </a:spcBef>
              </a:pPr>
              <a:r>
                <a:rPr lang="zh-CN" altLang="en-US" sz="1600" b="1">
                  <a:solidFill>
                    <a:schemeClr val="bg1"/>
                  </a:solidFill>
                  <a:latin typeface="Times New Roman" panose="02020603050405020304" pitchFamily="18" charset="0"/>
                  <a:ea typeface="宋体" panose="02010600030101010101" pitchFamily="2" charset="-122"/>
                </a:rPr>
                <a:t>分片</a:t>
              </a:r>
              <a:r>
                <a:rPr lang="en-US" altLang="zh-CN" sz="1600" b="1">
                  <a:solidFill>
                    <a:schemeClr val="bg1"/>
                  </a:solidFill>
                  <a:latin typeface="Times New Roman" panose="02020603050405020304" pitchFamily="18" charset="0"/>
                  <a:ea typeface="宋体" panose="02010600030101010101" pitchFamily="2" charset="-122"/>
                </a:rPr>
                <a:t>n</a:t>
              </a:r>
              <a:r>
                <a:rPr lang="zh-CN" altLang="en-US" sz="1600" b="1">
                  <a:solidFill>
                    <a:schemeClr val="bg1"/>
                  </a:solidFill>
                  <a:latin typeface="Times New Roman" panose="02020603050405020304" pitchFamily="18" charset="0"/>
                  <a:ea typeface="宋体" panose="02010600030101010101" pitchFamily="2" charset="-122"/>
                </a:rPr>
                <a:t>（</a:t>
              </a:r>
              <a:r>
                <a:rPr lang="en-US" altLang="zh-CN" sz="1600" b="1">
                  <a:solidFill>
                    <a:schemeClr val="bg1"/>
                  </a:solidFill>
                  <a:latin typeface="Times New Roman" panose="02020603050405020304" pitchFamily="18" charset="0"/>
                  <a:ea typeface="宋体" panose="02010600030101010101" pitchFamily="2" charset="-122"/>
                </a:rPr>
                <a:t>&lt;65535B</a:t>
              </a:r>
              <a:r>
                <a:rPr lang="zh-CN" altLang="en-US" sz="1600" b="1">
                  <a:solidFill>
                    <a:schemeClr val="bg1"/>
                  </a:solidFill>
                  <a:latin typeface="Times New Roman" panose="02020603050405020304" pitchFamily="18" charset="0"/>
                  <a:ea typeface="宋体" panose="02010600030101010101" pitchFamily="2" charset="-122"/>
                </a:rPr>
                <a:t>）</a:t>
              </a:r>
              <a:endParaRPr lang="en-US" altLang="zh-CN" sz="1600" b="1">
                <a:solidFill>
                  <a:schemeClr val="bg1"/>
                </a:solidFill>
                <a:latin typeface="Times New Roman" panose="02020603050405020304" pitchFamily="18" charset="0"/>
                <a:ea typeface="宋体" panose="02010600030101010101" pitchFamily="2" charset="-122"/>
              </a:endParaRPr>
            </a:p>
          </p:txBody>
        </p:sp>
      </p:grpSp>
      <p:grpSp>
        <p:nvGrpSpPr>
          <p:cNvPr id="112651" name="Group 9"/>
          <p:cNvGrpSpPr/>
          <p:nvPr/>
        </p:nvGrpSpPr>
        <p:grpSpPr bwMode="auto">
          <a:xfrm>
            <a:off x="6480175" y="3013075"/>
            <a:ext cx="2343150" cy="3068638"/>
            <a:chOff x="4176" y="1968"/>
            <a:chExt cx="1449" cy="1974"/>
          </a:xfrm>
        </p:grpSpPr>
        <p:pic>
          <p:nvPicPr>
            <p:cNvPr id="11265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6" y="1968"/>
              <a:ext cx="1449"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57" name="Text Box 11"/>
            <p:cNvSpPr txBox="1">
              <a:spLocks noChangeArrowheads="1"/>
            </p:cNvSpPr>
            <p:nvPr/>
          </p:nvSpPr>
          <p:spPr bwMode="auto">
            <a:xfrm>
              <a:off x="4512" y="3648"/>
              <a:ext cx="76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hangingPunct="1">
                <a:spcBef>
                  <a:spcPct val="50000"/>
                </a:spcBef>
              </a:pPr>
              <a:r>
                <a:rPr lang="zh-CN" altLang="en-US" sz="2400" b="1">
                  <a:latin typeface="Times New Roman" panose="02020603050405020304" pitchFamily="18" charset="0"/>
                  <a:ea typeface="宋体" panose="02010600030101010101" pitchFamily="2" charset="-122"/>
                </a:rPr>
                <a:t>受害者</a:t>
              </a:r>
              <a:endParaRPr lang="zh-CN" altLang="en-US" sz="2400" b="1">
                <a:latin typeface="Times New Roman" panose="02020603050405020304" pitchFamily="18" charset="0"/>
                <a:ea typeface="宋体" panose="02010600030101010101" pitchFamily="2" charset="-122"/>
              </a:endParaRPr>
            </a:p>
          </p:txBody>
        </p:sp>
      </p:grpSp>
      <p:sp>
        <p:nvSpPr>
          <p:cNvPr id="26" name="矩形 25"/>
          <p:cNvSpPr>
            <a:spLocks noChangeArrowheads="1"/>
          </p:cNvSpPr>
          <p:nvPr/>
        </p:nvSpPr>
        <p:spPr bwMode="auto">
          <a:xfrm>
            <a:off x="6156325" y="3500438"/>
            <a:ext cx="576263" cy="2520950"/>
          </a:xfrm>
          <a:prstGeom prst="rect">
            <a:avLst/>
          </a:prstGeom>
          <a:solidFill>
            <a:schemeClr val="accent1"/>
          </a:solidFill>
          <a:ln w="12700">
            <a:solidFill>
              <a:schemeClr val="tx1"/>
            </a:solidFill>
            <a:round/>
            <a:tailEnd type="none" w="med" len="sm"/>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r>
              <a:rPr lang="zh-CN" altLang="en-US" sz="2400">
                <a:latin typeface="Gulim" pitchFamily="34" charset="-127"/>
              </a:rPr>
              <a:t>分</a:t>
            </a:r>
            <a:endParaRPr lang="en-US" altLang="zh-CN" sz="2400">
              <a:latin typeface="Gulim" pitchFamily="34" charset="-127"/>
            </a:endParaRPr>
          </a:p>
          <a:p>
            <a:pPr algn="ctr" eaLnBrk="1" latinLnBrk="1" hangingPunct="1">
              <a:lnSpc>
                <a:spcPct val="80000"/>
              </a:lnSpc>
              <a:spcBef>
                <a:spcPct val="50000"/>
              </a:spcBef>
              <a:buClr>
                <a:srgbClr val="FF0000"/>
              </a:buClr>
              <a:buFont typeface="Wingdings" panose="05000000000000000000" pitchFamily="2" charset="2"/>
              <a:buNone/>
            </a:pPr>
            <a:r>
              <a:rPr lang="zh-CN" altLang="en-US" sz="2400">
                <a:latin typeface="Gulim" pitchFamily="34" charset="-127"/>
              </a:rPr>
              <a:t>片</a:t>
            </a:r>
            <a:endParaRPr lang="en-US" altLang="zh-CN" sz="2400">
              <a:latin typeface="Gulim" pitchFamily="34" charset="-127"/>
            </a:endParaRPr>
          </a:p>
          <a:p>
            <a:pPr algn="ctr" eaLnBrk="1" latinLnBrk="1" hangingPunct="1">
              <a:lnSpc>
                <a:spcPct val="80000"/>
              </a:lnSpc>
              <a:spcBef>
                <a:spcPct val="50000"/>
              </a:spcBef>
              <a:buClr>
                <a:srgbClr val="FF0000"/>
              </a:buClr>
              <a:buFont typeface="Wingdings" panose="05000000000000000000" pitchFamily="2" charset="2"/>
              <a:buNone/>
            </a:pPr>
            <a:r>
              <a:rPr lang="zh-CN" altLang="en-US" sz="2400">
                <a:latin typeface="Gulim" pitchFamily="34" charset="-127"/>
              </a:rPr>
              <a:t>重</a:t>
            </a:r>
            <a:endParaRPr lang="en-US" altLang="zh-CN" sz="2400">
              <a:latin typeface="Gulim" pitchFamily="34" charset="-127"/>
            </a:endParaRPr>
          </a:p>
          <a:p>
            <a:pPr algn="ctr" eaLnBrk="1" latinLnBrk="1" hangingPunct="1">
              <a:lnSpc>
                <a:spcPct val="80000"/>
              </a:lnSpc>
              <a:spcBef>
                <a:spcPct val="50000"/>
              </a:spcBef>
              <a:buClr>
                <a:srgbClr val="FF0000"/>
              </a:buClr>
              <a:buFont typeface="Wingdings" panose="05000000000000000000" pitchFamily="2" charset="2"/>
              <a:buNone/>
            </a:pPr>
            <a:r>
              <a:rPr lang="zh-CN" altLang="en-US" sz="2400">
                <a:latin typeface="Gulim" pitchFamily="34" charset="-127"/>
              </a:rPr>
              <a:t>组</a:t>
            </a:r>
            <a:endParaRPr lang="zh-CN" altLang="en-US" sz="2400">
              <a:latin typeface="Gulim" pitchFamily="34" charset="-127"/>
            </a:endParaRPr>
          </a:p>
        </p:txBody>
      </p:sp>
      <p:pic>
        <p:nvPicPr>
          <p:cNvPr id="29" name="图片 28" descr="u=1526608007,2546018022&amp;fm=56.jp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7164388" y="2997200"/>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p:cNvSpPr txBox="1">
            <a:spLocks noChangeArrowheads="1"/>
          </p:cNvSpPr>
          <p:nvPr/>
        </p:nvSpPr>
        <p:spPr bwMode="auto">
          <a:xfrm>
            <a:off x="5795963" y="3141663"/>
            <a:ext cx="1114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eaLnBrk="1" hangingPunct="1"/>
            <a:r>
              <a:rPr lang="en-US" altLang="zh-CN">
                <a:ea typeface="宋体" panose="02010600030101010101" pitchFamily="2" charset="-122"/>
              </a:rPr>
              <a:t>&gt;65535B</a:t>
            </a:r>
            <a:endParaRPr lang="zh-CN" altLang="en-US">
              <a:ea typeface="宋体" panose="02010600030101010101" pitchFamily="2" charset="-122"/>
            </a:endParaRPr>
          </a:p>
        </p:txBody>
      </p:sp>
      <p:sp>
        <p:nvSpPr>
          <p:cNvPr id="112655" name="动作按钮: 后退或前一项 30">
            <a:hlinkClick r:id="rId4" action="ppaction://hlinksldjump" highlightClick="1"/>
          </p:cNvPr>
          <p:cNvSpPr>
            <a:spLocks noChangeArrowheads="1"/>
          </p:cNvSpPr>
          <p:nvPr/>
        </p:nvSpPr>
        <p:spPr bwMode="auto">
          <a:xfrm>
            <a:off x="8243888" y="6308725"/>
            <a:ext cx="576262" cy="360363"/>
          </a:xfrm>
          <a:prstGeom prst="actionButtonBackPrevious">
            <a:avLst/>
          </a:prstGeom>
          <a:solidFill>
            <a:schemeClr val="accent1"/>
          </a:solidFill>
          <a:ln w="12700">
            <a:solidFill>
              <a:schemeClr val="tx1"/>
            </a:solidFill>
            <a:round/>
            <a:tailEnd type="none" w="med" len="sm"/>
          </a:ln>
        </p:spPr>
        <p:txBody>
          <a:bodyPr wrap="none" anchor="ctr"/>
          <a:lstStyle>
            <a:lvl1pPr>
              <a:buFont typeface="Arial" panose="020B0604020202020204" pitchFamily="34" charset="0"/>
              <a:defRPr>
                <a:solidFill>
                  <a:schemeClr val="tx1"/>
                </a:solidFill>
                <a:latin typeface="Arial" panose="020B0604020202020204" pitchFamily="34" charset="0"/>
                <a:ea typeface="Gulim" pitchFamily="34" charset="-127"/>
              </a:defRPr>
            </a:lvl1pPr>
            <a:lvl2pPr marL="742950" indent="-285750">
              <a:buFont typeface="Arial" panose="020B0604020202020204" pitchFamily="34" charset="0"/>
              <a:defRPr>
                <a:solidFill>
                  <a:schemeClr val="tx1"/>
                </a:solidFill>
                <a:latin typeface="Arial" panose="020B0604020202020204" pitchFamily="34" charset="0"/>
                <a:ea typeface="Gulim" pitchFamily="34" charset="-127"/>
              </a:defRPr>
            </a:lvl2pPr>
            <a:lvl3pPr marL="1143000" indent="-228600">
              <a:buFont typeface="Arial" panose="020B0604020202020204" pitchFamily="34" charset="0"/>
              <a:defRPr>
                <a:solidFill>
                  <a:schemeClr val="tx1"/>
                </a:solidFill>
                <a:latin typeface="Arial" panose="020B0604020202020204" pitchFamily="34" charset="0"/>
                <a:ea typeface="Gulim" pitchFamily="34" charset="-127"/>
              </a:defRPr>
            </a:lvl3pPr>
            <a:lvl4pPr marL="1600200" indent="-228600">
              <a:buFont typeface="Arial" panose="020B0604020202020204" pitchFamily="34" charset="0"/>
              <a:defRPr>
                <a:solidFill>
                  <a:schemeClr val="tx1"/>
                </a:solidFill>
                <a:latin typeface="Arial" panose="020B0604020202020204" pitchFamily="34" charset="0"/>
                <a:ea typeface="Gulim" pitchFamily="34" charset="-127"/>
              </a:defRPr>
            </a:lvl4pPr>
            <a:lvl5pPr marL="2057400" indent="-228600">
              <a:buFont typeface="Arial" panose="020B0604020202020204" pitchFamily="34" charset="0"/>
              <a:defRPr>
                <a:solidFill>
                  <a:schemeClr val="tx1"/>
                </a:solidFill>
                <a:latin typeface="Arial" panose="020B0604020202020204" pitchFamily="34" charset="0"/>
                <a:ea typeface="Gulim" pitchFamily="34" charset="-127"/>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Gulim" pitchFamily="34" charset="-127"/>
              </a:defRPr>
            </a:lvl9pPr>
          </a:lstStyle>
          <a:p>
            <a:pPr algn="ctr" eaLnBrk="1" latinLnBrk="1" hangingPunct="1">
              <a:lnSpc>
                <a:spcPct val="80000"/>
              </a:lnSpc>
              <a:spcBef>
                <a:spcPct val="50000"/>
              </a:spcBef>
              <a:buClr>
                <a:srgbClr val="FF0000"/>
              </a:buClr>
              <a:buFont typeface="Wingdings" panose="05000000000000000000" pitchFamily="2" charset="2"/>
              <a:buNone/>
            </a:pPr>
            <a:endParaRPr lang="zh-CN" altLang="en-US" sz="1000">
              <a:latin typeface="Gulim" pitchFamily="34" charset="-127"/>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par>
                                <p:cTn id="14" presetID="22" presetClass="entr" presetSubtype="8"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par>
                                <p:cTn id="17" presetID="2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par>
                                <p:cTn id="20" presetID="22" presetClass="entr" presetSubtype="8"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ox(in)">
                                      <p:cBhvr>
                                        <p:cTn id="27" dur="500"/>
                                        <p:tgtEl>
                                          <p:spTgt spid="26"/>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6" grpId="0" animBg="1"/>
      <p:bldP spid="3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标题 1"/>
          <p:cNvSpPr>
            <a:spLocks noGrp="1" noChangeArrowheads="1"/>
          </p:cNvSpPr>
          <p:nvPr>
            <p:ph type="title"/>
          </p:nvPr>
        </p:nvSpPr>
        <p:spPr>
          <a:xfrm>
            <a:off x="457200" y="274638"/>
            <a:ext cx="8229600" cy="725487"/>
          </a:xfrm>
        </p:spPr>
        <p:txBody>
          <a:bodyPr/>
          <a:lstStyle/>
          <a:p>
            <a:r>
              <a:rPr lang="en-US" altLang="zh-CN">
                <a:latin typeface="黑体" panose="02010609060101010101" pitchFamily="2" charset="-122"/>
                <a:ea typeface="黑体" panose="02010609060101010101" pitchFamily="2" charset="-122"/>
              </a:rPr>
              <a:t>DDoS</a:t>
            </a:r>
            <a:r>
              <a:rPr lang="zh-CN" altLang="en-US">
                <a:latin typeface="黑体" panose="02010609060101010101" pitchFamily="2" charset="-122"/>
                <a:ea typeface="黑体" panose="02010609060101010101" pitchFamily="2" charset="-122"/>
              </a:rPr>
              <a:t>常用工具</a:t>
            </a:r>
            <a:endParaRPr lang="zh-CN" altLang="en-US">
              <a:latin typeface="黑体" panose="02010609060101010101" pitchFamily="2" charset="-122"/>
              <a:ea typeface="黑体" panose="02010609060101010101" pitchFamily="2" charset="-122"/>
            </a:endParaRPr>
          </a:p>
        </p:txBody>
      </p:sp>
      <p:sp>
        <p:nvSpPr>
          <p:cNvPr id="135171" name="内容占位符 2"/>
          <p:cNvSpPr>
            <a:spLocks noGrp="1" noChangeArrowheads="1"/>
          </p:cNvSpPr>
          <p:nvPr>
            <p:ph idx="1"/>
          </p:nvPr>
        </p:nvSpPr>
        <p:spPr>
          <a:xfrm>
            <a:off x="457200" y="1285875"/>
            <a:ext cx="8229600" cy="5214938"/>
          </a:xfrm>
        </p:spPr>
        <p:txBody>
          <a:bodyPr/>
          <a:lstStyle/>
          <a:p>
            <a:r>
              <a:rPr lang="zh-CN" altLang="en-US" dirty="0">
                <a:latin typeface="黑体" panose="02010609060101010101" pitchFamily="2" charset="-122"/>
                <a:ea typeface="黑体" panose="02010609060101010101" pitchFamily="2" charset="-122"/>
              </a:rPr>
              <a:t>常用工具：</a:t>
            </a:r>
            <a:endParaRPr lang="zh-CN" altLang="en-US" dirty="0">
              <a:latin typeface="黑体" panose="02010609060101010101" pitchFamily="2" charset="-122"/>
              <a:ea typeface="黑体" panose="02010609060101010101" pitchFamily="2" charset="-122"/>
            </a:endParaRPr>
          </a:p>
          <a:p>
            <a:pPr lvl="1"/>
            <a:r>
              <a:rPr lang="en-US" altLang="zh-CN" dirty="0" err="1">
                <a:latin typeface="黑体" panose="02010609060101010101" pitchFamily="2" charset="-122"/>
                <a:ea typeface="黑体" panose="02010609060101010101" pitchFamily="2" charset="-122"/>
              </a:rPr>
              <a:t>Trinoo</a:t>
            </a:r>
            <a:endParaRPr lang="en-US" altLang="zh-CN" dirty="0">
              <a:latin typeface="黑体" panose="02010609060101010101" pitchFamily="2" charset="-122"/>
              <a:ea typeface="黑体" panose="02010609060101010101" pitchFamily="2" charset="-122"/>
            </a:endParaRPr>
          </a:p>
          <a:p>
            <a:pPr lvl="1"/>
            <a:r>
              <a:rPr lang="en-US" altLang="zh-CN" dirty="0">
                <a:latin typeface="黑体" panose="02010609060101010101" pitchFamily="2" charset="-122"/>
                <a:ea typeface="黑体" panose="02010609060101010101" pitchFamily="2" charset="-122"/>
              </a:rPr>
              <a:t>Tribe Flood Network(TFN)</a:t>
            </a:r>
            <a:endParaRPr lang="en-US" altLang="zh-CN" dirty="0">
              <a:latin typeface="黑体" panose="02010609060101010101" pitchFamily="2" charset="-122"/>
              <a:ea typeface="黑体" panose="02010609060101010101" pitchFamily="2" charset="-122"/>
            </a:endParaRPr>
          </a:p>
          <a:p>
            <a:pPr lvl="1"/>
            <a:r>
              <a:rPr lang="en-US" altLang="zh-CN" dirty="0">
                <a:latin typeface="黑体" panose="02010609060101010101" pitchFamily="2" charset="-122"/>
                <a:ea typeface="黑体" panose="02010609060101010101" pitchFamily="2" charset="-122"/>
              </a:rPr>
              <a:t>TFN2k</a:t>
            </a:r>
            <a:endParaRPr lang="en-US" altLang="zh-CN" dirty="0">
              <a:latin typeface="黑体" panose="02010609060101010101" pitchFamily="2" charset="-122"/>
              <a:ea typeface="黑体" panose="02010609060101010101" pitchFamily="2" charset="-122"/>
            </a:endParaRPr>
          </a:p>
          <a:p>
            <a:pPr lvl="1"/>
            <a:r>
              <a:rPr lang="en-US" altLang="zh-CN" dirty="0" err="1">
                <a:latin typeface="黑体" panose="02010609060101010101" pitchFamily="2" charset="-122"/>
                <a:ea typeface="黑体" panose="02010609060101010101" pitchFamily="2" charset="-122"/>
              </a:rPr>
              <a:t>Stacheldraht</a:t>
            </a:r>
            <a:endParaRPr lang="en-US" altLang="zh-CN" dirty="0">
              <a:latin typeface="黑体" panose="02010609060101010101" pitchFamily="2" charset="-122"/>
              <a:ea typeface="黑体" panose="02010609060101010101" pitchFamily="2" charset="-122"/>
            </a:endParaRPr>
          </a:p>
          <a:p>
            <a:pPr lvl="1"/>
            <a:r>
              <a:rPr lang="en-US" altLang="zh-CN" dirty="0">
                <a:latin typeface="黑体" panose="02010609060101010101" pitchFamily="2" charset="-122"/>
                <a:ea typeface="黑体" panose="02010609060101010101" pitchFamily="2" charset="-122"/>
              </a:rPr>
              <a:t>……</a:t>
            </a:r>
            <a:endParaRPr lang="en-US" altLang="zh-CN" dirty="0">
              <a:latin typeface="黑体" panose="02010609060101010101" pitchFamily="2" charset="-122"/>
              <a:ea typeface="黑体" panose="02010609060101010101" pitchFamily="2" charset="-122"/>
            </a:endParaRPr>
          </a:p>
          <a:p>
            <a:endParaRPr lang="zh-CN" altLang="en-US" dirty="0">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457200" y="274638"/>
            <a:ext cx="8229600" cy="725487"/>
          </a:xfrm>
        </p:spPr>
        <p:txBody>
          <a:bodyPr/>
          <a:lstStyle/>
          <a:p>
            <a:r>
              <a:rPr lang="en-US" altLang="zh-CN">
                <a:latin typeface="黑体" panose="02010609060101010101" pitchFamily="2" charset="-122"/>
                <a:ea typeface="黑体" panose="02010609060101010101" pitchFamily="2" charset="-122"/>
              </a:rPr>
              <a:t>DDoS</a:t>
            </a:r>
            <a:r>
              <a:rPr lang="zh-CN" altLang="en-US">
                <a:latin typeface="黑体" panose="02010609060101010101" pitchFamily="2" charset="-122"/>
                <a:ea typeface="黑体" panose="02010609060101010101" pitchFamily="2" charset="-122"/>
              </a:rPr>
              <a:t>攻击实例：</a:t>
            </a:r>
            <a:r>
              <a:rPr lang="en-US" altLang="zh-CN">
                <a:latin typeface="黑体" panose="02010609060101010101" pitchFamily="2" charset="-122"/>
                <a:ea typeface="黑体" panose="02010609060101010101" pitchFamily="2" charset="-122"/>
              </a:rPr>
              <a:t>Trinoo</a:t>
            </a:r>
            <a:endParaRPr lang="en-US" altLang="zh-CN">
              <a:latin typeface="黑体" panose="02010609060101010101" pitchFamily="2" charset="-122"/>
              <a:ea typeface="黑体" panose="02010609060101010101" pitchFamily="2" charset="-122"/>
            </a:endParaRPr>
          </a:p>
        </p:txBody>
      </p:sp>
      <p:sp>
        <p:nvSpPr>
          <p:cNvPr id="103427" name="Rectangle 3"/>
          <p:cNvSpPr>
            <a:spLocks noGrp="1" noChangeArrowheads="1"/>
          </p:cNvSpPr>
          <p:nvPr>
            <p:ph type="body" idx="1"/>
          </p:nvPr>
        </p:nvSpPr>
        <p:spPr>
          <a:xfrm>
            <a:off x="34925" y="1285875"/>
            <a:ext cx="4618038" cy="5214938"/>
          </a:xfrm>
        </p:spPr>
        <p:txBody>
          <a:bodyPr/>
          <a:lstStyle/>
          <a:p>
            <a:r>
              <a:rPr lang="en-US" altLang="zh-CN" sz="2400">
                <a:latin typeface="黑体" panose="02010609060101010101" pitchFamily="2" charset="-122"/>
                <a:ea typeface="黑体" panose="02010609060101010101" pitchFamily="2" charset="-122"/>
              </a:rPr>
              <a:t>Trinoo </a:t>
            </a:r>
            <a:r>
              <a:rPr lang="zh-CN" altLang="en-US" sz="2400">
                <a:latin typeface="黑体" panose="02010609060101010101" pitchFamily="2" charset="-122"/>
                <a:ea typeface="黑体" panose="02010609060101010101" pitchFamily="2" charset="-122"/>
              </a:rPr>
              <a:t>是基于 </a:t>
            </a:r>
            <a:r>
              <a:rPr lang="en-US" altLang="zh-CN" sz="2400">
                <a:latin typeface="黑体" panose="02010609060101010101" pitchFamily="2" charset="-122"/>
                <a:ea typeface="黑体" panose="02010609060101010101" pitchFamily="2" charset="-122"/>
              </a:rPr>
              <a:t>UDP flood </a:t>
            </a:r>
            <a:r>
              <a:rPr lang="zh-CN" altLang="en-US" sz="2400">
                <a:latin typeface="黑体" panose="02010609060101010101" pitchFamily="2" charset="-122"/>
                <a:ea typeface="黑体" panose="02010609060101010101" pitchFamily="2" charset="-122"/>
              </a:rPr>
              <a:t>的攻击软件，它向被攻击目标主机随机端口发送</a:t>
            </a:r>
            <a:r>
              <a:rPr lang="en-US" altLang="zh-CN" sz="2400">
                <a:latin typeface="黑体" panose="02010609060101010101" pitchFamily="2" charset="-122"/>
                <a:ea typeface="黑体" panose="02010609060101010101" pitchFamily="2" charset="-122"/>
              </a:rPr>
              <a:t>UDP </a:t>
            </a:r>
            <a:r>
              <a:rPr lang="zh-CN" altLang="en-US" sz="2400">
                <a:latin typeface="黑体" panose="02010609060101010101" pitchFamily="2" charset="-122"/>
                <a:ea typeface="黑体" panose="02010609060101010101" pitchFamily="2" charset="-122"/>
              </a:rPr>
              <a:t>包，被攻击主机的网络性能在处理这些超出其处理能力垃圾数据包的过程中不断下降，直至不能提供正常服务甚至崩溃。</a:t>
            </a:r>
            <a:endParaRPr lang="zh-CN" altLang="en-US" sz="2400">
              <a:latin typeface="黑体" panose="02010609060101010101" pitchFamily="2" charset="-122"/>
              <a:ea typeface="黑体" panose="02010609060101010101" pitchFamily="2" charset="-122"/>
            </a:endParaRPr>
          </a:p>
          <a:p>
            <a:r>
              <a:rPr lang="zh-CN" altLang="en-US" sz="2400">
                <a:latin typeface="黑体" panose="02010609060101010101" pitchFamily="2" charset="-122"/>
                <a:ea typeface="黑体" panose="02010609060101010101" pitchFamily="2" charset="-122"/>
              </a:rPr>
              <a:t>采用的通讯端口是：攻击者主机到主控端主机</a:t>
            </a:r>
            <a:r>
              <a:rPr lang="en-US" altLang="zh-CN" sz="2400">
                <a:latin typeface="黑体" panose="02010609060101010101" pitchFamily="2" charset="-122"/>
                <a:ea typeface="黑体" panose="02010609060101010101" pitchFamily="2" charset="-122"/>
              </a:rPr>
              <a:t>27665/TCP</a:t>
            </a:r>
            <a:r>
              <a:rPr lang="zh-CN" altLang="en-US" sz="2400">
                <a:latin typeface="黑体" panose="02010609060101010101" pitchFamily="2" charset="-122"/>
                <a:ea typeface="黑体" panose="02010609060101010101" pitchFamily="2" charset="-122"/>
              </a:rPr>
              <a:t>，主控端主机到代理端主机</a:t>
            </a:r>
            <a:r>
              <a:rPr lang="en-US" altLang="zh-CN" sz="2400">
                <a:latin typeface="黑体" panose="02010609060101010101" pitchFamily="2" charset="-122"/>
                <a:ea typeface="黑体" panose="02010609060101010101" pitchFamily="2" charset="-122"/>
              </a:rPr>
              <a:t>27444/UDP</a:t>
            </a:r>
            <a:r>
              <a:rPr lang="zh-CN" altLang="en-US" sz="2400">
                <a:latin typeface="黑体" panose="02010609060101010101" pitchFamily="2" charset="-122"/>
                <a:ea typeface="黑体" panose="02010609060101010101" pitchFamily="2" charset="-122"/>
              </a:rPr>
              <a:t>，代理端主机到主服务器主机</a:t>
            </a:r>
            <a:r>
              <a:rPr lang="en-US" altLang="zh-CN" sz="2400">
                <a:latin typeface="黑体" panose="02010609060101010101" pitchFamily="2" charset="-122"/>
                <a:ea typeface="黑体" panose="02010609060101010101" pitchFamily="2" charset="-122"/>
              </a:rPr>
              <a:t>31335/UDP</a:t>
            </a:r>
            <a:r>
              <a:rPr lang="zh-CN" altLang="en-US" sz="2400">
                <a:latin typeface="黑体" panose="02010609060101010101" pitchFamily="2" charset="-122"/>
                <a:ea typeface="黑体" panose="02010609060101010101" pitchFamily="2" charset="-122"/>
              </a:rPr>
              <a:t>。 </a:t>
            </a:r>
            <a:endParaRPr lang="zh-CN" altLang="en-US" sz="2400">
              <a:latin typeface="黑体" panose="02010609060101010101" pitchFamily="2" charset="-122"/>
              <a:ea typeface="黑体" panose="02010609060101010101" pitchFamily="2" charset="-122"/>
            </a:endParaRPr>
          </a:p>
        </p:txBody>
      </p:sp>
      <p:pic>
        <p:nvPicPr>
          <p:cNvPr id="103428"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6763" y="1412875"/>
            <a:ext cx="4567237"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AutoShape 7"/>
          <p:cNvSpPr>
            <a:spLocks noChangeArrowheads="1"/>
          </p:cNvSpPr>
          <p:nvPr/>
        </p:nvSpPr>
        <p:spPr bwMode="auto">
          <a:xfrm>
            <a:off x="6875463" y="5229225"/>
            <a:ext cx="2016125" cy="431800"/>
          </a:xfrm>
          <a:prstGeom prst="wedgeRectCallout">
            <a:avLst>
              <a:gd name="adj1" fmla="val -20056"/>
              <a:gd name="adj2" fmla="val -182403"/>
            </a:avLst>
          </a:prstGeom>
          <a:solidFill>
            <a:schemeClr val="accent1"/>
          </a:solidFill>
          <a:ln w="9525">
            <a:solidFill>
              <a:schemeClr val="tx1"/>
            </a:solidFill>
            <a:miter lim="800000"/>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运行守护程序</a:t>
            </a:r>
            <a:endParaRPr lang="zh-CN" altLang="en-US"/>
          </a:p>
        </p:txBody>
      </p:sp>
      <p:cxnSp>
        <p:nvCxnSpPr>
          <p:cNvPr id="3" name="直接箭头连接符 2"/>
          <p:cNvCxnSpPr/>
          <p:nvPr/>
        </p:nvCxnSpPr>
        <p:spPr bwMode="auto">
          <a:xfrm flipV="1">
            <a:off x="6443663" y="1692275"/>
            <a:ext cx="865187" cy="319088"/>
          </a:xfrm>
          <a:prstGeom prst="straightConnector1">
            <a:avLst/>
          </a:prstGeom>
          <a:ln>
            <a:solidFill>
              <a:srgbClr val="0000CC"/>
            </a:solidFill>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4" name="TextBox 3"/>
          <p:cNvSpPr txBox="1">
            <a:spLocks noChangeArrowheads="1"/>
          </p:cNvSpPr>
          <p:nvPr/>
        </p:nvSpPr>
        <p:spPr bwMode="auto">
          <a:xfrm>
            <a:off x="4670425" y="1692275"/>
            <a:ext cx="1347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FF0000"/>
                </a:solidFill>
              </a:rPr>
              <a:t>TCP 27665</a:t>
            </a:r>
            <a:endParaRPr lang="zh-CN" altLang="en-US">
              <a:solidFill>
                <a:srgbClr val="FF0000"/>
              </a:solidFill>
            </a:endParaRPr>
          </a:p>
        </p:txBody>
      </p:sp>
      <p:sp>
        <p:nvSpPr>
          <p:cNvPr id="9" name="TextBox 8"/>
          <p:cNvSpPr txBox="1">
            <a:spLocks noChangeArrowheads="1"/>
          </p:cNvSpPr>
          <p:nvPr/>
        </p:nvSpPr>
        <p:spPr bwMode="auto">
          <a:xfrm>
            <a:off x="6202363" y="1322388"/>
            <a:ext cx="13731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FF0000"/>
                </a:solidFill>
              </a:rPr>
              <a:t>UDP 27444</a:t>
            </a:r>
            <a:endParaRPr lang="zh-CN" altLang="en-US">
              <a:solidFill>
                <a:srgbClr val="FF0000"/>
              </a:solidFill>
            </a:endParaRPr>
          </a:p>
        </p:txBody>
      </p:sp>
      <p:cxnSp>
        <p:nvCxnSpPr>
          <p:cNvPr id="10" name="直接箭头连接符 9"/>
          <p:cNvCxnSpPr/>
          <p:nvPr/>
        </p:nvCxnSpPr>
        <p:spPr bwMode="auto">
          <a:xfrm flipV="1">
            <a:off x="5292725" y="2133600"/>
            <a:ext cx="574675" cy="100647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3" name="直接箭头连接符 12"/>
          <p:cNvCxnSpPr/>
          <p:nvPr/>
        </p:nvCxnSpPr>
        <p:spPr bwMode="auto">
          <a:xfrm>
            <a:off x="6443663" y="2060575"/>
            <a:ext cx="865187" cy="215900"/>
          </a:xfrm>
          <a:prstGeom prst="straightConnector1">
            <a:avLst/>
          </a:prstGeom>
          <a:ln>
            <a:solidFill>
              <a:srgbClr val="0000CC"/>
            </a:solidFill>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7" name="直接箭头连接符 16"/>
          <p:cNvCxnSpPr/>
          <p:nvPr/>
        </p:nvCxnSpPr>
        <p:spPr bwMode="auto">
          <a:xfrm>
            <a:off x="6443663" y="3140075"/>
            <a:ext cx="865187" cy="215900"/>
          </a:xfrm>
          <a:prstGeom prst="straightConnector1">
            <a:avLst/>
          </a:prstGeom>
          <a:ln>
            <a:solidFill>
              <a:srgbClr val="0000FF"/>
            </a:solidFill>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8" name="直接箭头连接符 17"/>
          <p:cNvCxnSpPr/>
          <p:nvPr/>
        </p:nvCxnSpPr>
        <p:spPr bwMode="auto">
          <a:xfrm flipV="1">
            <a:off x="6427788" y="2760663"/>
            <a:ext cx="865187" cy="319087"/>
          </a:xfrm>
          <a:prstGeom prst="straightConnector1">
            <a:avLst/>
          </a:prstGeom>
          <a:ln>
            <a:solidFill>
              <a:srgbClr val="0000FF"/>
            </a:solidFill>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19" name="直接箭头连接符 18"/>
          <p:cNvCxnSpPr/>
          <p:nvPr/>
        </p:nvCxnSpPr>
        <p:spPr bwMode="auto">
          <a:xfrm>
            <a:off x="5292725" y="3140075"/>
            <a:ext cx="727075"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2" name="直接箭头连接符 21"/>
          <p:cNvCxnSpPr/>
          <p:nvPr/>
        </p:nvCxnSpPr>
        <p:spPr bwMode="auto">
          <a:xfrm>
            <a:off x="5343525" y="3248025"/>
            <a:ext cx="523875" cy="828675"/>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cxnSp>
        <p:nvCxnSpPr>
          <p:cNvPr id="23" name="直接箭头连接符 22"/>
          <p:cNvCxnSpPr/>
          <p:nvPr/>
        </p:nvCxnSpPr>
        <p:spPr bwMode="auto">
          <a:xfrm flipH="1" flipV="1">
            <a:off x="6443663" y="2133600"/>
            <a:ext cx="865187" cy="215900"/>
          </a:xfrm>
          <a:prstGeom prst="straightConnector1">
            <a:avLst/>
          </a:prstGeom>
          <a:ln>
            <a:solidFill>
              <a:srgbClr val="FF0000"/>
            </a:solidFill>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28" name="TextBox 27"/>
          <p:cNvSpPr txBox="1">
            <a:spLocks noChangeArrowheads="1"/>
          </p:cNvSpPr>
          <p:nvPr/>
        </p:nvSpPr>
        <p:spPr bwMode="auto">
          <a:xfrm>
            <a:off x="6202363" y="2266950"/>
            <a:ext cx="1373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solidFill>
                  <a:srgbClr val="FF0000"/>
                </a:solidFill>
              </a:rPr>
              <a:t>UDP 31335</a:t>
            </a:r>
            <a:endParaRPr lang="zh-CN" altLang="en-US">
              <a:solidFill>
                <a:srgbClr val="FF0000"/>
              </a:solidFill>
            </a:endParaRPr>
          </a:p>
        </p:txBody>
      </p:sp>
      <p:cxnSp>
        <p:nvCxnSpPr>
          <p:cNvPr id="31" name="直接箭头连接符 30"/>
          <p:cNvCxnSpPr/>
          <p:nvPr/>
        </p:nvCxnSpPr>
        <p:spPr bwMode="auto">
          <a:xfrm flipH="1">
            <a:off x="6427788" y="1692275"/>
            <a:ext cx="1033462" cy="368300"/>
          </a:xfrm>
          <a:prstGeom prst="straightConnector1">
            <a:avLst/>
          </a:prstGeom>
          <a:ln>
            <a:solidFill>
              <a:srgbClr val="FF0000"/>
            </a:solidFill>
            <a:headEnd type="none" w="med" len="med"/>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right)">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down)">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down)">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left)">
                                      <p:cBhvr>
                                        <p:cTn id="6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2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457200" y="274638"/>
            <a:ext cx="8229600" cy="725487"/>
          </a:xfrm>
        </p:spPr>
        <p:txBody>
          <a:bodyPr/>
          <a:lstStyle/>
          <a:p>
            <a:r>
              <a:rPr lang="en-US" altLang="zh-CN">
                <a:latin typeface="黑体" panose="02010609060101010101" pitchFamily="2" charset="-122"/>
                <a:ea typeface="黑体" panose="02010609060101010101" pitchFamily="2" charset="-122"/>
              </a:rPr>
              <a:t>DDoS</a:t>
            </a:r>
            <a:r>
              <a:rPr lang="zh-CN" altLang="en-US">
                <a:latin typeface="黑体" panose="02010609060101010101" pitchFamily="2" charset="-122"/>
                <a:ea typeface="黑体" panose="02010609060101010101" pitchFamily="2" charset="-122"/>
              </a:rPr>
              <a:t>攻击实例：</a:t>
            </a:r>
            <a:r>
              <a:rPr lang="en-US" altLang="zh-CN">
                <a:latin typeface="黑体" panose="02010609060101010101" pitchFamily="2" charset="-122"/>
                <a:ea typeface="黑体" panose="02010609060101010101" pitchFamily="2" charset="-122"/>
              </a:rPr>
              <a:t>Trinoo</a:t>
            </a:r>
            <a:endParaRPr lang="en-US" altLang="zh-CN">
              <a:latin typeface="黑体" panose="02010609060101010101" pitchFamily="2" charset="-122"/>
              <a:ea typeface="黑体" panose="02010609060101010101" pitchFamily="2" charset="-122"/>
            </a:endParaRPr>
          </a:p>
        </p:txBody>
      </p:sp>
      <p:sp>
        <p:nvSpPr>
          <p:cNvPr id="137219" name="Rectangle 3"/>
          <p:cNvSpPr>
            <a:spLocks noGrp="1" noChangeArrowheads="1"/>
          </p:cNvSpPr>
          <p:nvPr>
            <p:ph idx="1"/>
          </p:nvPr>
        </p:nvSpPr>
        <p:spPr>
          <a:xfrm>
            <a:off x="457200" y="1285875"/>
            <a:ext cx="8229600" cy="5214938"/>
          </a:xfrm>
        </p:spPr>
        <p:txBody>
          <a:bodyPr/>
          <a:lstStyle/>
          <a:p>
            <a:pPr>
              <a:lnSpc>
                <a:spcPct val="90000"/>
              </a:lnSpc>
            </a:pPr>
            <a:r>
              <a:rPr lang="en-US" altLang="zh-CN" sz="2400" dirty="0" err="1">
                <a:latin typeface="黑体" panose="02010609060101010101" pitchFamily="2" charset="-122"/>
                <a:ea typeface="黑体" panose="02010609060101010101" pitchFamily="2" charset="-122"/>
              </a:rPr>
              <a:t>Trinoo</a:t>
            </a:r>
            <a:r>
              <a:rPr lang="en-US" altLang="zh-CN" sz="2400" dirty="0">
                <a:latin typeface="黑体" panose="02010609060101010101" pitchFamily="2" charset="-122"/>
                <a:ea typeface="黑体" panose="02010609060101010101" pitchFamily="2" charset="-122"/>
              </a:rPr>
              <a:t> </a:t>
            </a:r>
            <a:r>
              <a:rPr lang="zh-CN" altLang="en-US" sz="2400" dirty="0">
                <a:latin typeface="黑体" panose="02010609060101010101" pitchFamily="2" charset="-122"/>
                <a:ea typeface="黑体" panose="02010609060101010101" pitchFamily="2" charset="-122"/>
              </a:rPr>
              <a:t>攻击功能的实现，通过三个模块：</a:t>
            </a:r>
            <a:endParaRPr lang="en-US" altLang="zh-CN" sz="2400" dirty="0">
              <a:latin typeface="黑体" panose="02010609060101010101" pitchFamily="2" charset="-122"/>
              <a:ea typeface="黑体" panose="02010609060101010101" pitchFamily="2" charset="-122"/>
            </a:endParaRPr>
          </a:p>
          <a:p>
            <a:pPr lvl="1">
              <a:lnSpc>
                <a:spcPct val="90000"/>
              </a:lnSpc>
            </a:pPr>
            <a:r>
              <a:rPr lang="zh-CN" altLang="en-US" sz="1800" dirty="0">
                <a:latin typeface="黑体" panose="02010609060101010101" pitchFamily="2" charset="-122"/>
                <a:ea typeface="黑体" panose="02010609060101010101" pitchFamily="2" charset="-122"/>
              </a:rPr>
              <a:t>攻击守护进程</a:t>
            </a:r>
            <a:r>
              <a:rPr lang="en-US" altLang="zh-CN" sz="1800" dirty="0">
                <a:latin typeface="黑体" panose="02010609060101010101" pitchFamily="2" charset="-122"/>
                <a:ea typeface="黑体" panose="02010609060101010101" pitchFamily="2" charset="-122"/>
              </a:rPr>
              <a:t>(NS</a:t>
            </a:r>
            <a:r>
              <a:rPr lang="zh-CN" altLang="en-US" sz="1800" dirty="0">
                <a:latin typeface="黑体" panose="02010609060101010101" pitchFamily="2" charset="-122"/>
                <a:ea typeface="黑体" panose="02010609060101010101" pitchFamily="2" charset="-122"/>
              </a:rPr>
              <a:t>，</a:t>
            </a:r>
            <a:r>
              <a:rPr lang="en-US" altLang="zh-CN" sz="1800" dirty="0">
                <a:latin typeface="黑体" panose="02010609060101010101" pitchFamily="2" charset="-122"/>
                <a:ea typeface="黑体" panose="02010609060101010101" pitchFamily="2" charset="-122"/>
              </a:rPr>
              <a:t>agent)</a:t>
            </a:r>
            <a:endParaRPr lang="en-US" altLang="zh-CN" sz="1800" dirty="0">
              <a:latin typeface="黑体" panose="02010609060101010101" pitchFamily="2" charset="-122"/>
              <a:ea typeface="黑体" panose="02010609060101010101" pitchFamily="2" charset="-122"/>
            </a:endParaRPr>
          </a:p>
          <a:p>
            <a:pPr lvl="1">
              <a:lnSpc>
                <a:spcPct val="90000"/>
              </a:lnSpc>
            </a:pPr>
            <a:r>
              <a:rPr lang="zh-CN" altLang="en-US" sz="1800" dirty="0">
                <a:latin typeface="黑体" panose="02010609060101010101" pitchFamily="2" charset="-122"/>
                <a:ea typeface="黑体" panose="02010609060101010101" pitchFamily="2" charset="-122"/>
              </a:rPr>
              <a:t>攻击控制进程</a:t>
            </a:r>
            <a:r>
              <a:rPr lang="en-US" altLang="zh-CN" sz="1800" dirty="0">
                <a:latin typeface="黑体" panose="02010609060101010101" pitchFamily="2" charset="-122"/>
                <a:ea typeface="黑体" panose="02010609060101010101" pitchFamily="2" charset="-122"/>
              </a:rPr>
              <a:t>(MASTER,</a:t>
            </a:r>
            <a:r>
              <a:rPr lang="zh-CN" altLang="en-US" sz="1800" dirty="0">
                <a:latin typeface="黑体" panose="02010609060101010101" pitchFamily="2" charset="-122"/>
                <a:ea typeface="黑体" panose="02010609060101010101" pitchFamily="2" charset="-122"/>
              </a:rPr>
              <a:t>主控制</a:t>
            </a:r>
            <a:r>
              <a:rPr lang="en-US" altLang="zh-CN" sz="1800" dirty="0">
                <a:latin typeface="黑体" panose="02010609060101010101" pitchFamily="2" charset="-122"/>
                <a:ea typeface="黑体" panose="02010609060101010101" pitchFamily="2" charset="-122"/>
              </a:rPr>
              <a:t>) </a:t>
            </a:r>
            <a:endParaRPr lang="en-US" altLang="zh-CN" sz="1800" dirty="0">
              <a:latin typeface="黑体" panose="02010609060101010101" pitchFamily="2" charset="-122"/>
              <a:ea typeface="黑体" panose="02010609060101010101" pitchFamily="2" charset="-122"/>
            </a:endParaRPr>
          </a:p>
          <a:p>
            <a:pPr lvl="1">
              <a:lnSpc>
                <a:spcPct val="90000"/>
              </a:lnSpc>
            </a:pPr>
            <a:r>
              <a:rPr lang="zh-CN" altLang="en-US" sz="1800" dirty="0">
                <a:latin typeface="黑体" panose="02010609060101010101" pitchFamily="2" charset="-122"/>
                <a:ea typeface="黑体" panose="02010609060101010101" pitchFamily="2" charset="-122"/>
              </a:rPr>
              <a:t>客户端</a:t>
            </a:r>
            <a:r>
              <a:rPr lang="en-US" altLang="zh-CN" sz="1800" dirty="0">
                <a:latin typeface="黑体" panose="02010609060101010101" pitchFamily="2" charset="-122"/>
                <a:ea typeface="黑体" panose="02010609060101010101" pitchFamily="2" charset="-122"/>
              </a:rPr>
              <a:t>(NETCAT</a:t>
            </a:r>
            <a:r>
              <a:rPr lang="zh-CN" altLang="en-US" sz="1800" dirty="0">
                <a:latin typeface="黑体" panose="02010609060101010101" pitchFamily="2" charset="-122"/>
                <a:ea typeface="黑体" panose="02010609060101010101" pitchFamily="2" charset="-122"/>
              </a:rPr>
              <a:t>，标准 </a:t>
            </a:r>
            <a:r>
              <a:rPr lang="en-US" altLang="zh-CN" sz="1800" dirty="0">
                <a:latin typeface="黑体" panose="02010609060101010101" pitchFamily="2" charset="-122"/>
                <a:ea typeface="黑体" panose="02010609060101010101" pitchFamily="2" charset="-122"/>
              </a:rPr>
              <a:t>TELNET </a:t>
            </a:r>
            <a:r>
              <a:rPr lang="zh-CN" altLang="en-US" sz="1800" dirty="0">
                <a:latin typeface="黑体" panose="02010609060101010101" pitchFamily="2" charset="-122"/>
                <a:ea typeface="黑体" panose="02010609060101010101" pitchFamily="2" charset="-122"/>
              </a:rPr>
              <a:t>程序等，攻击者</a:t>
            </a:r>
            <a:r>
              <a:rPr lang="en-US" altLang="zh-CN" sz="1800" dirty="0">
                <a:latin typeface="黑体" panose="02010609060101010101" pitchFamily="2" charset="-122"/>
                <a:ea typeface="黑体" panose="02010609060101010101" pitchFamily="2" charset="-122"/>
              </a:rPr>
              <a:t>)</a:t>
            </a:r>
            <a:r>
              <a:rPr lang="zh-CN" altLang="en-US" sz="1800" dirty="0">
                <a:latin typeface="黑体" panose="02010609060101010101" pitchFamily="2" charset="-122"/>
                <a:ea typeface="黑体" panose="02010609060101010101" pitchFamily="2" charset="-122"/>
              </a:rPr>
              <a:t>。 </a:t>
            </a:r>
            <a:endParaRPr lang="zh-CN" altLang="en-US" sz="1800" dirty="0">
              <a:latin typeface="黑体" panose="02010609060101010101" pitchFamily="2" charset="-122"/>
              <a:ea typeface="黑体" panose="02010609060101010101" pitchFamily="2" charset="-122"/>
            </a:endParaRPr>
          </a:p>
          <a:p>
            <a:pPr>
              <a:lnSpc>
                <a:spcPct val="90000"/>
              </a:lnSpc>
            </a:pPr>
            <a:r>
              <a:rPr lang="zh-CN" altLang="en-US" sz="2400" dirty="0">
                <a:latin typeface="黑体" panose="02010609060101010101" pitchFamily="2" charset="-122"/>
                <a:ea typeface="黑体" panose="02010609060101010101" pitchFamily="2" charset="-122"/>
              </a:rPr>
              <a:t>攻击守护进程 </a:t>
            </a:r>
            <a:r>
              <a:rPr lang="en-US" altLang="zh-CN" sz="2400" dirty="0">
                <a:latin typeface="黑体" panose="02010609060101010101" pitchFamily="2" charset="-122"/>
                <a:ea typeface="黑体" panose="02010609060101010101" pitchFamily="2" charset="-122"/>
              </a:rPr>
              <a:t>NS </a:t>
            </a:r>
            <a:r>
              <a:rPr lang="zh-CN" altLang="en-US" sz="2400" dirty="0">
                <a:latin typeface="黑体" panose="02010609060101010101" pitchFamily="2" charset="-122"/>
                <a:ea typeface="黑体" panose="02010609060101010101" pitchFamily="2" charset="-122"/>
              </a:rPr>
              <a:t>是真正实施攻击的程序， 它一般和攻击控制进程</a:t>
            </a:r>
            <a:r>
              <a:rPr lang="en-US" altLang="zh-CN" sz="2400" dirty="0">
                <a:latin typeface="黑体" panose="02010609060101010101" pitchFamily="2" charset="-122"/>
                <a:ea typeface="黑体" panose="02010609060101010101" pitchFamily="2" charset="-122"/>
              </a:rPr>
              <a:t>(MASTER)</a:t>
            </a:r>
            <a:r>
              <a:rPr lang="zh-CN" altLang="en-US" sz="2400" dirty="0">
                <a:latin typeface="黑体" panose="02010609060101010101" pitchFamily="2" charset="-122"/>
                <a:ea typeface="黑体" panose="02010609060101010101" pitchFamily="2" charset="-122"/>
              </a:rPr>
              <a:t>所在主机分离，在</a:t>
            </a:r>
            <a:r>
              <a:rPr lang="en-US" altLang="zh-CN" sz="2400" dirty="0">
                <a:latin typeface="黑体" panose="02010609060101010101" pitchFamily="2" charset="-122"/>
                <a:ea typeface="黑体" panose="02010609060101010101" pitchFamily="2" charset="-122"/>
              </a:rPr>
              <a:t>NS</a:t>
            </a:r>
            <a:r>
              <a:rPr lang="zh-CN" altLang="en-US" sz="2400" dirty="0">
                <a:latin typeface="黑体" panose="02010609060101010101" pitchFamily="2" charset="-122"/>
                <a:ea typeface="黑体" panose="02010609060101010101" pitchFamily="2" charset="-122"/>
              </a:rPr>
              <a:t>程序编译的时候，需要加入可控制其执行的攻击控制进程 </a:t>
            </a:r>
            <a:r>
              <a:rPr lang="en-US" altLang="zh-CN" sz="2400" dirty="0">
                <a:latin typeface="黑体" panose="02010609060101010101" pitchFamily="2" charset="-122"/>
                <a:ea typeface="黑体" panose="02010609060101010101" pitchFamily="2" charset="-122"/>
              </a:rPr>
              <a:t>MASTER </a:t>
            </a:r>
            <a:r>
              <a:rPr lang="zh-CN" altLang="en-US" sz="2400" dirty="0">
                <a:latin typeface="黑体" panose="02010609060101010101" pitchFamily="2" charset="-122"/>
                <a:ea typeface="黑体" panose="02010609060101010101" pitchFamily="2" charset="-122"/>
              </a:rPr>
              <a:t>所在主机 </a:t>
            </a:r>
            <a:r>
              <a:rPr lang="en-US" altLang="zh-CN" sz="2400" dirty="0">
                <a:latin typeface="黑体" panose="02010609060101010101" pitchFamily="2" charset="-122"/>
                <a:ea typeface="黑体" panose="02010609060101010101" pitchFamily="2" charset="-122"/>
              </a:rPr>
              <a:t>IP</a:t>
            </a:r>
            <a:endParaRPr lang="en-US" altLang="zh-CN" sz="2400" dirty="0">
              <a:latin typeface="黑体" panose="02010609060101010101" pitchFamily="2" charset="-122"/>
              <a:ea typeface="黑体" panose="02010609060101010101" pitchFamily="2" charset="-122"/>
            </a:endParaRPr>
          </a:p>
          <a:p>
            <a:pPr>
              <a:lnSpc>
                <a:spcPct val="90000"/>
              </a:lnSpc>
            </a:pPr>
            <a:r>
              <a:rPr lang="zh-CN" altLang="en-US" sz="2400" dirty="0">
                <a:latin typeface="黑体" panose="02010609060101010101" pitchFamily="2" charset="-122"/>
                <a:ea typeface="黑体" panose="02010609060101010101" pitchFamily="2" charset="-122"/>
              </a:rPr>
              <a:t>黑客通过主机系统漏洞破解（如</a:t>
            </a:r>
            <a:r>
              <a:rPr lang="en-US" altLang="zh-CN" sz="2400" dirty="0" err="1">
                <a:latin typeface="黑体" panose="02010609060101010101" pitchFamily="2" charset="-122"/>
                <a:ea typeface="黑体" panose="02010609060101010101" pitchFamily="2" charset="-122"/>
              </a:rPr>
              <a:t>rpc.cmsd</a:t>
            </a:r>
            <a:r>
              <a:rPr lang="zh-CN" altLang="en-US" sz="2400" dirty="0">
                <a:latin typeface="黑体" panose="02010609060101010101" pitchFamily="2" charset="-122"/>
                <a:ea typeface="黑体" panose="02010609060101010101" pitchFamily="2" charset="-122"/>
              </a:rPr>
              <a:t>，</a:t>
            </a:r>
            <a:r>
              <a:rPr lang="en-US" altLang="zh-CN" sz="2400" dirty="0" err="1">
                <a:latin typeface="黑体" panose="02010609060101010101" pitchFamily="2" charset="-122"/>
                <a:ea typeface="黑体" panose="02010609060101010101" pitchFamily="2" charset="-122"/>
              </a:rPr>
              <a:t>rpc.ttdbserver</a:t>
            </a:r>
            <a:r>
              <a:rPr lang="zh-CN" altLang="en-US" sz="2400" dirty="0">
                <a:latin typeface="黑体" panose="02010609060101010101" pitchFamily="2" charset="-122"/>
                <a:ea typeface="黑体" panose="02010609060101010101" pitchFamily="2" charset="-122"/>
              </a:rPr>
              <a:t>，</a:t>
            </a:r>
            <a:r>
              <a:rPr lang="en-US" altLang="zh-CN" sz="2400" dirty="0" err="1">
                <a:latin typeface="黑体" panose="02010609060101010101" pitchFamily="2" charset="-122"/>
                <a:ea typeface="黑体" panose="02010609060101010101" pitchFamily="2" charset="-122"/>
              </a:rPr>
              <a:t>rpc.statd</a:t>
            </a:r>
            <a:r>
              <a:rPr lang="zh-CN" altLang="en-US" sz="2400" dirty="0">
                <a:latin typeface="黑体" panose="02010609060101010101" pitchFamily="2" charset="-122"/>
                <a:ea typeface="黑体" panose="02010609060101010101" pitchFamily="2" charset="-122"/>
              </a:rPr>
              <a:t>）将大量 </a:t>
            </a:r>
            <a:r>
              <a:rPr lang="en-US" altLang="zh-CN" sz="2400" dirty="0">
                <a:latin typeface="黑体" panose="02010609060101010101" pitchFamily="2" charset="-122"/>
                <a:ea typeface="黑体" panose="02010609060101010101" pitchFamily="2" charset="-122"/>
              </a:rPr>
              <a:t>NS </a:t>
            </a:r>
            <a:r>
              <a:rPr lang="zh-CN" altLang="en-US" sz="2400" dirty="0">
                <a:latin typeface="黑体" panose="02010609060101010101" pitchFamily="2" charset="-122"/>
                <a:ea typeface="黑体" panose="02010609060101010101" pitchFamily="2" charset="-122"/>
              </a:rPr>
              <a:t>植入因特网中有漏洞主机内。</a:t>
            </a:r>
            <a:r>
              <a:rPr lang="en-US" altLang="zh-CN" sz="2400" dirty="0">
                <a:latin typeface="黑体" panose="02010609060101010101" pitchFamily="2" charset="-122"/>
                <a:ea typeface="黑体" panose="02010609060101010101" pitchFamily="2" charset="-122"/>
              </a:rPr>
              <a:t>ns </a:t>
            </a:r>
            <a:r>
              <a:rPr lang="zh-CN" altLang="en-US" sz="2400" dirty="0">
                <a:latin typeface="黑体" panose="02010609060101010101" pitchFamily="2" charset="-122"/>
                <a:ea typeface="黑体" panose="02010609060101010101" pitchFamily="2" charset="-122"/>
              </a:rPr>
              <a:t>运行时，首先向攻击控制进程</a:t>
            </a:r>
            <a:r>
              <a:rPr lang="en-US" altLang="zh-CN" sz="2400" dirty="0">
                <a:latin typeface="黑体" panose="02010609060101010101" pitchFamily="2" charset="-122"/>
                <a:ea typeface="黑体" panose="02010609060101010101" pitchFamily="2" charset="-122"/>
              </a:rPr>
              <a:t>(MASTER)</a:t>
            </a:r>
            <a:r>
              <a:rPr lang="zh-CN" altLang="en-US" sz="2400" dirty="0">
                <a:latin typeface="黑体" panose="02010609060101010101" pitchFamily="2" charset="-122"/>
                <a:ea typeface="黑体" panose="02010609060101010101" pitchFamily="2" charset="-122"/>
              </a:rPr>
              <a:t>所在主机的 </a:t>
            </a:r>
            <a:r>
              <a:rPr lang="en-US" altLang="zh-CN" sz="2400" dirty="0">
                <a:latin typeface="黑体" panose="02010609060101010101" pitchFamily="2" charset="-122"/>
                <a:ea typeface="黑体" panose="02010609060101010101" pitchFamily="2" charset="-122"/>
              </a:rPr>
              <a:t>31335</a:t>
            </a:r>
            <a:r>
              <a:rPr lang="zh-CN" altLang="en-US" sz="2400" dirty="0">
                <a:latin typeface="黑体" panose="02010609060101010101" pitchFamily="2" charset="-122"/>
                <a:ea typeface="黑体" panose="02010609060101010101" pitchFamily="2" charset="-122"/>
              </a:rPr>
              <a:t>端口发送内容为 </a:t>
            </a:r>
            <a:r>
              <a:rPr lang="en-US" altLang="zh-CN" sz="2400" dirty="0">
                <a:latin typeface="黑体" panose="02010609060101010101" pitchFamily="2" charset="-122"/>
                <a:ea typeface="黑体" panose="02010609060101010101" pitchFamily="2" charset="-122"/>
              </a:rPr>
              <a:t>HELLO </a:t>
            </a:r>
            <a:r>
              <a:rPr lang="zh-CN" altLang="en-US" sz="2400" dirty="0">
                <a:latin typeface="黑体" panose="02010609060101010101" pitchFamily="2" charset="-122"/>
                <a:ea typeface="黑体" panose="02010609060101010101" pitchFamily="2" charset="-122"/>
              </a:rPr>
              <a:t>的 </a:t>
            </a:r>
            <a:r>
              <a:rPr lang="en-US" altLang="zh-CN" sz="2400" dirty="0">
                <a:latin typeface="黑体" panose="02010609060101010101" pitchFamily="2" charset="-122"/>
                <a:ea typeface="黑体" panose="02010609060101010101" pitchFamily="2" charset="-122"/>
              </a:rPr>
              <a:t>UDP </a:t>
            </a:r>
            <a:r>
              <a:rPr lang="zh-CN" altLang="en-US" sz="2400" dirty="0">
                <a:latin typeface="黑体" panose="02010609060101010101" pitchFamily="2" charset="-122"/>
                <a:ea typeface="黑体" panose="02010609060101010101" pitchFamily="2" charset="-122"/>
              </a:rPr>
              <a:t>包，标示它自身的存在，随后处于对端口 </a:t>
            </a:r>
            <a:r>
              <a:rPr lang="en-US" altLang="zh-CN" sz="2400" dirty="0">
                <a:latin typeface="黑体" panose="02010609060101010101" pitchFamily="2" charset="-122"/>
                <a:ea typeface="黑体" panose="02010609060101010101" pitchFamily="2" charset="-122"/>
              </a:rPr>
              <a:t>27444 </a:t>
            </a:r>
            <a:r>
              <a:rPr lang="zh-CN" altLang="en-US" sz="2400" dirty="0">
                <a:latin typeface="黑体" panose="02010609060101010101" pitchFamily="2" charset="-122"/>
                <a:ea typeface="黑体" panose="02010609060101010101" pitchFamily="2" charset="-122"/>
              </a:rPr>
              <a:t>的侦听状态，等待 </a:t>
            </a:r>
            <a:r>
              <a:rPr lang="en-US" altLang="zh-CN" sz="2400" dirty="0">
                <a:latin typeface="黑体" panose="02010609060101010101" pitchFamily="2" charset="-122"/>
                <a:ea typeface="黑体" panose="02010609060101010101" pitchFamily="2" charset="-122"/>
              </a:rPr>
              <a:t>master </a:t>
            </a:r>
            <a:r>
              <a:rPr lang="zh-CN" altLang="en-US" sz="2400" dirty="0">
                <a:latin typeface="黑体" panose="02010609060101010101" pitchFamily="2" charset="-122"/>
                <a:ea typeface="黑体" panose="02010609060101010101" pitchFamily="2" charset="-122"/>
              </a:rPr>
              <a:t>攻击指令的到来。</a:t>
            </a:r>
            <a:endParaRPr lang="zh-CN" altLang="en-US" sz="2400" dirty="0">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457200" y="274638"/>
            <a:ext cx="8229600" cy="725487"/>
          </a:xfrm>
        </p:spPr>
        <p:txBody>
          <a:bodyPr/>
          <a:lstStyle/>
          <a:p>
            <a:r>
              <a:rPr lang="en-US" altLang="zh-CN">
                <a:latin typeface="黑体" panose="02010609060101010101" pitchFamily="2" charset="-122"/>
                <a:ea typeface="黑体" panose="02010609060101010101" pitchFamily="2" charset="-122"/>
              </a:rPr>
              <a:t>DDoS</a:t>
            </a:r>
            <a:r>
              <a:rPr lang="zh-CN" altLang="en-US">
                <a:latin typeface="黑体" panose="02010609060101010101" pitchFamily="2" charset="-122"/>
                <a:ea typeface="黑体" panose="02010609060101010101" pitchFamily="2" charset="-122"/>
              </a:rPr>
              <a:t>攻击实例：</a:t>
            </a:r>
            <a:r>
              <a:rPr lang="en-US" altLang="zh-CN">
                <a:latin typeface="黑体" panose="02010609060101010101" pitchFamily="2" charset="-122"/>
                <a:ea typeface="黑体" panose="02010609060101010101" pitchFamily="2" charset="-122"/>
              </a:rPr>
              <a:t>Trinoo</a:t>
            </a:r>
            <a:endParaRPr lang="en-US" altLang="zh-CN">
              <a:latin typeface="黑体" panose="02010609060101010101" pitchFamily="2" charset="-122"/>
              <a:ea typeface="黑体" panose="02010609060101010101" pitchFamily="2" charset="-122"/>
            </a:endParaRPr>
          </a:p>
        </p:txBody>
      </p:sp>
      <p:sp>
        <p:nvSpPr>
          <p:cNvPr id="138243" name="Rectangle 3"/>
          <p:cNvSpPr>
            <a:spLocks noGrp="1" noChangeArrowheads="1"/>
          </p:cNvSpPr>
          <p:nvPr>
            <p:ph idx="1"/>
          </p:nvPr>
        </p:nvSpPr>
        <p:spPr>
          <a:xfrm>
            <a:off x="468313" y="1628775"/>
            <a:ext cx="8496300" cy="4824413"/>
          </a:xfrm>
        </p:spPr>
        <p:txBody>
          <a:bodyPr/>
          <a:lstStyle/>
          <a:p>
            <a:pPr>
              <a:lnSpc>
                <a:spcPct val="80000"/>
              </a:lnSpc>
            </a:pPr>
            <a:r>
              <a:rPr lang="zh-CN" altLang="en-US" sz="2400" dirty="0">
                <a:latin typeface="黑体" panose="02010609060101010101" pitchFamily="2" charset="-122"/>
                <a:ea typeface="黑体" panose="02010609060101010101" pitchFamily="2" charset="-122"/>
              </a:rPr>
              <a:t>攻击控制进程</a:t>
            </a:r>
            <a:r>
              <a:rPr lang="en-US" altLang="zh-CN" sz="2400" dirty="0">
                <a:latin typeface="黑体" panose="02010609060101010101" pitchFamily="2" charset="-122"/>
                <a:ea typeface="黑体" panose="02010609060101010101" pitchFamily="2" charset="-122"/>
              </a:rPr>
              <a:t>(MASTER)</a:t>
            </a:r>
            <a:r>
              <a:rPr lang="zh-CN" altLang="en-US" sz="2400" dirty="0">
                <a:latin typeface="黑体" panose="02010609060101010101" pitchFamily="2" charset="-122"/>
                <a:ea typeface="黑体" panose="02010609060101010101" pitchFamily="2" charset="-122"/>
              </a:rPr>
              <a:t>在收到攻击守护进程的 </a:t>
            </a:r>
            <a:r>
              <a:rPr lang="en-US" altLang="zh-CN" sz="2400" dirty="0">
                <a:latin typeface="黑体" panose="02010609060101010101" pitchFamily="2" charset="-122"/>
                <a:ea typeface="黑体" panose="02010609060101010101" pitchFamily="2" charset="-122"/>
              </a:rPr>
              <a:t>HELLO </a:t>
            </a:r>
            <a:r>
              <a:rPr lang="zh-CN" altLang="en-US" sz="2400" dirty="0">
                <a:latin typeface="黑体" panose="02010609060101010101" pitchFamily="2" charset="-122"/>
                <a:ea typeface="黑体" panose="02010609060101010101" pitchFamily="2" charset="-122"/>
              </a:rPr>
              <a:t>包后，会生成一个加密的可利用主机表文件， </a:t>
            </a:r>
            <a:r>
              <a:rPr lang="en-US" altLang="zh-CN" sz="2400" dirty="0">
                <a:latin typeface="黑体" panose="02010609060101010101" pitchFamily="2" charset="-122"/>
                <a:ea typeface="黑体" panose="02010609060101010101" pitchFamily="2" charset="-122"/>
              </a:rPr>
              <a:t>MASTER </a:t>
            </a:r>
            <a:r>
              <a:rPr lang="zh-CN" altLang="en-US" sz="2400" dirty="0">
                <a:latin typeface="黑体" panose="02010609060101010101" pitchFamily="2" charset="-122"/>
                <a:ea typeface="黑体" panose="02010609060101010101" pitchFamily="2" charset="-122"/>
              </a:rPr>
              <a:t>启动后，侦听端口</a:t>
            </a:r>
            <a:r>
              <a:rPr lang="en-US" altLang="zh-CN" sz="2400" dirty="0">
                <a:latin typeface="黑体" panose="02010609060101010101" pitchFamily="2" charset="-122"/>
                <a:ea typeface="黑体" panose="02010609060101010101" pitchFamily="2" charset="-122"/>
              </a:rPr>
              <a:t>31335</a:t>
            </a:r>
            <a:r>
              <a:rPr lang="zh-CN" altLang="en-US" sz="2400" dirty="0">
                <a:latin typeface="黑体" panose="02010609060101010101" pitchFamily="2" charset="-122"/>
                <a:ea typeface="黑体" panose="02010609060101010101" pitchFamily="2" charset="-122"/>
              </a:rPr>
              <a:t>，等待攻击守护进程的 </a:t>
            </a:r>
            <a:r>
              <a:rPr lang="en-US" altLang="zh-CN" sz="2400" dirty="0">
                <a:latin typeface="黑体" panose="02010609060101010101" pitchFamily="2" charset="-122"/>
                <a:ea typeface="黑体" panose="02010609060101010101" pitchFamily="2" charset="-122"/>
              </a:rPr>
              <a:t>HELLO </a:t>
            </a:r>
            <a:r>
              <a:rPr lang="zh-CN" altLang="en-US" sz="2400" dirty="0">
                <a:latin typeface="黑体" panose="02010609060101010101" pitchFamily="2" charset="-122"/>
                <a:ea typeface="黑体" panose="02010609060101010101" pitchFamily="2" charset="-122"/>
              </a:rPr>
              <a:t>包，另一方面侦听端口 </a:t>
            </a:r>
            <a:r>
              <a:rPr lang="en-US" altLang="zh-CN" sz="2400" dirty="0">
                <a:latin typeface="黑体" panose="02010609060101010101" pitchFamily="2" charset="-122"/>
                <a:ea typeface="黑体" panose="02010609060101010101" pitchFamily="2" charset="-122"/>
              </a:rPr>
              <a:t>27665</a:t>
            </a:r>
            <a:r>
              <a:rPr lang="zh-CN" altLang="en-US" sz="2400" dirty="0">
                <a:latin typeface="黑体" panose="02010609060101010101" pitchFamily="2" charset="-122"/>
                <a:ea typeface="黑体" panose="02010609060101010101" pitchFamily="2" charset="-122"/>
              </a:rPr>
              <a:t>，等待客户端对其的连接。</a:t>
            </a:r>
            <a:endParaRPr lang="zh-CN" altLang="en-US" sz="2400" dirty="0">
              <a:latin typeface="黑体" panose="02010609060101010101" pitchFamily="2" charset="-122"/>
              <a:ea typeface="黑体" panose="02010609060101010101" pitchFamily="2" charset="-122"/>
            </a:endParaRPr>
          </a:p>
          <a:p>
            <a:pPr>
              <a:lnSpc>
                <a:spcPct val="80000"/>
              </a:lnSpc>
            </a:pPr>
            <a:r>
              <a:rPr lang="zh-CN" altLang="en-US" sz="2400" dirty="0">
                <a:latin typeface="黑体" panose="02010609060101010101" pitchFamily="2" charset="-122"/>
                <a:ea typeface="黑体" panose="02010609060101010101" pitchFamily="2" charset="-122"/>
              </a:rPr>
              <a:t>当客户端连接成功并发出指令时， </a:t>
            </a:r>
            <a:r>
              <a:rPr lang="en-US" altLang="zh-CN" sz="2400" dirty="0">
                <a:latin typeface="黑体" panose="02010609060101010101" pitchFamily="2" charset="-122"/>
                <a:ea typeface="黑体" panose="02010609060101010101" pitchFamily="2" charset="-122"/>
              </a:rPr>
              <a:t>MASTER </a:t>
            </a:r>
            <a:r>
              <a:rPr lang="zh-CN" altLang="en-US" sz="2400" dirty="0">
                <a:latin typeface="黑体" panose="02010609060101010101" pitchFamily="2" charset="-122"/>
                <a:ea typeface="黑体" panose="02010609060101010101" pitchFamily="2" charset="-122"/>
              </a:rPr>
              <a:t>所在主机将向攻击守护进程 </a:t>
            </a:r>
            <a:r>
              <a:rPr lang="en-US" altLang="zh-CN" sz="2400" dirty="0">
                <a:latin typeface="黑体" panose="02010609060101010101" pitchFamily="2" charset="-122"/>
                <a:ea typeface="黑体" panose="02010609060101010101" pitchFamily="2" charset="-122"/>
              </a:rPr>
              <a:t>ns </a:t>
            </a:r>
            <a:r>
              <a:rPr lang="zh-CN" altLang="en-US" sz="2400" dirty="0">
                <a:latin typeface="黑体" panose="02010609060101010101" pitchFamily="2" charset="-122"/>
                <a:ea typeface="黑体" panose="02010609060101010101" pitchFamily="2" charset="-122"/>
              </a:rPr>
              <a:t>所在主机的 </a:t>
            </a:r>
            <a:r>
              <a:rPr lang="en-US" altLang="zh-CN" sz="2400" dirty="0">
                <a:latin typeface="黑体" panose="02010609060101010101" pitchFamily="2" charset="-122"/>
                <a:ea typeface="黑体" panose="02010609060101010101" pitchFamily="2" charset="-122"/>
              </a:rPr>
              <a:t>27444 </a:t>
            </a:r>
            <a:r>
              <a:rPr lang="zh-CN" altLang="en-US" sz="2400" dirty="0">
                <a:latin typeface="黑体" panose="02010609060101010101" pitchFamily="2" charset="-122"/>
                <a:ea typeface="黑体" panose="02010609060101010101" pitchFamily="2" charset="-122"/>
              </a:rPr>
              <a:t>端口传递指令。 </a:t>
            </a:r>
            <a:endParaRPr lang="zh-CN" altLang="en-US" sz="2400" dirty="0">
              <a:latin typeface="黑体" panose="02010609060101010101" pitchFamily="2" charset="-122"/>
              <a:ea typeface="黑体" panose="02010609060101010101" pitchFamily="2" charset="-122"/>
            </a:endParaRPr>
          </a:p>
          <a:p>
            <a:pPr>
              <a:lnSpc>
                <a:spcPct val="80000"/>
              </a:lnSpc>
            </a:pPr>
            <a:r>
              <a:rPr lang="zh-CN" altLang="en-US" sz="2400" dirty="0">
                <a:latin typeface="黑体" panose="02010609060101010101" pitchFamily="2" charset="-122"/>
                <a:ea typeface="黑体" panose="02010609060101010101" pitchFamily="2" charset="-122"/>
              </a:rPr>
              <a:t>客户端不是 </a:t>
            </a:r>
            <a:r>
              <a:rPr lang="en-US" altLang="zh-CN" sz="2400" dirty="0" err="1">
                <a:latin typeface="黑体" panose="02010609060101010101" pitchFamily="2" charset="-122"/>
                <a:ea typeface="黑体" panose="02010609060101010101" pitchFamily="2" charset="-122"/>
              </a:rPr>
              <a:t>trinoo</a:t>
            </a:r>
            <a:r>
              <a:rPr lang="en-US" altLang="zh-CN" sz="2400" dirty="0">
                <a:latin typeface="黑体" panose="02010609060101010101" pitchFamily="2" charset="-122"/>
                <a:ea typeface="黑体" panose="02010609060101010101" pitchFamily="2" charset="-122"/>
              </a:rPr>
              <a:t> </a:t>
            </a:r>
            <a:r>
              <a:rPr lang="zh-CN" altLang="en-US" sz="2400" dirty="0">
                <a:latin typeface="黑体" panose="02010609060101010101" pitchFamily="2" charset="-122"/>
                <a:ea typeface="黑体" panose="02010609060101010101" pitchFamily="2" charset="-122"/>
              </a:rPr>
              <a:t>自带的一部分，如</a:t>
            </a:r>
            <a:r>
              <a:rPr lang="en-US" altLang="zh-CN" sz="2400" dirty="0">
                <a:latin typeface="黑体" panose="02010609060101010101" pitchFamily="2" charset="-122"/>
                <a:ea typeface="黑体" panose="02010609060101010101" pitchFamily="2" charset="-122"/>
              </a:rPr>
              <a:t>TELNET</a:t>
            </a:r>
            <a:r>
              <a:rPr lang="zh-CN" altLang="en-US" sz="2400" dirty="0">
                <a:latin typeface="黑体" panose="02010609060101010101" pitchFamily="2" charset="-122"/>
                <a:ea typeface="黑体" panose="02010609060101010101" pitchFamily="2" charset="-122"/>
              </a:rPr>
              <a:t>，</a:t>
            </a:r>
            <a:r>
              <a:rPr lang="en-US" altLang="zh-CN" sz="2400" dirty="0">
                <a:latin typeface="黑体" panose="02010609060101010101" pitchFamily="2" charset="-122"/>
                <a:ea typeface="黑体" panose="02010609060101010101" pitchFamily="2" charset="-122"/>
              </a:rPr>
              <a:t>NETCAT </a:t>
            </a:r>
            <a:r>
              <a:rPr lang="zh-CN" altLang="en-US" sz="2400" dirty="0">
                <a:latin typeface="黑体" panose="02010609060101010101" pitchFamily="2" charset="-122"/>
                <a:ea typeface="黑体" panose="02010609060101010101" pitchFamily="2" charset="-122"/>
              </a:rPr>
              <a:t>等，连接 </a:t>
            </a:r>
            <a:r>
              <a:rPr lang="en-US" altLang="zh-CN" sz="2400" dirty="0">
                <a:latin typeface="黑体" panose="02010609060101010101" pitchFamily="2" charset="-122"/>
                <a:ea typeface="黑体" panose="02010609060101010101" pitchFamily="2" charset="-122"/>
              </a:rPr>
              <a:t>MASTER </a:t>
            </a:r>
            <a:r>
              <a:rPr lang="zh-CN" altLang="en-US" sz="2400" dirty="0">
                <a:latin typeface="黑体" panose="02010609060101010101" pitchFamily="2" charset="-122"/>
                <a:ea typeface="黑体" panose="02010609060101010101" pitchFamily="2" charset="-122"/>
              </a:rPr>
              <a:t>所在主机的 </a:t>
            </a:r>
            <a:r>
              <a:rPr lang="en-US" altLang="zh-CN" sz="2400" dirty="0">
                <a:latin typeface="黑体" panose="02010609060101010101" pitchFamily="2" charset="-122"/>
                <a:ea typeface="黑体" panose="02010609060101010101" pitchFamily="2" charset="-122"/>
              </a:rPr>
              <a:t>27665 </a:t>
            </a:r>
            <a:r>
              <a:rPr lang="zh-CN" altLang="en-US" sz="2400" dirty="0">
                <a:latin typeface="黑体" panose="02010609060101010101" pitchFamily="2" charset="-122"/>
                <a:ea typeface="黑体" panose="02010609060101010101" pitchFamily="2" charset="-122"/>
              </a:rPr>
              <a:t>端口， 输入默认密码</a:t>
            </a:r>
            <a:r>
              <a:rPr lang="en-US" altLang="zh-CN" sz="2400" dirty="0" err="1">
                <a:latin typeface="黑体" panose="02010609060101010101" pitchFamily="2" charset="-122"/>
                <a:ea typeface="黑体" panose="02010609060101010101" pitchFamily="2" charset="-122"/>
              </a:rPr>
              <a:t>betaalmostdone</a:t>
            </a:r>
            <a:r>
              <a:rPr lang="en-US" altLang="zh-CN" sz="2400" dirty="0">
                <a:latin typeface="黑体" panose="02010609060101010101" pitchFamily="2" charset="-122"/>
                <a:ea typeface="黑体" panose="02010609060101010101" pitchFamily="2" charset="-122"/>
              </a:rPr>
              <a:t> </a:t>
            </a:r>
            <a:r>
              <a:rPr lang="zh-CN" altLang="en-US" sz="2400" dirty="0">
                <a:latin typeface="黑体" panose="02010609060101010101" pitchFamily="2" charset="-122"/>
                <a:ea typeface="黑体" panose="02010609060101010101" pitchFamily="2" charset="-122"/>
              </a:rPr>
              <a:t>后，即完成了连接工作，进入攻击控制可操作的提示状态。 </a:t>
            </a:r>
            <a:endParaRPr lang="zh-CN" altLang="en-US" sz="2400" dirty="0">
              <a:latin typeface="黑体" panose="02010609060101010101" pitchFamily="2" charset="-122"/>
              <a:ea typeface="黑体" panose="02010609060101010101" pitchFamily="2" charset="-122"/>
            </a:endParaRPr>
          </a:p>
          <a:p>
            <a:pPr>
              <a:lnSpc>
                <a:spcPct val="80000"/>
              </a:lnSpc>
            </a:pPr>
            <a:r>
              <a:rPr lang="zh-CN" altLang="en-US" sz="2400" dirty="0">
                <a:latin typeface="黑体" panose="02010609060101010101" pitchFamily="2" charset="-122"/>
                <a:ea typeface="黑体" panose="02010609060101010101" pitchFamily="2" charset="-122"/>
              </a:rPr>
              <a:t>目前版本的 </a:t>
            </a:r>
            <a:r>
              <a:rPr lang="en-US" altLang="zh-CN" sz="2400" dirty="0" err="1">
                <a:latin typeface="黑体" panose="02010609060101010101" pitchFamily="2" charset="-122"/>
                <a:ea typeface="黑体" panose="02010609060101010101" pitchFamily="2" charset="-122"/>
              </a:rPr>
              <a:t>trinoo</a:t>
            </a:r>
            <a:r>
              <a:rPr lang="en-US" altLang="zh-CN" sz="2400" dirty="0">
                <a:latin typeface="黑体" panose="02010609060101010101" pitchFamily="2" charset="-122"/>
                <a:ea typeface="黑体" panose="02010609060101010101" pitchFamily="2" charset="-122"/>
              </a:rPr>
              <a:t> </a:t>
            </a:r>
            <a:r>
              <a:rPr lang="zh-CN" altLang="en-US" sz="2400" dirty="0">
                <a:latin typeface="黑体" panose="02010609060101010101" pitchFamily="2" charset="-122"/>
                <a:ea typeface="黑体" panose="02010609060101010101" pitchFamily="2" charset="-122"/>
              </a:rPr>
              <a:t>有六个可用命令</a:t>
            </a:r>
            <a:r>
              <a:rPr lang="en-US" altLang="zh-CN" sz="2400" dirty="0">
                <a:latin typeface="黑体" panose="02010609060101010101" pitchFamily="2" charset="-122"/>
                <a:ea typeface="黑体" panose="02010609060101010101" pitchFamily="2" charset="-122"/>
              </a:rPr>
              <a:t>:</a:t>
            </a:r>
            <a:endParaRPr lang="en-US" altLang="zh-CN" sz="2400" dirty="0">
              <a:latin typeface="黑体" panose="02010609060101010101" pitchFamily="2" charset="-122"/>
              <a:ea typeface="黑体" panose="02010609060101010101" pitchFamily="2" charset="-122"/>
            </a:endParaRPr>
          </a:p>
          <a:p>
            <a:pPr lvl="1">
              <a:lnSpc>
                <a:spcPct val="80000"/>
              </a:lnSpc>
            </a:pPr>
            <a:r>
              <a:rPr lang="zh-CN" altLang="en-US" sz="2000" dirty="0">
                <a:latin typeface="黑体" panose="02010609060101010101" pitchFamily="2" charset="-122"/>
                <a:ea typeface="黑体" panose="02010609060101010101" pitchFamily="2" charset="-122"/>
              </a:rPr>
              <a:t>设定攻击时长</a:t>
            </a:r>
            <a:endParaRPr lang="zh-CN" altLang="en-US" sz="2000" dirty="0">
              <a:latin typeface="黑体" panose="02010609060101010101" pitchFamily="2" charset="-122"/>
              <a:ea typeface="黑体" panose="02010609060101010101" pitchFamily="2" charset="-122"/>
            </a:endParaRPr>
          </a:p>
          <a:p>
            <a:pPr lvl="1">
              <a:lnSpc>
                <a:spcPct val="80000"/>
              </a:lnSpc>
            </a:pPr>
            <a:r>
              <a:rPr lang="zh-CN" altLang="en-US" sz="2000" dirty="0">
                <a:latin typeface="黑体" panose="02010609060101010101" pitchFamily="2" charset="-122"/>
                <a:ea typeface="黑体" panose="02010609060101010101" pitchFamily="2" charset="-122"/>
              </a:rPr>
              <a:t>对目标主机（可以为多个）实施攻击</a:t>
            </a:r>
            <a:endParaRPr lang="en-US" altLang="zh-CN" sz="2000" dirty="0">
              <a:latin typeface="黑体" panose="02010609060101010101" pitchFamily="2" charset="-122"/>
              <a:ea typeface="黑体" panose="02010609060101010101" pitchFamily="2" charset="-122"/>
            </a:endParaRPr>
          </a:p>
          <a:p>
            <a:pPr lvl="1">
              <a:lnSpc>
                <a:spcPct val="80000"/>
              </a:lnSpc>
            </a:pPr>
            <a:r>
              <a:rPr lang="zh-CN" altLang="en-US" sz="2000" dirty="0">
                <a:latin typeface="黑体" panose="02010609060101010101" pitchFamily="2" charset="-122"/>
                <a:ea typeface="黑体" panose="02010609060101010101" pitchFamily="2" charset="-122"/>
              </a:rPr>
              <a:t>停止正在实施的攻击</a:t>
            </a:r>
            <a:endParaRPr lang="en-US" altLang="zh-CN" sz="2000" dirty="0">
              <a:latin typeface="黑体" panose="02010609060101010101" pitchFamily="2" charset="-122"/>
              <a:ea typeface="黑体" panose="02010609060101010101" pitchFamily="2" charset="-122"/>
            </a:endParaRPr>
          </a:p>
          <a:p>
            <a:pPr lvl="1">
              <a:lnSpc>
                <a:spcPct val="80000"/>
              </a:lnSpc>
            </a:pPr>
            <a:r>
              <a:rPr lang="zh-CN" altLang="en-US" sz="2000" dirty="0">
                <a:latin typeface="黑体" panose="02010609060101010101" pitchFamily="2" charset="-122"/>
                <a:ea typeface="黑体" panose="02010609060101010101" pitchFamily="2" charset="-122"/>
              </a:rPr>
              <a:t>请求攻击守护进程</a:t>
            </a:r>
            <a:r>
              <a:rPr lang="en-US" altLang="zh-CN" sz="2000" dirty="0">
                <a:latin typeface="黑体" panose="02010609060101010101" pitchFamily="2" charset="-122"/>
                <a:ea typeface="黑体" panose="02010609060101010101" pitchFamily="2" charset="-122"/>
              </a:rPr>
              <a:t>NS </a:t>
            </a:r>
            <a:r>
              <a:rPr lang="zh-CN" altLang="en-US" sz="2000" dirty="0">
                <a:latin typeface="黑体" panose="02010609060101010101" pitchFamily="2" charset="-122"/>
                <a:ea typeface="黑体" panose="02010609060101010101" pitchFamily="2" charset="-122"/>
              </a:rPr>
              <a:t>回应，监测 </a:t>
            </a:r>
            <a:r>
              <a:rPr lang="en-US" altLang="zh-CN" sz="2000" dirty="0">
                <a:latin typeface="黑体" panose="02010609060101010101" pitchFamily="2" charset="-122"/>
                <a:ea typeface="黑体" panose="02010609060101010101" pitchFamily="2" charset="-122"/>
              </a:rPr>
              <a:t>ns </a:t>
            </a:r>
            <a:r>
              <a:rPr lang="zh-CN" altLang="en-US" sz="2000" dirty="0">
                <a:latin typeface="黑体" panose="02010609060101010101" pitchFamily="2" charset="-122"/>
                <a:ea typeface="黑体" panose="02010609060101010101" pitchFamily="2" charset="-122"/>
              </a:rPr>
              <a:t>是否工作。</a:t>
            </a:r>
            <a:endParaRPr lang="zh-CN" altLang="en-US" sz="2000" dirty="0">
              <a:latin typeface="黑体" panose="02010609060101010101" pitchFamily="2" charset="-122"/>
              <a:ea typeface="黑体" panose="02010609060101010101" pitchFamily="2" charset="-122"/>
            </a:endParaRPr>
          </a:p>
          <a:p>
            <a:pPr lvl="1">
              <a:lnSpc>
                <a:spcPct val="80000"/>
              </a:lnSpc>
            </a:pPr>
            <a:r>
              <a:rPr lang="zh-CN" altLang="en-US" sz="2000" dirty="0">
                <a:latin typeface="黑体" panose="02010609060101010101" pitchFamily="2" charset="-122"/>
                <a:ea typeface="黑体" panose="02010609060101010101" pitchFamily="2" charset="-122"/>
              </a:rPr>
              <a:t>设置攻击包的大小</a:t>
            </a:r>
            <a:endParaRPr lang="zh-CN" altLang="en-US" sz="2000" dirty="0">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457200" y="274638"/>
            <a:ext cx="8229600" cy="725487"/>
          </a:xfrm>
        </p:spPr>
        <p:txBody>
          <a:bodyPr/>
          <a:lstStyle/>
          <a:p>
            <a:r>
              <a:rPr lang="en-US" altLang="zh-CN">
                <a:latin typeface="黑体" panose="02010609060101010101" pitchFamily="2" charset="-122"/>
                <a:ea typeface="黑体" panose="02010609060101010101" pitchFamily="2" charset="-122"/>
              </a:rPr>
              <a:t>DDoS</a:t>
            </a:r>
            <a:r>
              <a:rPr lang="zh-CN" altLang="en-US">
                <a:latin typeface="黑体" panose="02010609060101010101" pitchFamily="2" charset="-122"/>
                <a:ea typeface="黑体" panose="02010609060101010101" pitchFamily="2" charset="-122"/>
              </a:rPr>
              <a:t>攻击实例：</a:t>
            </a:r>
            <a:r>
              <a:rPr lang="en-US" altLang="zh-CN">
                <a:latin typeface="黑体" panose="02010609060101010101" pitchFamily="2" charset="-122"/>
                <a:ea typeface="黑体" panose="02010609060101010101" pitchFamily="2" charset="-122"/>
              </a:rPr>
              <a:t>TFN</a:t>
            </a:r>
            <a:endParaRPr lang="en-US" altLang="zh-CN">
              <a:latin typeface="黑体" panose="02010609060101010101" pitchFamily="2" charset="-122"/>
              <a:ea typeface="黑体" panose="02010609060101010101" pitchFamily="2" charset="-122"/>
            </a:endParaRPr>
          </a:p>
        </p:txBody>
      </p:sp>
      <p:sp>
        <p:nvSpPr>
          <p:cNvPr id="139267" name="Rectangle 3"/>
          <p:cNvSpPr>
            <a:spLocks noGrp="1" noChangeArrowheads="1"/>
          </p:cNvSpPr>
          <p:nvPr>
            <p:ph idx="1"/>
          </p:nvPr>
        </p:nvSpPr>
        <p:spPr>
          <a:xfrm>
            <a:off x="457200" y="1285875"/>
            <a:ext cx="8229600" cy="5214938"/>
          </a:xfrm>
        </p:spPr>
        <p:txBody>
          <a:bodyPr/>
          <a:lstStyle/>
          <a:p>
            <a:pPr>
              <a:lnSpc>
                <a:spcPct val="80000"/>
              </a:lnSpc>
            </a:pPr>
            <a:r>
              <a:rPr lang="en-US" altLang="zh-CN" sz="2200" dirty="0">
                <a:latin typeface="黑体" panose="02010609060101010101" pitchFamily="2" charset="-122"/>
                <a:ea typeface="黑体" panose="02010609060101010101" pitchFamily="2" charset="-122"/>
              </a:rPr>
              <a:t>TFN </a:t>
            </a:r>
            <a:r>
              <a:rPr lang="zh-CN" altLang="en-US" sz="2200" dirty="0">
                <a:latin typeface="黑体" panose="02010609060101010101" pitchFamily="2" charset="-122"/>
                <a:ea typeface="黑体" panose="02010609060101010101" pitchFamily="2" charset="-122"/>
              </a:rPr>
              <a:t>是德国著名黑客 </a:t>
            </a:r>
            <a:r>
              <a:rPr lang="en-US" altLang="zh-CN" sz="2200" dirty="0" err="1">
                <a:latin typeface="黑体" panose="02010609060101010101" pitchFamily="2" charset="-122"/>
                <a:ea typeface="黑体" panose="02010609060101010101" pitchFamily="2" charset="-122"/>
              </a:rPr>
              <a:t>Mixter</a:t>
            </a:r>
            <a:r>
              <a:rPr lang="en-US" altLang="zh-CN" sz="2200" dirty="0">
                <a:latin typeface="黑体" panose="02010609060101010101" pitchFamily="2" charset="-122"/>
                <a:ea typeface="黑体" panose="02010609060101010101" pitchFamily="2" charset="-122"/>
              </a:rPr>
              <a:t> </a:t>
            </a:r>
            <a:r>
              <a:rPr lang="zh-CN" altLang="en-US" sz="2200" dirty="0">
                <a:latin typeface="黑体" panose="02010609060101010101" pitchFamily="2" charset="-122"/>
                <a:ea typeface="黑体" panose="02010609060101010101" pitchFamily="2" charset="-122"/>
              </a:rPr>
              <a:t>编写的分布式拒绝服务攻击工具</a:t>
            </a:r>
            <a:r>
              <a:rPr lang="en-US" altLang="zh-CN" sz="2200" dirty="0">
                <a:latin typeface="黑体" panose="02010609060101010101" pitchFamily="2" charset="-122"/>
                <a:ea typeface="黑体" panose="02010609060101010101" pitchFamily="2" charset="-122"/>
              </a:rPr>
              <a:t>——Tribe Flood Network</a:t>
            </a:r>
            <a:r>
              <a:rPr lang="zh-CN" altLang="en-US" sz="2200" dirty="0">
                <a:latin typeface="黑体" panose="02010609060101010101" pitchFamily="2" charset="-122"/>
                <a:ea typeface="黑体" panose="02010609060101010101" pitchFamily="2" charset="-122"/>
              </a:rPr>
              <a:t>（</a:t>
            </a:r>
            <a:r>
              <a:rPr lang="en-US" altLang="zh-CN" sz="2200" dirty="0">
                <a:latin typeface="黑体" panose="02010609060101010101" pitchFamily="2" charset="-122"/>
                <a:ea typeface="黑体" panose="02010609060101010101" pitchFamily="2" charset="-122"/>
              </a:rPr>
              <a:t>TFN</a:t>
            </a:r>
            <a:r>
              <a:rPr lang="zh-CN" altLang="en-US" sz="2200" dirty="0">
                <a:latin typeface="黑体" panose="02010609060101010101" pitchFamily="2" charset="-122"/>
                <a:ea typeface="黑体" panose="02010609060101010101" pitchFamily="2" charset="-122"/>
              </a:rPr>
              <a:t>） 。</a:t>
            </a:r>
            <a:r>
              <a:rPr lang="en-US" altLang="zh-CN" sz="2200" dirty="0">
                <a:latin typeface="黑体" panose="02010609060101010101" pitchFamily="2" charset="-122"/>
                <a:ea typeface="黑体" panose="02010609060101010101" pitchFamily="2" charset="-122"/>
              </a:rPr>
              <a:t>TFN </a:t>
            </a:r>
            <a:r>
              <a:rPr lang="zh-CN" altLang="en-US" sz="2200" dirty="0">
                <a:latin typeface="黑体" panose="02010609060101010101" pitchFamily="2" charset="-122"/>
                <a:ea typeface="黑体" panose="02010609060101010101" pitchFamily="2" charset="-122"/>
              </a:rPr>
              <a:t>由主控端程序和代理端程序两部分组成，它主要采取的攻击方法为：</a:t>
            </a:r>
            <a:r>
              <a:rPr lang="en-US" altLang="zh-CN" sz="2200" dirty="0">
                <a:latin typeface="黑体" panose="02010609060101010101" pitchFamily="2" charset="-122"/>
                <a:ea typeface="黑体" panose="02010609060101010101" pitchFamily="2" charset="-122"/>
              </a:rPr>
              <a:t>SYN </a:t>
            </a:r>
            <a:r>
              <a:rPr lang="zh-CN" altLang="en-US" sz="2200" dirty="0">
                <a:latin typeface="黑体" panose="02010609060101010101" pitchFamily="2" charset="-122"/>
                <a:ea typeface="黑体" panose="02010609060101010101" pitchFamily="2" charset="-122"/>
              </a:rPr>
              <a:t>淹没、</a:t>
            </a:r>
            <a:r>
              <a:rPr lang="en-US" altLang="zh-CN" sz="2200" dirty="0">
                <a:latin typeface="黑体" panose="02010609060101010101" pitchFamily="2" charset="-122"/>
                <a:ea typeface="黑体" panose="02010609060101010101" pitchFamily="2" charset="-122"/>
              </a:rPr>
              <a:t>Ping</a:t>
            </a:r>
            <a:r>
              <a:rPr lang="zh-CN" altLang="en-US" sz="2200" dirty="0">
                <a:latin typeface="黑体" panose="02010609060101010101" pitchFamily="2" charset="-122"/>
                <a:ea typeface="黑体" panose="02010609060101010101" pitchFamily="2" charset="-122"/>
              </a:rPr>
              <a:t>淹没、</a:t>
            </a:r>
            <a:r>
              <a:rPr lang="en-US" altLang="zh-CN" sz="2200" dirty="0">
                <a:latin typeface="黑体" panose="02010609060101010101" pitchFamily="2" charset="-122"/>
                <a:ea typeface="黑体" panose="02010609060101010101" pitchFamily="2" charset="-122"/>
              </a:rPr>
              <a:t>UDP</a:t>
            </a:r>
            <a:r>
              <a:rPr lang="zh-CN" altLang="en-US" sz="2200" dirty="0">
                <a:latin typeface="黑体" panose="02010609060101010101" pitchFamily="2" charset="-122"/>
                <a:ea typeface="黑体" panose="02010609060101010101" pitchFamily="2" charset="-122"/>
              </a:rPr>
              <a:t>炸弹和 </a:t>
            </a:r>
            <a:r>
              <a:rPr lang="en-US" altLang="zh-CN" sz="2200" dirty="0">
                <a:latin typeface="黑体" panose="02010609060101010101" pitchFamily="2" charset="-122"/>
                <a:ea typeface="黑体" panose="02010609060101010101" pitchFamily="2" charset="-122"/>
              </a:rPr>
              <a:t>SMURF</a:t>
            </a:r>
            <a:r>
              <a:rPr lang="zh-CN" altLang="en-US" sz="2200" dirty="0">
                <a:latin typeface="黑体" panose="02010609060101010101" pitchFamily="2" charset="-122"/>
                <a:ea typeface="黑体" panose="02010609060101010101" pitchFamily="2" charset="-122"/>
              </a:rPr>
              <a:t>，</a:t>
            </a:r>
            <a:r>
              <a:rPr lang="zh-CN" altLang="en-US" sz="2200" dirty="0">
                <a:solidFill>
                  <a:srgbClr val="FF0000"/>
                </a:solidFill>
                <a:latin typeface="黑体" panose="02010609060101010101" pitchFamily="2" charset="-122"/>
                <a:ea typeface="黑体" panose="02010609060101010101" pitchFamily="2" charset="-122"/>
              </a:rPr>
              <a:t>具有伪造数据包的能力</a:t>
            </a:r>
            <a:r>
              <a:rPr lang="zh-CN" altLang="en-US" sz="2200" dirty="0">
                <a:latin typeface="黑体" panose="02010609060101010101" pitchFamily="2" charset="-122"/>
                <a:ea typeface="黑体" panose="02010609060101010101" pitchFamily="2" charset="-122"/>
              </a:rPr>
              <a:t>。 </a:t>
            </a:r>
            <a:endParaRPr lang="zh-CN" altLang="en-US" sz="2200" dirty="0">
              <a:latin typeface="黑体" panose="02010609060101010101" pitchFamily="2" charset="-122"/>
              <a:ea typeface="黑体" panose="02010609060101010101" pitchFamily="2" charset="-122"/>
            </a:endParaRPr>
          </a:p>
          <a:p>
            <a:pPr>
              <a:lnSpc>
                <a:spcPct val="80000"/>
              </a:lnSpc>
            </a:pPr>
            <a:r>
              <a:rPr lang="en-US" altLang="zh-CN" sz="2200" dirty="0">
                <a:latin typeface="黑体" panose="02010609060101010101" pitchFamily="2" charset="-122"/>
                <a:ea typeface="黑体" panose="02010609060101010101" pitchFamily="2" charset="-122"/>
              </a:rPr>
              <a:t>TFN </a:t>
            </a:r>
            <a:r>
              <a:rPr lang="zh-CN" altLang="en-US" sz="2200" dirty="0">
                <a:latin typeface="黑体" panose="02010609060101010101" pitchFamily="2" charset="-122"/>
                <a:ea typeface="黑体" panose="02010609060101010101" pitchFamily="2" charset="-122"/>
              </a:rPr>
              <a:t>由客户端程序和守护程序组成</a:t>
            </a:r>
            <a:r>
              <a:rPr lang="en-US" altLang="zh-CN" sz="2200" dirty="0">
                <a:solidFill>
                  <a:srgbClr val="FF0000"/>
                </a:solidFill>
                <a:latin typeface="黑体" panose="02010609060101010101" pitchFamily="2" charset="-122"/>
                <a:ea typeface="黑体" panose="02010609060101010101" pitchFamily="2" charset="-122"/>
              </a:rPr>
              <a:t>(</a:t>
            </a:r>
            <a:r>
              <a:rPr lang="zh-CN" altLang="en-US" sz="2200" dirty="0">
                <a:solidFill>
                  <a:srgbClr val="FF0000"/>
                </a:solidFill>
                <a:latin typeface="黑体" panose="02010609060101010101" pitchFamily="2" charset="-122"/>
                <a:ea typeface="黑体" panose="02010609060101010101" pitchFamily="2" charset="-122"/>
              </a:rPr>
              <a:t>没有</a:t>
            </a:r>
            <a:r>
              <a:rPr lang="en-US" altLang="zh-CN" sz="2200" dirty="0">
                <a:solidFill>
                  <a:srgbClr val="FF0000"/>
                </a:solidFill>
                <a:latin typeface="黑体" panose="02010609060101010101" pitchFamily="2" charset="-122"/>
                <a:ea typeface="黑体" panose="02010609060101010101" pitchFamily="2" charset="-122"/>
              </a:rPr>
              <a:t>Master)</a:t>
            </a:r>
            <a:r>
              <a:rPr lang="zh-CN" altLang="en-US" sz="2200" dirty="0">
                <a:latin typeface="黑体" panose="02010609060101010101" pitchFamily="2" charset="-122"/>
                <a:ea typeface="黑体" panose="02010609060101010101" pitchFamily="2" charset="-122"/>
              </a:rPr>
              <a:t>。通过提供绑定到</a:t>
            </a:r>
            <a:r>
              <a:rPr lang="en-US" altLang="zh-CN" sz="2200" dirty="0">
                <a:latin typeface="黑体" panose="02010609060101010101" pitchFamily="2" charset="-122"/>
                <a:ea typeface="黑体" panose="02010609060101010101" pitchFamily="2" charset="-122"/>
              </a:rPr>
              <a:t>TCP </a:t>
            </a:r>
            <a:r>
              <a:rPr lang="zh-CN" altLang="en-US" sz="2200" dirty="0">
                <a:latin typeface="黑体" panose="02010609060101010101" pitchFamily="2" charset="-122"/>
                <a:ea typeface="黑体" panose="02010609060101010101" pitchFamily="2" charset="-122"/>
              </a:rPr>
              <a:t>端口的</a:t>
            </a:r>
            <a:r>
              <a:rPr lang="en-US" altLang="zh-CN" sz="2200" dirty="0">
                <a:latin typeface="黑体" panose="02010609060101010101" pitchFamily="2" charset="-122"/>
                <a:ea typeface="黑体" panose="02010609060101010101" pitchFamily="2" charset="-122"/>
              </a:rPr>
              <a:t>root  shell </a:t>
            </a:r>
            <a:r>
              <a:rPr lang="zh-CN" altLang="en-US" sz="2200" dirty="0">
                <a:latin typeface="黑体" panose="02010609060101010101" pitchFamily="2" charset="-122"/>
                <a:ea typeface="黑体" panose="02010609060101010101" pitchFamily="2" charset="-122"/>
              </a:rPr>
              <a:t>控制，实施 </a:t>
            </a:r>
            <a:r>
              <a:rPr lang="en-US" altLang="zh-CN" sz="2200" dirty="0">
                <a:latin typeface="黑体" panose="02010609060101010101" pitchFamily="2" charset="-122"/>
                <a:ea typeface="黑体" panose="02010609060101010101" pitchFamily="2" charset="-122"/>
              </a:rPr>
              <a:t>ICMP  flood</a:t>
            </a:r>
            <a:r>
              <a:rPr lang="zh-CN" altLang="en-US" sz="2200" dirty="0">
                <a:latin typeface="黑体" panose="02010609060101010101" pitchFamily="2" charset="-122"/>
                <a:ea typeface="黑体" panose="02010609060101010101" pitchFamily="2" charset="-122"/>
              </a:rPr>
              <a:t>、</a:t>
            </a:r>
            <a:r>
              <a:rPr lang="en-US" altLang="zh-CN" sz="2200" dirty="0">
                <a:latin typeface="黑体" panose="02010609060101010101" pitchFamily="2" charset="-122"/>
                <a:ea typeface="黑体" panose="02010609060101010101" pitchFamily="2" charset="-122"/>
              </a:rPr>
              <a:t>SYN  flood</a:t>
            </a:r>
            <a:r>
              <a:rPr lang="zh-CN" altLang="en-US" sz="2200" dirty="0">
                <a:latin typeface="黑体" panose="02010609060101010101" pitchFamily="2" charset="-122"/>
                <a:ea typeface="黑体" panose="02010609060101010101" pitchFamily="2" charset="-122"/>
              </a:rPr>
              <a:t>、</a:t>
            </a:r>
            <a:r>
              <a:rPr lang="en-US" altLang="zh-CN" sz="2200" dirty="0">
                <a:latin typeface="黑体" panose="02010609060101010101" pitchFamily="2" charset="-122"/>
                <a:ea typeface="黑体" panose="02010609060101010101" pitchFamily="2" charset="-122"/>
              </a:rPr>
              <a:t>UDP  flood</a:t>
            </a:r>
            <a:r>
              <a:rPr lang="zh-CN" altLang="en-US" sz="2200" dirty="0">
                <a:latin typeface="黑体" panose="02010609060101010101" pitchFamily="2" charset="-122"/>
                <a:ea typeface="黑体" panose="02010609060101010101" pitchFamily="2" charset="-122"/>
              </a:rPr>
              <a:t>和</a:t>
            </a:r>
            <a:r>
              <a:rPr lang="en-US" altLang="zh-CN" sz="2200" dirty="0">
                <a:latin typeface="黑体" panose="02010609060101010101" pitchFamily="2" charset="-122"/>
                <a:ea typeface="黑体" panose="02010609060101010101" pitchFamily="2" charset="-122"/>
              </a:rPr>
              <a:t>Smurf</a:t>
            </a:r>
            <a:r>
              <a:rPr lang="zh-CN" altLang="en-US" sz="2200" dirty="0">
                <a:latin typeface="黑体" panose="02010609060101010101" pitchFamily="2" charset="-122"/>
                <a:ea typeface="黑体" panose="02010609060101010101" pitchFamily="2" charset="-122"/>
              </a:rPr>
              <a:t>等多种拒绝服务的分布式网络攻击。 </a:t>
            </a:r>
            <a:endParaRPr lang="zh-CN" altLang="en-US" sz="2200" dirty="0">
              <a:latin typeface="黑体" panose="02010609060101010101" pitchFamily="2" charset="-122"/>
              <a:ea typeface="黑体" panose="02010609060101010101" pitchFamily="2" charset="-122"/>
            </a:endParaRPr>
          </a:p>
          <a:p>
            <a:pPr>
              <a:lnSpc>
                <a:spcPct val="80000"/>
              </a:lnSpc>
            </a:pPr>
            <a:r>
              <a:rPr lang="en-US" altLang="zh-CN" sz="2200" dirty="0">
                <a:latin typeface="黑体" panose="02010609060101010101" pitchFamily="2" charset="-122"/>
                <a:ea typeface="黑体" panose="02010609060101010101" pitchFamily="2" charset="-122"/>
              </a:rPr>
              <a:t>TFN </a:t>
            </a:r>
            <a:r>
              <a:rPr lang="zh-CN" altLang="en-US" sz="2200" dirty="0">
                <a:latin typeface="黑体" panose="02010609060101010101" pitchFamily="2" charset="-122"/>
                <a:ea typeface="黑体" panose="02010609060101010101" pitchFamily="2" charset="-122"/>
              </a:rPr>
              <a:t>网络的远程控制通过 </a:t>
            </a:r>
            <a:r>
              <a:rPr lang="en-US" altLang="zh-CN" sz="2200" dirty="0">
                <a:latin typeface="黑体" panose="02010609060101010101" pitchFamily="2" charset="-122"/>
                <a:ea typeface="黑体" panose="02010609060101010101" pitchFamily="2" charset="-122"/>
              </a:rPr>
              <a:t>TFN </a:t>
            </a:r>
            <a:r>
              <a:rPr lang="zh-CN" altLang="en-US" sz="2200" dirty="0">
                <a:latin typeface="黑体" panose="02010609060101010101" pitchFamily="2" charset="-122"/>
                <a:ea typeface="黑体" panose="02010609060101010101" pitchFamily="2" charset="-122"/>
              </a:rPr>
              <a:t>客户端程序命令行的执行来实现。</a:t>
            </a:r>
            <a:endParaRPr lang="zh-CN" altLang="en-US" sz="2200" dirty="0">
              <a:latin typeface="黑体" panose="02010609060101010101" pitchFamily="2" charset="-122"/>
              <a:ea typeface="黑体" panose="02010609060101010101" pitchFamily="2" charset="-122"/>
            </a:endParaRPr>
          </a:p>
          <a:p>
            <a:pPr>
              <a:lnSpc>
                <a:spcPct val="80000"/>
              </a:lnSpc>
            </a:pPr>
            <a:r>
              <a:rPr lang="en-US" altLang="zh-CN" sz="2200" dirty="0">
                <a:latin typeface="黑体" panose="02010609060101010101" pitchFamily="2" charset="-122"/>
                <a:ea typeface="黑体" panose="02010609060101010101" pitchFamily="2" charset="-122"/>
              </a:rPr>
              <a:t>TFN </a:t>
            </a:r>
            <a:r>
              <a:rPr lang="zh-CN" altLang="en-US" sz="2200" dirty="0">
                <a:latin typeface="黑体" panose="02010609060101010101" pitchFamily="2" charset="-122"/>
                <a:ea typeface="黑体" panose="02010609060101010101" pitchFamily="2" charset="-122"/>
              </a:rPr>
              <a:t>客户端程序的运行无需口令，但需要有 </a:t>
            </a:r>
            <a:r>
              <a:rPr lang="en-US" altLang="zh-CN" sz="2200" dirty="0">
                <a:latin typeface="黑体" panose="02010609060101010101" pitchFamily="2" charset="-122"/>
                <a:ea typeface="黑体" panose="02010609060101010101" pitchFamily="2" charset="-122"/>
              </a:rPr>
              <a:t>TFN</a:t>
            </a:r>
            <a:r>
              <a:rPr lang="zh-CN" altLang="en-US" sz="2200" dirty="0">
                <a:latin typeface="黑体" panose="02010609060101010101" pitchFamily="2" charset="-122"/>
                <a:ea typeface="黑体" panose="02010609060101010101" pitchFamily="2" charset="-122"/>
              </a:rPr>
              <a:t>守护程序端的 </a:t>
            </a:r>
            <a:r>
              <a:rPr lang="en-US" altLang="zh-CN" sz="2200" dirty="0">
                <a:latin typeface="黑体" panose="02010609060101010101" pitchFamily="2" charset="-122"/>
                <a:ea typeface="黑体" panose="02010609060101010101" pitchFamily="2" charset="-122"/>
              </a:rPr>
              <a:t>IP </a:t>
            </a:r>
            <a:r>
              <a:rPr lang="zh-CN" altLang="en-US" sz="2200" dirty="0">
                <a:latin typeface="黑体" panose="02010609060101010101" pitchFamily="2" charset="-122"/>
                <a:ea typeface="黑体" panose="02010609060101010101" pitchFamily="2" charset="-122"/>
              </a:rPr>
              <a:t>列表文件</a:t>
            </a:r>
            <a:r>
              <a:rPr lang="en-US" altLang="zh-CN" sz="2200" dirty="0">
                <a:latin typeface="黑体" panose="02010609060101010101" pitchFamily="2" charset="-122"/>
                <a:ea typeface="黑体" panose="02010609060101010101" pitchFamily="2" charset="-122"/>
              </a:rPr>
              <a:t>"</a:t>
            </a:r>
            <a:r>
              <a:rPr lang="en-US" altLang="zh-CN" sz="2200" dirty="0" err="1">
                <a:latin typeface="黑体" panose="02010609060101010101" pitchFamily="2" charset="-122"/>
                <a:ea typeface="黑体" panose="02010609060101010101" pitchFamily="2" charset="-122"/>
              </a:rPr>
              <a:t>iplist</a:t>
            </a:r>
            <a:r>
              <a:rPr lang="en-US" altLang="zh-CN" sz="2200" dirty="0">
                <a:latin typeface="黑体" panose="02010609060101010101" pitchFamily="2" charset="-122"/>
                <a:ea typeface="黑体" panose="02010609060101010101" pitchFamily="2" charset="-122"/>
              </a:rPr>
              <a:t>"</a:t>
            </a:r>
            <a:r>
              <a:rPr lang="zh-CN" altLang="en-US" sz="2200" dirty="0">
                <a:latin typeface="黑体" panose="02010609060101010101" pitchFamily="2" charset="-122"/>
                <a:ea typeface="黑体" panose="02010609060101010101" pitchFamily="2" charset="-122"/>
              </a:rPr>
              <a:t>。 从 </a:t>
            </a:r>
            <a:r>
              <a:rPr lang="en-US" altLang="zh-CN" sz="2200" dirty="0">
                <a:latin typeface="黑体" panose="02010609060101010101" pitchFamily="2" charset="-122"/>
                <a:ea typeface="黑体" panose="02010609060101010101" pitchFamily="2" charset="-122"/>
              </a:rPr>
              <a:t>TFN </a:t>
            </a:r>
            <a:r>
              <a:rPr lang="zh-CN" altLang="en-US" sz="2200" dirty="0">
                <a:latin typeface="黑体" panose="02010609060101010101" pitchFamily="2" charset="-122"/>
                <a:ea typeface="黑体" panose="02010609060101010101" pitchFamily="2" charset="-122"/>
              </a:rPr>
              <a:t>客户端到 </a:t>
            </a:r>
            <a:r>
              <a:rPr lang="en-US" altLang="zh-CN" sz="2200" dirty="0">
                <a:latin typeface="黑体" panose="02010609060101010101" pitchFamily="2" charset="-122"/>
                <a:ea typeface="黑体" panose="02010609060101010101" pitchFamily="2" charset="-122"/>
              </a:rPr>
              <a:t>TFN</a:t>
            </a:r>
            <a:r>
              <a:rPr lang="zh-CN" altLang="en-US" sz="2200" dirty="0">
                <a:latin typeface="黑体" panose="02010609060101010101" pitchFamily="2" charset="-122"/>
                <a:ea typeface="黑体" panose="02010609060101010101" pitchFamily="2" charset="-122"/>
              </a:rPr>
              <a:t>守护程序端的通讯通过 </a:t>
            </a:r>
            <a:r>
              <a:rPr lang="en-US" altLang="zh-CN" sz="2200" dirty="0">
                <a:latin typeface="黑体" panose="02010609060101010101" pitchFamily="2" charset="-122"/>
                <a:ea typeface="黑体" panose="02010609060101010101" pitchFamily="2" charset="-122"/>
              </a:rPr>
              <a:t>ICMP_ECHO REPLY </a:t>
            </a:r>
            <a:r>
              <a:rPr lang="zh-CN" altLang="en-US" sz="2200" dirty="0">
                <a:latin typeface="黑体" panose="02010609060101010101" pitchFamily="2" charset="-122"/>
                <a:ea typeface="黑体" panose="02010609060101010101" pitchFamily="2" charset="-122"/>
              </a:rPr>
              <a:t>数据包完成， 这样在 </a:t>
            </a:r>
            <a:r>
              <a:rPr lang="en-US" altLang="zh-CN" sz="2200" dirty="0">
                <a:latin typeface="黑体" panose="02010609060101010101" pitchFamily="2" charset="-122"/>
                <a:ea typeface="黑体" panose="02010609060101010101" pitchFamily="2" charset="-122"/>
              </a:rPr>
              <a:t>TFN </a:t>
            </a:r>
            <a:r>
              <a:rPr lang="zh-CN" altLang="en-US" sz="2200" dirty="0">
                <a:latin typeface="黑体" panose="02010609060101010101" pitchFamily="2" charset="-122"/>
                <a:ea typeface="黑体" panose="02010609060101010101" pitchFamily="2" charset="-122"/>
              </a:rPr>
              <a:t>客户端和 </a:t>
            </a:r>
            <a:r>
              <a:rPr lang="en-US" altLang="zh-CN" sz="2200" dirty="0">
                <a:latin typeface="黑体" panose="02010609060101010101" pitchFamily="2" charset="-122"/>
                <a:ea typeface="黑体" panose="02010609060101010101" pitchFamily="2" charset="-122"/>
              </a:rPr>
              <a:t>TFN</a:t>
            </a:r>
            <a:r>
              <a:rPr lang="zh-CN" altLang="en-US" sz="2200" dirty="0">
                <a:latin typeface="黑体" panose="02010609060101010101" pitchFamily="2" charset="-122"/>
                <a:ea typeface="黑体" panose="02010609060101010101" pitchFamily="2" charset="-122"/>
              </a:rPr>
              <a:t>守护程序端就根本</a:t>
            </a:r>
            <a:r>
              <a:rPr lang="zh-CN" altLang="en-US" sz="2200" dirty="0">
                <a:solidFill>
                  <a:srgbClr val="FF0000"/>
                </a:solidFill>
                <a:latin typeface="黑体" panose="02010609060101010101" pitchFamily="2" charset="-122"/>
                <a:ea typeface="黑体" panose="02010609060101010101" pitchFamily="2" charset="-122"/>
              </a:rPr>
              <a:t>不会有任何基于 </a:t>
            </a:r>
            <a:r>
              <a:rPr lang="en-US" altLang="zh-CN" sz="2200" dirty="0">
                <a:solidFill>
                  <a:srgbClr val="FF0000"/>
                </a:solidFill>
                <a:latin typeface="黑体" panose="02010609060101010101" pitchFamily="2" charset="-122"/>
                <a:ea typeface="黑体" panose="02010609060101010101" pitchFamily="2" charset="-122"/>
              </a:rPr>
              <a:t>TCP </a:t>
            </a:r>
            <a:r>
              <a:rPr lang="zh-CN" altLang="en-US" sz="2200" dirty="0">
                <a:solidFill>
                  <a:srgbClr val="FF0000"/>
                </a:solidFill>
                <a:latin typeface="黑体" panose="02010609060101010101" pitchFamily="2" charset="-122"/>
                <a:ea typeface="黑体" panose="02010609060101010101" pitchFamily="2" charset="-122"/>
              </a:rPr>
              <a:t>或 </a:t>
            </a:r>
            <a:r>
              <a:rPr lang="en-US" altLang="zh-CN" sz="2200" dirty="0">
                <a:solidFill>
                  <a:srgbClr val="FF0000"/>
                </a:solidFill>
                <a:latin typeface="黑体" panose="02010609060101010101" pitchFamily="2" charset="-122"/>
                <a:ea typeface="黑体" panose="02010609060101010101" pitchFamily="2" charset="-122"/>
              </a:rPr>
              <a:t>UDP </a:t>
            </a:r>
            <a:r>
              <a:rPr lang="zh-CN" altLang="en-US" sz="2200" dirty="0">
                <a:solidFill>
                  <a:srgbClr val="FF0000"/>
                </a:solidFill>
                <a:latin typeface="黑体" panose="02010609060101010101" pitchFamily="2" charset="-122"/>
                <a:ea typeface="黑体" panose="02010609060101010101" pitchFamily="2" charset="-122"/>
              </a:rPr>
              <a:t>的通讯</a:t>
            </a:r>
            <a:r>
              <a:rPr lang="zh-CN" altLang="en-US" sz="2200" dirty="0">
                <a:latin typeface="黑体" panose="02010609060101010101" pitchFamily="2" charset="-122"/>
                <a:ea typeface="黑体" panose="02010609060101010101" pitchFamily="2" charset="-122"/>
              </a:rPr>
              <a:t>。 </a:t>
            </a:r>
            <a:endParaRPr lang="zh-CN" altLang="en-US" sz="2200" dirty="0">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457200" y="274638"/>
            <a:ext cx="8229600" cy="725487"/>
          </a:xfrm>
        </p:spPr>
        <p:txBody>
          <a:bodyPr/>
          <a:lstStyle/>
          <a:p>
            <a:r>
              <a:rPr lang="en-US" altLang="zh-CN">
                <a:latin typeface="黑体" panose="02010609060101010101" pitchFamily="2" charset="-122"/>
                <a:ea typeface="黑体" panose="02010609060101010101" pitchFamily="2" charset="-122"/>
              </a:rPr>
              <a:t>DDoS</a:t>
            </a:r>
            <a:r>
              <a:rPr lang="zh-CN" altLang="en-US">
                <a:latin typeface="黑体" panose="02010609060101010101" pitchFamily="2" charset="-122"/>
                <a:ea typeface="黑体" panose="02010609060101010101" pitchFamily="2" charset="-122"/>
              </a:rPr>
              <a:t>攻击实例：</a:t>
            </a:r>
            <a:r>
              <a:rPr lang="en-US" altLang="zh-CN">
                <a:latin typeface="黑体" panose="02010609060101010101" pitchFamily="2" charset="-122"/>
                <a:ea typeface="黑体" panose="02010609060101010101" pitchFamily="2" charset="-122"/>
              </a:rPr>
              <a:t>TFN2K</a:t>
            </a:r>
            <a:endParaRPr lang="en-US" altLang="zh-CN">
              <a:latin typeface="黑体" panose="02010609060101010101" pitchFamily="2" charset="-122"/>
              <a:ea typeface="黑体" panose="02010609060101010101" pitchFamily="2" charset="-122"/>
            </a:endParaRPr>
          </a:p>
        </p:txBody>
      </p:sp>
      <p:sp>
        <p:nvSpPr>
          <p:cNvPr id="140291" name="Rectangle 3"/>
          <p:cNvSpPr>
            <a:spLocks noGrp="1" noChangeArrowheads="1"/>
          </p:cNvSpPr>
          <p:nvPr>
            <p:ph idx="1"/>
          </p:nvPr>
        </p:nvSpPr>
        <p:spPr>
          <a:xfrm>
            <a:off x="457200" y="1719263"/>
            <a:ext cx="8435975" cy="4733925"/>
          </a:xfrm>
        </p:spPr>
        <p:txBody>
          <a:bodyPr/>
          <a:lstStyle/>
          <a:p>
            <a:pPr>
              <a:lnSpc>
                <a:spcPct val="80000"/>
              </a:lnSpc>
            </a:pPr>
            <a:r>
              <a:rPr lang="en-US" altLang="zh-CN" sz="2400" dirty="0">
                <a:latin typeface="黑体" panose="02010609060101010101" pitchFamily="2" charset="-122"/>
                <a:ea typeface="黑体" panose="02010609060101010101" pitchFamily="2" charset="-122"/>
              </a:rPr>
              <a:t>TFN2K </a:t>
            </a:r>
            <a:r>
              <a:rPr lang="zh-CN" altLang="en-US" sz="2400" dirty="0">
                <a:latin typeface="黑体" panose="02010609060101010101" pitchFamily="2" charset="-122"/>
                <a:ea typeface="黑体" panose="02010609060101010101" pitchFamily="2" charset="-122"/>
              </a:rPr>
              <a:t>又新增一些特性，它的主控端和代理端的</a:t>
            </a:r>
            <a:r>
              <a:rPr lang="zh-CN" altLang="en-US" sz="2400" dirty="0">
                <a:solidFill>
                  <a:srgbClr val="FF0000"/>
                </a:solidFill>
                <a:latin typeface="黑体" panose="02010609060101010101" pitchFamily="2" charset="-122"/>
                <a:ea typeface="黑体" panose="02010609060101010101" pitchFamily="2" charset="-122"/>
              </a:rPr>
              <a:t>网络通讯</a:t>
            </a:r>
            <a:r>
              <a:rPr lang="zh-CN" altLang="en-US" sz="2400" dirty="0">
                <a:latin typeface="黑体" panose="02010609060101010101" pitchFamily="2" charset="-122"/>
                <a:ea typeface="黑体" panose="02010609060101010101" pitchFamily="2" charset="-122"/>
              </a:rPr>
              <a:t>是经过</a:t>
            </a:r>
            <a:r>
              <a:rPr lang="zh-CN" altLang="en-US" sz="2400" dirty="0">
                <a:solidFill>
                  <a:srgbClr val="FF0000"/>
                </a:solidFill>
                <a:latin typeface="黑体" panose="02010609060101010101" pitchFamily="2" charset="-122"/>
                <a:ea typeface="黑体" panose="02010609060101010101" pitchFamily="2" charset="-122"/>
              </a:rPr>
              <a:t>加密</a:t>
            </a:r>
            <a:r>
              <a:rPr lang="zh-CN" altLang="en-US" sz="2400" dirty="0">
                <a:latin typeface="黑体" panose="02010609060101010101" pitchFamily="2" charset="-122"/>
                <a:ea typeface="黑体" panose="02010609060101010101" pitchFamily="2" charset="-122"/>
              </a:rPr>
              <a:t>的，中间还可能混杂了许多</a:t>
            </a:r>
            <a:r>
              <a:rPr lang="zh-CN" altLang="en-US" sz="2400" dirty="0">
                <a:solidFill>
                  <a:srgbClr val="FF0000"/>
                </a:solidFill>
                <a:latin typeface="黑体" panose="02010609060101010101" pitchFamily="2" charset="-122"/>
                <a:ea typeface="黑体" panose="02010609060101010101" pitchFamily="2" charset="-122"/>
              </a:rPr>
              <a:t>虚假数据包</a:t>
            </a:r>
            <a:endParaRPr lang="zh-CN" altLang="en-US" sz="2400" dirty="0">
              <a:solidFill>
                <a:srgbClr val="FF0000"/>
              </a:solidFill>
              <a:latin typeface="黑体" panose="02010609060101010101" pitchFamily="2" charset="-122"/>
              <a:ea typeface="黑体" panose="02010609060101010101" pitchFamily="2" charset="-122"/>
            </a:endParaRPr>
          </a:p>
          <a:p>
            <a:pPr>
              <a:lnSpc>
                <a:spcPct val="80000"/>
              </a:lnSpc>
            </a:pPr>
            <a:r>
              <a:rPr lang="en-US" altLang="zh-CN" sz="2400" dirty="0">
                <a:latin typeface="黑体" panose="02010609060101010101" pitchFamily="2" charset="-122"/>
                <a:ea typeface="黑体" panose="02010609060101010101" pitchFamily="2" charset="-122"/>
              </a:rPr>
              <a:t>TFN2K </a:t>
            </a:r>
            <a:r>
              <a:rPr lang="zh-CN" altLang="en-US" sz="2400" dirty="0">
                <a:latin typeface="黑体" panose="02010609060101010101" pitchFamily="2" charset="-122"/>
                <a:ea typeface="黑体" panose="02010609060101010101" pitchFamily="2" charset="-122"/>
              </a:rPr>
              <a:t>通过主控端利用大量代理端主机的资源进行对一个或多个目标进行协同攻击。 </a:t>
            </a:r>
            <a:endParaRPr lang="zh-CN" altLang="en-US" sz="2400" dirty="0">
              <a:latin typeface="黑体" panose="02010609060101010101" pitchFamily="2" charset="-122"/>
              <a:ea typeface="黑体" panose="02010609060101010101" pitchFamily="2" charset="-122"/>
            </a:endParaRPr>
          </a:p>
          <a:p>
            <a:pPr>
              <a:lnSpc>
                <a:spcPct val="80000"/>
              </a:lnSpc>
            </a:pPr>
            <a:r>
              <a:rPr lang="en-US" altLang="zh-CN" sz="2400" dirty="0">
                <a:latin typeface="黑体" panose="02010609060101010101" pitchFamily="2" charset="-122"/>
                <a:ea typeface="黑体" panose="02010609060101010101" pitchFamily="2" charset="-122"/>
              </a:rPr>
              <a:t>TFN2K </a:t>
            </a:r>
            <a:r>
              <a:rPr lang="zh-CN" altLang="en-US" sz="2400" dirty="0">
                <a:latin typeface="黑体" panose="02010609060101010101" pitchFamily="2" charset="-122"/>
                <a:ea typeface="黑体" panose="02010609060101010101" pitchFamily="2" charset="-122"/>
              </a:rPr>
              <a:t>由两部分组成：在主控端主机上的客户端和在代理端主机上的守护进程。主控端和代理端的网络通讯是经过加密的，还可能混杂了许多虚假数据包。整个 </a:t>
            </a:r>
            <a:r>
              <a:rPr lang="en-US" altLang="zh-CN" sz="2400" dirty="0">
                <a:latin typeface="黑体" panose="02010609060101010101" pitchFamily="2" charset="-122"/>
                <a:ea typeface="黑体" panose="02010609060101010101" pitchFamily="2" charset="-122"/>
              </a:rPr>
              <a:t>TFN2K </a:t>
            </a:r>
            <a:r>
              <a:rPr lang="zh-CN" altLang="en-US" sz="2400" dirty="0">
                <a:latin typeface="黑体" panose="02010609060101010101" pitchFamily="2" charset="-122"/>
                <a:ea typeface="黑体" panose="02010609060101010101" pitchFamily="2" charset="-122"/>
              </a:rPr>
              <a:t>网络可能使用不同的 </a:t>
            </a:r>
            <a:r>
              <a:rPr lang="en-US" altLang="zh-CN" sz="2400" dirty="0">
                <a:latin typeface="黑体" panose="02010609060101010101" pitchFamily="2" charset="-122"/>
                <a:ea typeface="黑体" panose="02010609060101010101" pitchFamily="2" charset="-122"/>
              </a:rPr>
              <a:t>TCP</a:t>
            </a:r>
            <a:r>
              <a:rPr lang="zh-CN" altLang="en-US" sz="2400" dirty="0">
                <a:latin typeface="黑体" panose="02010609060101010101" pitchFamily="2" charset="-122"/>
                <a:ea typeface="黑体" panose="02010609060101010101" pitchFamily="2" charset="-122"/>
              </a:rPr>
              <a:t>、</a:t>
            </a:r>
            <a:r>
              <a:rPr lang="en-US" altLang="zh-CN" sz="2400" dirty="0">
                <a:latin typeface="黑体" panose="02010609060101010101" pitchFamily="2" charset="-122"/>
                <a:ea typeface="黑体" panose="02010609060101010101" pitchFamily="2" charset="-122"/>
              </a:rPr>
              <a:t>UDP </a:t>
            </a:r>
            <a:r>
              <a:rPr lang="zh-CN" altLang="en-US" sz="2400" dirty="0">
                <a:latin typeface="黑体" panose="02010609060101010101" pitchFamily="2" charset="-122"/>
                <a:ea typeface="黑体" panose="02010609060101010101" pitchFamily="2" charset="-122"/>
              </a:rPr>
              <a:t>或 </a:t>
            </a:r>
            <a:r>
              <a:rPr lang="en-US" altLang="zh-CN" sz="2400" dirty="0">
                <a:latin typeface="黑体" panose="02010609060101010101" pitchFamily="2" charset="-122"/>
                <a:ea typeface="黑体" panose="02010609060101010101" pitchFamily="2" charset="-122"/>
              </a:rPr>
              <a:t>ICMP</a:t>
            </a:r>
            <a:r>
              <a:rPr lang="zh-CN" altLang="en-US" sz="2400" dirty="0">
                <a:latin typeface="黑体" panose="02010609060101010101" pitchFamily="2" charset="-122"/>
                <a:ea typeface="黑体" panose="02010609060101010101" pitchFamily="2" charset="-122"/>
              </a:rPr>
              <a:t>包进行通讯。 而且主控端还能</a:t>
            </a:r>
            <a:r>
              <a:rPr lang="zh-CN" altLang="en-US" sz="2400" dirty="0">
                <a:solidFill>
                  <a:srgbClr val="FF0000"/>
                </a:solidFill>
                <a:latin typeface="黑体" panose="02010609060101010101" pitchFamily="2" charset="-122"/>
                <a:ea typeface="黑体" panose="02010609060101010101" pitchFamily="2" charset="-122"/>
              </a:rPr>
              <a:t>伪造其</a:t>
            </a:r>
            <a:r>
              <a:rPr lang="en-US" altLang="zh-CN" sz="2400" dirty="0">
                <a:solidFill>
                  <a:srgbClr val="FF0000"/>
                </a:solidFill>
                <a:latin typeface="黑体" panose="02010609060101010101" pitchFamily="2" charset="-122"/>
                <a:ea typeface="黑体" panose="02010609060101010101" pitchFamily="2" charset="-122"/>
              </a:rPr>
              <a:t>IP</a:t>
            </a:r>
            <a:r>
              <a:rPr lang="zh-CN" altLang="en-US" sz="2400" dirty="0">
                <a:solidFill>
                  <a:srgbClr val="FF0000"/>
                </a:solidFill>
                <a:latin typeface="黑体" panose="02010609060101010101" pitchFamily="2" charset="-122"/>
                <a:ea typeface="黑体" panose="02010609060101010101" pitchFamily="2" charset="-122"/>
              </a:rPr>
              <a:t>地址</a:t>
            </a:r>
            <a:r>
              <a:rPr lang="zh-CN" altLang="en-US" sz="2400" dirty="0">
                <a:latin typeface="黑体" panose="02010609060101010101" pitchFamily="2" charset="-122"/>
                <a:ea typeface="黑体" panose="02010609060101010101" pitchFamily="2" charset="-122"/>
              </a:rPr>
              <a:t>。</a:t>
            </a:r>
            <a:endParaRPr lang="zh-CN" altLang="en-US" sz="2400" dirty="0">
              <a:latin typeface="黑体" panose="02010609060101010101" pitchFamily="2" charset="-122"/>
              <a:ea typeface="黑体" panose="02010609060101010101" pitchFamily="2" charset="-122"/>
            </a:endParaRPr>
          </a:p>
          <a:p>
            <a:pPr>
              <a:lnSpc>
                <a:spcPct val="80000"/>
              </a:lnSpc>
            </a:pPr>
            <a:r>
              <a:rPr lang="zh-CN" altLang="en-US" sz="2400" dirty="0">
                <a:latin typeface="黑体" panose="02010609060101010101" pitchFamily="2" charset="-122"/>
                <a:ea typeface="黑体" panose="02010609060101010101" pitchFamily="2" charset="-122"/>
              </a:rPr>
              <a:t> 所有这些特性都使发展防御</a:t>
            </a:r>
            <a:r>
              <a:rPr lang="en-US" altLang="zh-CN" sz="2400" dirty="0">
                <a:latin typeface="黑体" panose="02010609060101010101" pitchFamily="2" charset="-122"/>
                <a:ea typeface="黑体" panose="02010609060101010101" pitchFamily="2" charset="-122"/>
              </a:rPr>
              <a:t>TFN2K</a:t>
            </a:r>
            <a:r>
              <a:rPr lang="zh-CN" altLang="en-US" sz="2400" dirty="0">
                <a:latin typeface="黑体" panose="02010609060101010101" pitchFamily="2" charset="-122"/>
                <a:ea typeface="黑体" panose="02010609060101010101" pitchFamily="2" charset="-122"/>
              </a:rPr>
              <a:t>攻击的策略和技术都非常困难或效率低下</a:t>
            </a:r>
            <a:endParaRPr lang="zh-CN" altLang="en-US" sz="2400" dirty="0">
              <a:latin typeface="黑体" panose="02010609060101010101" pitchFamily="2" charset="-122"/>
              <a:ea typeface="黑体" panose="02010609060101010101" pitchFamily="2" charset="-122"/>
            </a:endParaRPr>
          </a:p>
          <a:p>
            <a:pPr>
              <a:lnSpc>
                <a:spcPct val="80000"/>
              </a:lnSpc>
            </a:pPr>
            <a:endParaRPr lang="zh-CN" altLang="en-US" sz="2400" dirty="0">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457200" y="274638"/>
            <a:ext cx="8229600" cy="725487"/>
          </a:xfrm>
        </p:spPr>
        <p:txBody>
          <a:bodyPr/>
          <a:lstStyle/>
          <a:p>
            <a:r>
              <a:rPr lang="en-US" altLang="zh-CN">
                <a:latin typeface="黑体" panose="02010609060101010101" pitchFamily="2" charset="-122"/>
                <a:ea typeface="黑体" panose="02010609060101010101" pitchFamily="2" charset="-122"/>
              </a:rPr>
              <a:t>DDoS</a:t>
            </a:r>
            <a:r>
              <a:rPr lang="zh-CN" altLang="en-US">
                <a:latin typeface="黑体" panose="02010609060101010101" pitchFamily="2" charset="-122"/>
                <a:ea typeface="黑体" panose="02010609060101010101" pitchFamily="2" charset="-122"/>
              </a:rPr>
              <a:t>攻击分类</a:t>
            </a:r>
            <a:endParaRPr lang="zh-CN" altLang="en-US">
              <a:latin typeface="黑体" panose="02010609060101010101" pitchFamily="2" charset="-122"/>
              <a:ea typeface="黑体" panose="02010609060101010101" pitchFamily="2" charset="-122"/>
            </a:endParaRPr>
          </a:p>
        </p:txBody>
      </p:sp>
      <p:sp>
        <p:nvSpPr>
          <p:cNvPr id="141315" name="Rectangle 3"/>
          <p:cNvSpPr>
            <a:spLocks noGrp="1" noChangeArrowheads="1"/>
          </p:cNvSpPr>
          <p:nvPr>
            <p:ph idx="1"/>
          </p:nvPr>
        </p:nvSpPr>
        <p:spPr>
          <a:xfrm>
            <a:off x="457200" y="1285875"/>
            <a:ext cx="8229600" cy="5214938"/>
          </a:xfrm>
        </p:spPr>
        <p:txBody>
          <a:bodyPr/>
          <a:lstStyle/>
          <a:p>
            <a:pPr>
              <a:lnSpc>
                <a:spcPct val="90000"/>
              </a:lnSpc>
              <a:buFont typeface="Wingdings" panose="05000000000000000000" pitchFamily="2" charset="2"/>
              <a:buNone/>
            </a:pPr>
            <a:r>
              <a:rPr lang="zh-CN" altLang="en-US" sz="2100">
                <a:latin typeface="黑体" panose="02010609060101010101" pitchFamily="2" charset="-122"/>
                <a:ea typeface="黑体" panose="02010609060101010101" pitchFamily="2" charset="-122"/>
              </a:rPr>
              <a:t>按自动化程度分类 </a:t>
            </a:r>
            <a:endParaRPr lang="zh-CN" altLang="en-US" sz="2100">
              <a:latin typeface="黑体" panose="02010609060101010101" pitchFamily="2" charset="-122"/>
              <a:ea typeface="黑体" panose="02010609060101010101" pitchFamily="2" charset="-122"/>
            </a:endParaRPr>
          </a:p>
          <a:p>
            <a:pPr>
              <a:lnSpc>
                <a:spcPct val="90000"/>
              </a:lnSpc>
            </a:pPr>
            <a:r>
              <a:rPr lang="zh-CN" altLang="en-US" sz="2100">
                <a:latin typeface="黑体" panose="02010609060101010101" pitchFamily="2" charset="-122"/>
                <a:ea typeface="黑体" panose="02010609060101010101" pitchFamily="2" charset="-122"/>
              </a:rPr>
              <a:t>以自动化程度可分为</a:t>
            </a:r>
            <a:r>
              <a:rPr lang="zh-CN" altLang="en-US" sz="2100">
                <a:solidFill>
                  <a:srgbClr val="FF0000"/>
                </a:solidFill>
                <a:latin typeface="黑体" panose="02010609060101010101" pitchFamily="2" charset="-122"/>
                <a:ea typeface="黑体" panose="02010609060101010101" pitchFamily="2" charset="-122"/>
              </a:rPr>
              <a:t>手动</a:t>
            </a:r>
            <a:r>
              <a:rPr lang="zh-CN" altLang="en-US" sz="2100">
                <a:latin typeface="黑体" panose="02010609060101010101" pitchFamily="2" charset="-122"/>
                <a:ea typeface="黑体" panose="02010609060101010101" pitchFamily="2" charset="-122"/>
              </a:rPr>
              <a:t>、</a:t>
            </a:r>
            <a:r>
              <a:rPr lang="zh-CN" altLang="en-US" sz="2100">
                <a:solidFill>
                  <a:srgbClr val="FF0000"/>
                </a:solidFill>
                <a:latin typeface="黑体" panose="02010609060101010101" pitchFamily="2" charset="-122"/>
                <a:ea typeface="黑体" panose="02010609060101010101" pitchFamily="2" charset="-122"/>
              </a:rPr>
              <a:t>半自动</a:t>
            </a:r>
            <a:r>
              <a:rPr lang="zh-CN" altLang="en-US" sz="2100">
                <a:latin typeface="黑体" panose="02010609060101010101" pitchFamily="2" charset="-122"/>
                <a:ea typeface="黑体" panose="02010609060101010101" pitchFamily="2" charset="-122"/>
              </a:rPr>
              <a:t>与</a:t>
            </a:r>
            <a:r>
              <a:rPr lang="zh-CN" altLang="en-US" sz="2100">
                <a:solidFill>
                  <a:srgbClr val="FF0000"/>
                </a:solidFill>
                <a:latin typeface="黑体" panose="02010609060101010101" pitchFamily="2" charset="-122"/>
                <a:ea typeface="黑体" panose="02010609060101010101" pitchFamily="2" charset="-122"/>
              </a:rPr>
              <a:t>自动攻击</a:t>
            </a:r>
            <a:r>
              <a:rPr lang="zh-CN" altLang="en-US" sz="2100">
                <a:latin typeface="黑体" panose="02010609060101010101" pitchFamily="2" charset="-122"/>
                <a:ea typeface="黑体" panose="02010609060101010101" pitchFamily="2" charset="-122"/>
              </a:rPr>
              <a:t>。在攻击的每一个阶段，如寻找有漏洞的主机，取得主机的管理权限，安装攻击程序，发动总攻击等都可以使用自动和手动的方法。 </a:t>
            </a:r>
            <a:endParaRPr lang="zh-CN" altLang="en-US" sz="2100">
              <a:latin typeface="黑体" panose="02010609060101010101" pitchFamily="2" charset="-122"/>
              <a:ea typeface="黑体" panose="02010609060101010101" pitchFamily="2" charset="-122"/>
            </a:endParaRPr>
          </a:p>
          <a:p>
            <a:pPr>
              <a:lnSpc>
                <a:spcPct val="90000"/>
              </a:lnSpc>
            </a:pPr>
            <a:r>
              <a:rPr lang="zh-CN" altLang="en-US" sz="2100">
                <a:latin typeface="黑体" panose="02010609060101010101" pitchFamily="2" charset="-122"/>
                <a:ea typeface="黑体" panose="02010609060101010101" pitchFamily="2" charset="-122"/>
              </a:rPr>
              <a:t>早期的 </a:t>
            </a:r>
            <a:r>
              <a:rPr lang="en-US" altLang="zh-CN" sz="2100">
                <a:latin typeface="黑体" panose="02010609060101010101" pitchFamily="2" charset="-122"/>
                <a:ea typeface="黑体" panose="02010609060101010101" pitchFamily="2" charset="-122"/>
              </a:rPr>
              <a:t>DDoS </a:t>
            </a:r>
            <a:r>
              <a:rPr lang="zh-CN" altLang="en-US" sz="2100">
                <a:latin typeface="黑体" panose="02010609060101010101" pitchFamily="2" charset="-122"/>
                <a:ea typeface="黑体" panose="02010609060101010101" pitchFamily="2" charset="-122"/>
              </a:rPr>
              <a:t>攻击程序多半属于手动攻击，黑客手动寻找可入侵的计算机入侵并植入攻击程序，再下指令攻击目标；</a:t>
            </a:r>
            <a:endParaRPr lang="zh-CN" altLang="en-US" sz="2100">
              <a:latin typeface="黑体" panose="02010609060101010101" pitchFamily="2" charset="-122"/>
              <a:ea typeface="黑体" panose="02010609060101010101" pitchFamily="2" charset="-122"/>
            </a:endParaRPr>
          </a:p>
          <a:p>
            <a:pPr>
              <a:lnSpc>
                <a:spcPct val="90000"/>
              </a:lnSpc>
            </a:pPr>
            <a:r>
              <a:rPr lang="zh-CN" altLang="en-US" sz="2100">
                <a:latin typeface="黑体" panose="02010609060101010101" pitchFamily="2" charset="-122"/>
                <a:ea typeface="黑体" panose="02010609060101010101" pitchFamily="2" charset="-122"/>
              </a:rPr>
              <a:t>半自动的攻击程序则多半具有</a:t>
            </a:r>
            <a:r>
              <a:rPr lang="zh-CN" altLang="en-US" sz="2100">
                <a:solidFill>
                  <a:srgbClr val="FF0000"/>
                </a:solidFill>
                <a:latin typeface="黑体" panose="02010609060101010101" pitchFamily="2" charset="-122"/>
                <a:ea typeface="黑体" panose="02010609060101010101" pitchFamily="2" charset="-122"/>
              </a:rPr>
              <a:t>客户端</a:t>
            </a:r>
            <a:r>
              <a:rPr lang="zh-CN" altLang="en-US" sz="2100">
                <a:latin typeface="黑体" panose="02010609060101010101" pitchFamily="2" charset="-122"/>
                <a:ea typeface="黑体" panose="02010609060101010101" pitchFamily="2" charset="-122"/>
              </a:rPr>
              <a:t> 控制攻击用的</a:t>
            </a:r>
            <a:r>
              <a:rPr lang="en-US" altLang="zh-CN" sz="2100">
                <a:solidFill>
                  <a:srgbClr val="FF0000"/>
                </a:solidFill>
                <a:latin typeface="黑体" panose="02010609060101010101" pitchFamily="2" charset="-122"/>
                <a:ea typeface="黑体" panose="02010609060101010101" pitchFamily="2" charset="-122"/>
              </a:rPr>
              <a:t>agent </a:t>
            </a:r>
            <a:r>
              <a:rPr lang="zh-CN" altLang="en-US" sz="2100">
                <a:solidFill>
                  <a:srgbClr val="FF0000"/>
                </a:solidFill>
                <a:latin typeface="黑体" panose="02010609060101010101" pitchFamily="2" charset="-122"/>
                <a:ea typeface="黑体" panose="02010609060101010101" pitchFamily="2" charset="-122"/>
              </a:rPr>
              <a:t>程序</a:t>
            </a:r>
            <a:r>
              <a:rPr lang="zh-CN" altLang="en-US" sz="2100">
                <a:latin typeface="黑体" panose="02010609060101010101" pitchFamily="2" charset="-122"/>
                <a:ea typeface="黑体" panose="02010609060101010101" pitchFamily="2" charset="-122"/>
              </a:rPr>
              <a:t>， 黑客散布自动化的入侵工具植入 </a:t>
            </a:r>
            <a:r>
              <a:rPr lang="en-US" altLang="zh-CN" sz="2100">
                <a:latin typeface="黑体" panose="02010609060101010101" pitchFamily="2" charset="-122"/>
                <a:ea typeface="黑体" panose="02010609060101010101" pitchFamily="2" charset="-122"/>
              </a:rPr>
              <a:t>agent </a:t>
            </a:r>
            <a:r>
              <a:rPr lang="zh-CN" altLang="en-US" sz="2100">
                <a:latin typeface="黑体" panose="02010609060101010101" pitchFamily="2" charset="-122"/>
                <a:ea typeface="黑体" panose="02010609060101010101" pitchFamily="2" charset="-122"/>
              </a:rPr>
              <a:t>程序，然后使用客户端控制所有 </a:t>
            </a:r>
            <a:r>
              <a:rPr lang="en-US" altLang="zh-CN" sz="2100">
                <a:latin typeface="黑体" panose="02010609060101010101" pitchFamily="2" charset="-122"/>
                <a:ea typeface="黑体" panose="02010609060101010101" pitchFamily="2" charset="-122"/>
              </a:rPr>
              <a:t>agents </a:t>
            </a:r>
            <a:r>
              <a:rPr lang="zh-CN" altLang="en-US" sz="2100">
                <a:latin typeface="黑体" panose="02010609060101010101" pitchFamily="2" charset="-122"/>
                <a:ea typeface="黑体" panose="02010609060101010101" pitchFamily="2" charset="-122"/>
              </a:rPr>
              <a:t>对目标发动 </a:t>
            </a:r>
            <a:r>
              <a:rPr lang="en-US" altLang="zh-CN" sz="2100">
                <a:latin typeface="黑体" panose="02010609060101010101" pitchFamily="2" charset="-122"/>
                <a:ea typeface="黑体" panose="02010609060101010101" pitchFamily="2" charset="-122"/>
              </a:rPr>
              <a:t>DDoS </a:t>
            </a:r>
            <a:r>
              <a:rPr lang="zh-CN" altLang="en-US" sz="2100">
                <a:latin typeface="黑体" panose="02010609060101010101" pitchFamily="2" charset="-122"/>
                <a:ea typeface="黑体" panose="02010609060101010101" pitchFamily="2" charset="-122"/>
              </a:rPr>
              <a:t>攻击； </a:t>
            </a:r>
            <a:endParaRPr lang="zh-CN" altLang="en-US" sz="2100">
              <a:latin typeface="黑体" panose="02010609060101010101" pitchFamily="2" charset="-122"/>
              <a:ea typeface="黑体" panose="02010609060101010101" pitchFamily="2" charset="-122"/>
            </a:endParaRPr>
          </a:p>
          <a:p>
            <a:pPr>
              <a:lnSpc>
                <a:spcPct val="90000"/>
              </a:lnSpc>
            </a:pPr>
            <a:r>
              <a:rPr lang="zh-CN" altLang="en-US" sz="2100">
                <a:latin typeface="黑体" panose="02010609060101010101" pitchFamily="2" charset="-122"/>
                <a:ea typeface="黑体" panose="02010609060101010101" pitchFamily="2" charset="-122"/>
              </a:rPr>
              <a:t>自动攻击更进一步自动化整个攻击程序，将攻击的目标、时间和方式都事先写在攻击程序里，黑客散布攻击程序以后就会</a:t>
            </a:r>
            <a:r>
              <a:rPr lang="zh-CN" altLang="en-US" sz="2100">
                <a:solidFill>
                  <a:srgbClr val="FF0000"/>
                </a:solidFill>
                <a:latin typeface="黑体" panose="02010609060101010101" pitchFamily="2" charset="-122"/>
                <a:ea typeface="黑体" panose="02010609060101010101" pitchFamily="2" charset="-122"/>
              </a:rPr>
              <a:t>自动扫描可入侵的主机植入</a:t>
            </a:r>
            <a:r>
              <a:rPr lang="en-US" altLang="zh-CN" sz="2100">
                <a:solidFill>
                  <a:srgbClr val="FF0000"/>
                </a:solidFill>
                <a:latin typeface="黑体" panose="02010609060101010101" pitchFamily="2" charset="-122"/>
                <a:ea typeface="黑体" panose="02010609060101010101" pitchFamily="2" charset="-122"/>
              </a:rPr>
              <a:t>agent </a:t>
            </a:r>
            <a:r>
              <a:rPr lang="zh-CN" altLang="en-US" sz="2100">
                <a:latin typeface="黑体" panose="02010609060101010101" pitchFamily="2" charset="-122"/>
                <a:ea typeface="黑体" panose="02010609060101010101" pitchFamily="2" charset="-122"/>
              </a:rPr>
              <a:t>并</a:t>
            </a:r>
            <a:r>
              <a:rPr lang="zh-CN" altLang="en-US" sz="2100">
                <a:solidFill>
                  <a:srgbClr val="FF0000"/>
                </a:solidFill>
                <a:latin typeface="黑体" panose="02010609060101010101" pitchFamily="2" charset="-122"/>
                <a:ea typeface="黑体" panose="02010609060101010101" pitchFamily="2" charset="-122"/>
              </a:rPr>
              <a:t>在预定的时间对指定目标发起攻击</a:t>
            </a:r>
            <a:r>
              <a:rPr lang="zh-CN" altLang="en-US" sz="2100">
                <a:latin typeface="黑体" panose="02010609060101010101" pitchFamily="2" charset="-122"/>
                <a:ea typeface="黑体" panose="02010609060101010101" pitchFamily="2" charset="-122"/>
              </a:rPr>
              <a:t>， 例如</a:t>
            </a:r>
            <a:r>
              <a:rPr lang="en-US" altLang="zh-CN" sz="2100">
                <a:latin typeface="黑体" panose="02010609060101010101" pitchFamily="2" charset="-122"/>
                <a:ea typeface="黑体" panose="02010609060101010101" pitchFamily="2" charset="-122"/>
              </a:rPr>
              <a:t>W32/Blaster</a:t>
            </a:r>
            <a:r>
              <a:rPr lang="zh-CN" altLang="en-US" sz="2100">
                <a:latin typeface="黑体" panose="02010609060101010101" pitchFamily="2" charset="-122"/>
                <a:ea typeface="黑体" panose="02010609060101010101" pitchFamily="2" charset="-122"/>
              </a:rPr>
              <a:t>即属于此类。 </a:t>
            </a:r>
            <a:endParaRPr lang="zh-CN" altLang="en-US" sz="2100">
              <a:latin typeface="黑体" panose="02010609060101010101" pitchFamily="2" charset="-122"/>
              <a:ea typeface="黑体" panose="02010609060101010101" pitchFamily="2" charset="-122"/>
            </a:endParaRPr>
          </a:p>
        </p:txBody>
      </p:sp>
    </p:spTree>
  </p:cSld>
  <p:clrMapOvr>
    <a:masterClrMapping/>
  </p:clrMapOvr>
  <p:transition>
    <p:pull dir="ru"/>
  </p:transition>
</p:sld>
</file>

<file path=ppt/theme/theme1.xml><?xml version="1.0" encoding="utf-8"?>
<a:theme xmlns:a="http://schemas.openxmlformats.org/drawingml/2006/main" name="4_색종이 상자">
  <a:themeElements>
    <a:clrScheme name="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4_색종이 상자">
      <a:majorFont>
        <a:latin typeface="굴림"/>
        <a:ea typeface="굴림"/>
        <a:cs typeface="Tahoma"/>
      </a:majorFont>
      <a:minorFont>
        <a:latin typeface="굴림"/>
        <a:ea typeface="굴림"/>
        <a:cs typeface="Taho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sm"/>
        </a:ln>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1" lang="ko-KR" altLang="en-US" sz="1000" b="0" i="0" u="none" strike="noStrike" cap="none" normalizeH="0" baseline="0" smtClean="0">
            <a:ln>
              <a:noFill/>
            </a:ln>
            <a:solidFill>
              <a:schemeClr val="tx1"/>
            </a:solidFill>
            <a:effectLst/>
            <a:latin typeface="굴림" pitchFamily="34" charset="-127"/>
            <a:ea typeface="굴림" pitchFamily="34" charset="-127"/>
            <a:cs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sm"/>
        </a:ln>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1" lang="ko-KR" altLang="en-US" sz="1000" b="0" i="0" u="none" strike="noStrike" cap="none" normalizeH="0" baseline="0" smtClean="0">
            <a:ln>
              <a:noFill/>
            </a:ln>
            <a:solidFill>
              <a:schemeClr val="tx1"/>
            </a:solidFill>
            <a:effectLst/>
            <a:latin typeface="굴림" pitchFamily="34" charset="-127"/>
            <a:ea typeface="굴림" pitchFamily="34" charset="-127"/>
            <a:cs typeface="Tahoma" panose="020B0604030504040204" pitchFamily="34" charset="0"/>
          </a:defRPr>
        </a:defPPr>
      </a:lstStyle>
    </a:lnDef>
  </a:objectDefaults>
  <a:extraClrSchemeLst>
    <a:extraClrScheme>
      <a:clrScheme name="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4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4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4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4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4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4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4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색종이 상자">
  <a:themeElements>
    <a:clrScheme name="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4_색종이 상자">
      <a:majorFont>
        <a:latin typeface="굴림"/>
        <a:ea typeface="굴림"/>
        <a:cs typeface="Tahoma"/>
      </a:majorFont>
      <a:minorFont>
        <a:latin typeface="굴림"/>
        <a:ea typeface="굴림"/>
        <a:cs typeface="Taho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sm"/>
        </a:ln>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1" lang="ko-KR" altLang="en-US" sz="1000" b="0" i="0" u="none" strike="noStrike" cap="none" normalizeH="0" baseline="0" smtClean="0">
            <a:ln>
              <a:noFill/>
            </a:ln>
            <a:solidFill>
              <a:schemeClr val="tx1"/>
            </a:solidFill>
            <a:effectLst/>
            <a:latin typeface="굴림" pitchFamily="34" charset="-127"/>
            <a:ea typeface="굴림" pitchFamily="34" charset="-127"/>
            <a:cs typeface="Tahoma" panose="020B0604030504040204"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sm"/>
        </a:ln>
      </a:spPr>
      <a:bodyPr vert="horz" wrap="none" lIns="91440" tIns="45720" rIns="91440" bIns="45720" numCol="1" anchor="ctr" anchorCtr="0" compatLnSpc="1"/>
      <a:lstStyle>
        <a:def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defRPr kumimoji="1" lang="ko-KR" altLang="en-US" sz="1000" b="0" i="0" u="none" strike="noStrike" cap="none" normalizeH="0" baseline="0" smtClean="0">
            <a:ln>
              <a:noFill/>
            </a:ln>
            <a:solidFill>
              <a:schemeClr val="tx1"/>
            </a:solidFill>
            <a:effectLst/>
            <a:latin typeface="굴림" pitchFamily="34" charset="-127"/>
            <a:ea typeface="굴림" pitchFamily="34" charset="-127"/>
            <a:cs typeface="Tahoma" panose="020B0604030504040204" pitchFamily="34" charset="0"/>
          </a:defRPr>
        </a:defPPr>
      </a:lstStyle>
    </a:lnDef>
  </a:objectDefaults>
  <a:extraClrSchemeLst>
    <a:extraClrScheme>
      <a:clrScheme name="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4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4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4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4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4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4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4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17193</Words>
  <Application>WPS 演示</Application>
  <PresentationFormat>全屏显示(4:3)</PresentationFormat>
  <Paragraphs>2026</Paragraphs>
  <Slides>140</Slides>
  <Notes>48</Notes>
  <HiddenSlides>0</HiddenSlides>
  <MMClips>0</MMClips>
  <ScaleCrop>false</ScaleCrop>
  <HeadingPairs>
    <vt:vector size="8" baseType="variant">
      <vt:variant>
        <vt:lpstr>已用的字体</vt:lpstr>
      </vt:variant>
      <vt:variant>
        <vt:i4>21</vt:i4>
      </vt:variant>
      <vt:variant>
        <vt:lpstr>主题</vt:lpstr>
      </vt:variant>
      <vt:variant>
        <vt:i4>2</vt:i4>
      </vt:variant>
      <vt:variant>
        <vt:lpstr>嵌入 OLE 服务器</vt:lpstr>
      </vt:variant>
      <vt:variant>
        <vt:i4>4</vt:i4>
      </vt:variant>
      <vt:variant>
        <vt:lpstr>幻灯片标题</vt:lpstr>
      </vt:variant>
      <vt:variant>
        <vt:i4>140</vt:i4>
      </vt:variant>
    </vt:vector>
  </HeadingPairs>
  <TitlesOfParts>
    <vt:vector size="167" baseType="lpstr">
      <vt:lpstr>Arial</vt:lpstr>
      <vt:lpstr>宋体</vt:lpstr>
      <vt:lpstr>Wingdings</vt:lpstr>
      <vt:lpstr>Gulim</vt:lpstr>
      <vt:lpstr>굴림</vt:lpstr>
      <vt:lpstr>Tahoma</vt:lpstr>
      <vt:lpstr>黑体</vt:lpstr>
      <vt:lpstr>Wingdings 2</vt:lpstr>
      <vt:lpstr>Calibri</vt:lpstr>
      <vt:lpstr>楷体</vt:lpstr>
      <vt:lpstr>Times New Roman</vt:lpstr>
      <vt:lpstr>Malgun Gothic</vt:lpstr>
      <vt:lpstr>Comic Sans MS</vt:lpstr>
      <vt:lpstr>微软雅黑</vt:lpstr>
      <vt:lpstr>Arial Unicode MS</vt:lpstr>
      <vt:lpstr>隶书</vt:lpstr>
      <vt:lpstr>华文新魏</vt:lpstr>
      <vt:lpstr>Brush Script MT</vt:lpstr>
      <vt:lpstr>Segoe Print</vt:lpstr>
      <vt:lpstr>Arial Unicode MS</vt:lpstr>
      <vt:lpstr>Times New Roman</vt:lpstr>
      <vt:lpstr>4_색종이 상자</vt:lpstr>
      <vt:lpstr>5_색종이 상자</vt:lpstr>
      <vt:lpstr>PBrush</vt:lpstr>
      <vt:lpstr>Visio.Drawing.6</vt:lpstr>
      <vt:lpstr>Visio.Drawing.11</vt:lpstr>
      <vt:lpstr>Visio.Drawing.11</vt:lpstr>
      <vt:lpstr>PowerPoint 演示文稿</vt:lpstr>
      <vt:lpstr>第1章  引言</vt:lpstr>
      <vt:lpstr>PowerPoint 演示文稿</vt:lpstr>
      <vt:lpstr>PowerPoint 演示文稿</vt:lpstr>
      <vt:lpstr>网络安全问题的引入</vt:lpstr>
      <vt:lpstr>                                                       </vt:lpstr>
      <vt:lpstr>中国互联网络发展状况统计调查数据</vt:lpstr>
      <vt:lpstr>PowerPoint 演示文稿</vt:lpstr>
      <vt:lpstr>CNCERT互联网安全威胁报告数据</vt:lpstr>
      <vt:lpstr>                                                                         </vt:lpstr>
      <vt:lpstr>恶意代码捕获情况</vt:lpstr>
      <vt:lpstr>PowerPoint 演示文稿</vt:lpstr>
      <vt:lpstr>PowerPoint 演示文稿</vt:lpstr>
      <vt:lpstr>PowerPoint 演示文稿</vt:lpstr>
      <vt:lpstr>近年来部分网络安全事件</vt:lpstr>
      <vt:lpstr>中美黑客大战 美国被黑网站截屏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中美黑客大战 中国被黑网站截屏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2011年CSDN用户账号密码泄露</vt:lpstr>
      <vt:lpstr>2013 棱镜门、监听门</vt:lpstr>
      <vt:lpstr>一些典型的网络安全例子</vt:lpstr>
      <vt:lpstr>一些典型的网络安全例子</vt:lpstr>
      <vt:lpstr>信息安全的基本目标</vt:lpstr>
      <vt:lpstr>信息安全的基本目标说明</vt:lpstr>
      <vt:lpstr>PowerPoint 演示文稿</vt:lpstr>
      <vt:lpstr>计算机网络安全的范畴</vt:lpstr>
      <vt:lpstr>第1章  网络安全基础</vt:lpstr>
      <vt:lpstr>PowerPoint 演示文稿</vt:lpstr>
      <vt:lpstr>PowerPoint 演示文稿</vt:lpstr>
      <vt:lpstr>PowerPoint 演示文稿</vt:lpstr>
      <vt:lpstr>PowerPoint 演示文稿</vt:lpstr>
      <vt:lpstr>PowerPoint 演示文稿</vt:lpstr>
      <vt:lpstr>第1章  网络安全基础</vt:lpstr>
      <vt:lpstr>PowerPoint 演示文稿</vt:lpstr>
      <vt:lpstr>1.2 安全威胁与防护措施</vt:lpstr>
      <vt:lpstr>PowerPoint 演示文稿</vt:lpstr>
      <vt:lpstr>PowerPoint 演示文稿</vt:lpstr>
      <vt:lpstr>PowerPoint 演示文稿</vt:lpstr>
      <vt:lpstr>PowerPoint 演示文稿</vt:lpstr>
      <vt:lpstr>PowerPoint 演示文稿</vt:lpstr>
      <vt:lpstr>第1章  网络安全基础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第1章  网络安全基础</vt:lpstr>
      <vt:lpstr>1.4 安全攻击的分类</vt:lpstr>
      <vt:lpstr>PowerPoint 演示文稿</vt:lpstr>
      <vt:lpstr>PowerPoint 演示文稿</vt:lpstr>
      <vt:lpstr>第1章  网络安全基础</vt:lpstr>
      <vt:lpstr>PowerPoint 演示文稿</vt:lpstr>
      <vt:lpstr>PowerPoint 演示文稿</vt:lpstr>
      <vt:lpstr>PowerPoint 演示文稿</vt:lpstr>
      <vt:lpstr>好的密码的例子</vt:lpstr>
      <vt:lpstr>Linux 系统中口令文件机制</vt:lpstr>
      <vt:lpstr>PowerPoint 演示文稿</vt:lpstr>
      <vt:lpstr>伪装攻击的实例</vt:lpstr>
      <vt:lpstr>ARP欺骗类型之一</vt:lpstr>
      <vt:lpstr>DNS劫持</vt:lpstr>
      <vt:lpstr>DNS劫持效果</vt:lpstr>
      <vt:lpstr>DNS污染</vt:lpstr>
      <vt:lpstr>DNS劫持及DNS污染的原理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SYN Flooding原理</vt:lpstr>
      <vt:lpstr>SYN Flooding原理</vt:lpstr>
      <vt:lpstr>PowerPoint 演示文稿</vt:lpstr>
      <vt:lpstr>Ping of Death</vt:lpstr>
      <vt:lpstr>DDoS常用工具</vt:lpstr>
      <vt:lpstr>DDoS攻击实例：Trinoo</vt:lpstr>
      <vt:lpstr>DDoS攻击实例：Trinoo</vt:lpstr>
      <vt:lpstr>DDoS攻击实例：Trinoo</vt:lpstr>
      <vt:lpstr>DDoS攻击实例：TFN</vt:lpstr>
      <vt:lpstr>DDoS攻击实例：TFN2K</vt:lpstr>
      <vt:lpstr>DDoS攻击分类</vt:lpstr>
      <vt:lpstr>DDoS攻击分类</vt:lpstr>
      <vt:lpstr>DDoS攻击分类</vt:lpstr>
      <vt:lpstr>DDoS防御方法</vt:lpstr>
      <vt:lpstr>DDoS的防御</vt:lpstr>
      <vt:lpstr>DDoS防御：预防</vt:lpstr>
      <vt:lpstr>DDoS防御: 预防</vt:lpstr>
      <vt:lpstr>DDoS防御：检测</vt:lpstr>
      <vt:lpstr>DDoS防御：响应</vt:lpstr>
      <vt:lpstr>僵尸网络：背景</vt:lpstr>
      <vt:lpstr>传统的DDoS模型</vt:lpstr>
      <vt:lpstr>从传统DDoS模型到Botnet</vt:lpstr>
      <vt:lpstr>Botnet用途</vt:lpstr>
      <vt:lpstr>Botnet基本概念</vt:lpstr>
      <vt:lpstr>Botnet的基本网络结构</vt:lpstr>
      <vt:lpstr>Bot V.S. 其他恶意软件</vt:lpstr>
      <vt:lpstr>Bot工具的生命周期</vt:lpstr>
      <vt:lpstr>Bot工具的生命周期</vt:lpstr>
      <vt:lpstr>Bot工具的生命周期</vt:lpstr>
      <vt:lpstr>Bot工具的生命周期</vt:lpstr>
      <vt:lpstr>Bot的传播途径</vt:lpstr>
      <vt:lpstr>命令和控制信道</vt:lpstr>
      <vt:lpstr>IRC Botnet的全过程</vt:lpstr>
      <vt:lpstr>Botnet的进一步发展趋势</vt:lpstr>
      <vt:lpstr>PowerPoint 演示文稿</vt:lpstr>
      <vt:lpstr>1.7 开放系统互联安全体系结构</vt:lpstr>
      <vt:lpstr>OSI安全体系结构</vt:lpstr>
      <vt:lpstr>PowerPoint 演示文稿</vt:lpstr>
      <vt:lpstr>PowerPoint 演示文稿</vt:lpstr>
      <vt:lpstr>X.800定义的5类安全服务（共14种）</vt:lpstr>
      <vt:lpstr>X.800定义的5类安全服务（共14种）-续</vt:lpstr>
      <vt:lpstr>PowerPoint 演示文稿</vt:lpstr>
      <vt:lpstr>八种安全机制(1)</vt:lpstr>
      <vt:lpstr>八种安全机制（2）</vt:lpstr>
      <vt:lpstr>PowerPoint 演示文稿</vt:lpstr>
      <vt:lpstr>PowerPoint 演示文稿</vt:lpstr>
      <vt:lpstr>1.8 网络安全模型</vt:lpstr>
      <vt:lpstr>信息安全理论模型</vt:lpstr>
      <vt:lpstr>P2DR模型</vt:lpstr>
      <vt:lpstr>PowerPoint 演示文稿</vt:lpstr>
      <vt:lpstr>PowerPoint 演示文稿</vt:lpstr>
      <vt:lpstr>本章小结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chenlin</dc:creator>
  <cp:lastModifiedBy>wer</cp:lastModifiedBy>
  <cp:revision>415</cp:revision>
  <dcterms:created xsi:type="dcterms:W3CDTF">2011-03-30T12:01:00Z</dcterms:created>
  <dcterms:modified xsi:type="dcterms:W3CDTF">2019-03-06T04:56:07Z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2052-11.1.0.8500</vt:lpwstr>
  </property>
</Properties>
</file>